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4" r:id="rId2"/>
    <p:sldId id="275" r:id="rId3"/>
    <p:sldId id="278" r:id="rId4"/>
    <p:sldId id="280" r:id="rId5"/>
    <p:sldId id="297" r:id="rId6"/>
    <p:sldId id="286" r:id="rId7"/>
    <p:sldId id="291" r:id="rId8"/>
    <p:sldId id="298" r:id="rId9"/>
    <p:sldId id="299" r:id="rId10"/>
    <p:sldId id="288" r:id="rId11"/>
    <p:sldId id="289" r:id="rId12"/>
    <p:sldId id="300" r:id="rId13"/>
    <p:sldId id="29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FF"/>
    <a:srgbClr val="FFCCCC"/>
    <a:srgbClr val="FF33CC"/>
    <a:srgbClr val="FF0066"/>
    <a:srgbClr val="99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9203" autoAdjust="0"/>
  </p:normalViewPr>
  <p:slideViewPr>
    <p:cSldViewPr snapToObjects="1">
      <p:cViewPr varScale="1">
        <p:scale>
          <a:sx n="97" d="100"/>
          <a:sy n="97" d="100"/>
        </p:scale>
        <p:origin x="-11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48" y="60024"/>
    </p:cViewPr>
  </p:outlineViewPr>
  <p:notesTextViewPr>
    <p:cViewPr>
      <p:scale>
        <a:sx n="100" d="100"/>
        <a:sy n="100" d="100"/>
      </p:scale>
      <p:origin x="0" y="0"/>
    </p:cViewPr>
  </p:notesTextViewPr>
  <p:gridSpacing cx="57146825" cy="571468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49A58C-DA0E-4FDC-B79A-005311A73D97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0B8B58-4DCB-4272-90C9-26A7BC521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CA05-2287-48F7-9330-8E27997C40AE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70AE64-E436-413A-8BA5-EFCD74CD2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9FAD-E79A-43DF-9347-41DB8E649CFE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BA066-C2F8-41D5-AE82-AA2F70DA1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FD4B6-5FFA-421C-AF4B-16C0B3B87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CC5C-44EE-4785-8F7E-69C353ABD27D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64DC6-A4C0-4358-A466-9E162336AF4E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D1C2-0D15-4B94-AEB8-AECEC8B2A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94C0-F29B-4E56-BE88-1789ABCEDAEB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FBBE56C-4802-4A3A-92C9-E6AE5E0AF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C5B80-C6E0-4412-92F2-5051E472CAC3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BD09-01C6-476E-8FF3-9BB384869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BD7D-36B2-4A33-8823-454D03F00073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E61763B-21BF-4AF5-9F61-2C3EBE6DF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47D2-0143-4820-8DE4-E5658BC56447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1BB19-E617-4ED0-BCDE-444289AE1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411B-6CA3-48E2-9AB4-E67ABE3B9FEC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026F5C-872A-4F06-89AC-360035208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11C8859-A927-4A04-8ED5-521EF467F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3E93-3CBA-41F1-A146-6945BFE3328F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21031-FAF6-457B-AB54-FF92C321A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B00EC-82BE-4F78-9611-1AD5539B4496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F5A40CB-FBB7-4AA2-B6A7-92789E46DB13}" type="datetimeFigureOut">
              <a:rPr lang="ru-RU"/>
              <a:pPr>
                <a:defRPr/>
              </a:pPr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A23F79-3671-4B50-B28C-8F10A82DC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900" b="1" smtClean="0">
                <a:solidFill>
                  <a:srgbClr val="4B5064"/>
                </a:solidFill>
                <a:latin typeface="Arial" charset="0"/>
              </a:rPr>
              <a:t>Методический семинар</a:t>
            </a:r>
          </a:p>
        </p:txBody>
      </p:sp>
      <p:sp>
        <p:nvSpPr>
          <p:cNvPr id="14338" name="Прямоугольник 4"/>
          <p:cNvSpPr>
            <a:spLocks noChangeArrowheads="1"/>
          </p:cNvSpPr>
          <p:nvPr/>
        </p:nvSpPr>
        <p:spPr bwMode="auto">
          <a:xfrm>
            <a:off x="4181475" y="4713288"/>
            <a:ext cx="4505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Georgia" pitchFamily="18" charset="0"/>
              </a:rPr>
              <a:t>Автор:</a:t>
            </a:r>
            <a:r>
              <a:rPr lang="ru-RU" sz="2400" b="1">
                <a:solidFill>
                  <a:srgbClr val="002060"/>
                </a:solidFill>
              </a:rPr>
              <a:t>Гурянова Г.В</a:t>
            </a:r>
            <a:r>
              <a:rPr lang="ru-RU" sz="2400" b="1">
                <a:solidFill>
                  <a:srgbClr val="002060"/>
                </a:solidFill>
                <a:latin typeface="Georgia" pitchFamily="18" charset="0"/>
              </a:rPr>
              <a:t>., учитель начальных классов</a:t>
            </a:r>
            <a:r>
              <a:rPr lang="ru-RU" sz="2400" b="1">
                <a:solidFill>
                  <a:srgbClr val="002060"/>
                </a:solidFill>
              </a:rPr>
              <a:t> МКОУ СОШ с УИОП пгт Красная Поляна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4378325"/>
            <a:ext cx="32940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777875" y="2366963"/>
            <a:ext cx="7532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33CC"/>
                </a:solidFill>
              </a:rPr>
              <a:t>«</a:t>
            </a:r>
            <a:r>
              <a:rPr lang="ru-RU" sz="2800" b="1" i="1">
                <a:solidFill>
                  <a:srgbClr val="FF33CC"/>
                </a:solidFill>
              </a:rPr>
              <a:t>Технология проблемного обучения- </a:t>
            </a:r>
          </a:p>
          <a:p>
            <a:pPr algn="ctr"/>
            <a:r>
              <a:rPr lang="ru-RU" sz="2800" b="1" i="1">
                <a:solidFill>
                  <a:srgbClr val="FF33CC"/>
                </a:solidFill>
              </a:rPr>
              <a:t>важнейший путь организации</a:t>
            </a:r>
          </a:p>
          <a:p>
            <a:pPr algn="ctr"/>
            <a:r>
              <a:rPr lang="ru-RU" sz="2800" b="1" i="1">
                <a:solidFill>
                  <a:srgbClr val="FF33CC"/>
                </a:solidFill>
              </a:rPr>
              <a:t>активной деятельности учащихся</a:t>
            </a:r>
          </a:p>
          <a:p>
            <a:pPr algn="ctr"/>
            <a:r>
              <a:rPr lang="ru-RU" sz="2800" b="1" i="1">
                <a:solidFill>
                  <a:srgbClr val="FF33CC"/>
                </a:solidFill>
              </a:rPr>
              <a:t>на уроках в начальной школе</a:t>
            </a:r>
            <a:r>
              <a:rPr lang="ru-RU" sz="2800">
                <a:solidFill>
                  <a:srgbClr val="FF33CC"/>
                </a:solidFill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CC"/>
                </a:solidFill>
              </a:rPr>
              <a:t>Эффективность технологии</a:t>
            </a:r>
          </a:p>
        </p:txBody>
      </p:sp>
      <p:sp>
        <p:nvSpPr>
          <p:cNvPr id="23554" name="Содержимое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формирование теоретического сознания и мышления учащихся, начиная с самого раннего возраста;</a:t>
            </a:r>
          </a:p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повышение учебной мотивации, познавательного интереса;</a:t>
            </a:r>
          </a:p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передача детям не столько знаний, умений и навыков, сколько способов, которыми можно осуществлять различные умственные действия;</a:t>
            </a:r>
          </a:p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воспроизведение в учебной деятельности детей логики научного познания.</a:t>
            </a:r>
          </a:p>
          <a:p>
            <a:pPr eaLnBrk="1" hangingPunct="1"/>
            <a:endParaRPr lang="ru-RU" smtClean="0"/>
          </a:p>
        </p:txBody>
      </p:sp>
      <p:pic>
        <p:nvPicPr>
          <p:cNvPr id="23555" name="Picture 5" descr="i[10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25" y="301625"/>
            <a:ext cx="15271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CC"/>
                </a:solidFill>
              </a:rPr>
              <a:t>Результативность 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66"/>
                </a:solidFill>
              </a:rPr>
              <a:t>Интеллектуальная деятельность учащегося по самостоятельному усвоению новых знаний путем решения учебных проблем.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66"/>
                </a:solidFill>
              </a:rPr>
              <a:t>Формирование мировоззрения (складываются черты критического, творческого и диалектического мышления).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66"/>
                </a:solidFill>
              </a:rPr>
              <a:t>Связь с жизнью (творческое применение знаний в жизни).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66"/>
                </a:solidFill>
              </a:rPr>
              <a:t>Индивидуальный подход.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66"/>
                </a:solidFill>
              </a:rPr>
              <a:t>Высокая эмоциональная активность учащихся.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66"/>
                </a:solidFill>
              </a:rPr>
              <a:t>Динамичность перехода одной проблемной ситуации в другую.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24579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0113" y="123825"/>
            <a:ext cx="172243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4" descr="IMG_23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3675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33CC"/>
                </a:solidFill>
              </a:rPr>
              <a:t>Спасибо за внимание!!!</a:t>
            </a:r>
          </a:p>
        </p:txBody>
      </p:sp>
      <p:pic>
        <p:nvPicPr>
          <p:cNvPr id="26626" name="Picture 2" descr="E:\school02-24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9538" y="2846388"/>
            <a:ext cx="3810000" cy="19335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1873250"/>
            <a:ext cx="5559425" cy="41783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/>
            </a:r>
            <a:br>
              <a:rPr lang="ru-RU" smtClean="0">
                <a:solidFill>
                  <a:srgbClr val="FF0066"/>
                </a:solidFill>
              </a:rPr>
            </a:br>
            <a:r>
              <a:rPr lang="ru-RU" sz="3600" smtClean="0">
                <a:solidFill>
                  <a:srgbClr val="FF0066"/>
                </a:solidFill>
                <a:latin typeface="Arial" charset="0"/>
              </a:rPr>
              <a:t>В</a:t>
            </a:r>
            <a:r>
              <a:rPr lang="ru-RU" sz="3600" smtClean="0">
                <a:solidFill>
                  <a:srgbClr val="FF0066"/>
                </a:solidFill>
              </a:rPr>
              <a:t> чем суть технологии проблемного обучения и залог ее успешной реализации в классе?</a:t>
            </a:r>
            <a:r>
              <a:rPr lang="ru-RU" smtClean="0">
                <a:solidFill>
                  <a:srgbClr val="FF0066"/>
                </a:solidFill>
              </a:rPr>
              <a:t/>
            </a:r>
            <a:br>
              <a:rPr lang="ru-RU" smtClean="0">
                <a:solidFill>
                  <a:srgbClr val="FF0066"/>
                </a:solidFill>
              </a:rPr>
            </a:br>
            <a:endParaRPr lang="ru-RU" smtClean="0">
              <a:solidFill>
                <a:srgbClr val="FF0066"/>
              </a:solidFill>
            </a:endParaRPr>
          </a:p>
        </p:txBody>
      </p:sp>
      <p:pic>
        <p:nvPicPr>
          <p:cNvPr id="15362" name="Picture 2" descr="E:\school10-15[1]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49938" y="539750"/>
            <a:ext cx="3105150" cy="33337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 noGrp="1"/>
          </p:cNvSpPr>
          <p:nvPr>
            <p:ph type="title"/>
          </p:nvPr>
        </p:nvSpPr>
        <p:spPr>
          <a:xfrm>
            <a:off x="457200" y="1428750"/>
            <a:ext cx="5449888" cy="4678363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0066"/>
                </a:solidFill>
              </a:rPr>
              <a:t>Все ли дети имеют предпосылки  для обучения по данной технологии?</a:t>
            </a:r>
          </a:p>
        </p:txBody>
      </p:sp>
      <p:pic>
        <p:nvPicPr>
          <p:cNvPr id="16386" name="Содержимое 3" descr="1074541335ch04.jpg"/>
          <p:cNvPicPr>
            <a:picLocks noGrp="1" noChangeAspect="1"/>
          </p:cNvPicPr>
          <p:nvPr isPhoto="1"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27750" y="2706688"/>
            <a:ext cx="2381250" cy="3571875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7088" y="152400"/>
            <a:ext cx="31337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 noGrp="1"/>
          </p:cNvSpPr>
          <p:nvPr>
            <p:ph type="title"/>
          </p:nvPr>
        </p:nvSpPr>
        <p:spPr>
          <a:xfrm>
            <a:off x="457200" y="1317625"/>
            <a:ext cx="6291263" cy="4167188"/>
          </a:xfrm>
        </p:spPr>
        <p:txBody>
          <a:bodyPr/>
          <a:lstStyle/>
          <a:p>
            <a:pPr algn="r" eaLnBrk="1" hangingPunct="1"/>
            <a:r>
              <a:rPr lang="ru-RU" smtClean="0">
                <a:solidFill>
                  <a:srgbClr val="FF0066"/>
                </a:solidFill>
              </a:rPr>
              <a:t/>
            </a:r>
            <a:br>
              <a:rPr lang="ru-RU" smtClean="0">
                <a:solidFill>
                  <a:srgbClr val="FF0066"/>
                </a:solidFill>
              </a:rPr>
            </a:br>
            <a:r>
              <a:rPr lang="ru-RU" sz="3600" smtClean="0">
                <a:solidFill>
                  <a:srgbClr val="FF0066"/>
                </a:solidFill>
              </a:rPr>
              <a:t>Насколько актуально и необходимо проблемное обучение в школе?</a:t>
            </a:r>
            <a:br>
              <a:rPr lang="ru-RU" sz="3600" smtClean="0">
                <a:solidFill>
                  <a:srgbClr val="FF0066"/>
                </a:solidFill>
              </a:rPr>
            </a:br>
            <a:endParaRPr lang="ru-RU" sz="3600" smtClean="0">
              <a:solidFill>
                <a:srgbClr val="FF0066"/>
              </a:solidFill>
            </a:endParaRPr>
          </a:p>
        </p:txBody>
      </p:sp>
      <p:pic>
        <p:nvPicPr>
          <p:cNvPr id="17410" name="Picture 2" descr="E:\school02-14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38988" y="2806700"/>
            <a:ext cx="1511300" cy="2678113"/>
          </a:xfrm>
        </p:spPr>
      </p:pic>
      <p:pic>
        <p:nvPicPr>
          <p:cNvPr id="17411" name="Picture 2" descr="E:\school19-04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360363"/>
            <a:ext cx="272891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460375" y="2690813"/>
            <a:ext cx="6000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3200">
                <a:solidFill>
                  <a:srgbClr val="FF0066"/>
                </a:solidFill>
                <a:latin typeface="Georgia" pitchFamily="18" charset="0"/>
              </a:rPr>
              <a:t>Должен ли каждый педагог иметь представление о данной технологии и использовать ее в своей педагогической деятельности хотя бы частично?</a:t>
            </a:r>
            <a:endParaRPr lang="ru-RU" sz="3200">
              <a:latin typeface="Georgia" pitchFamily="18" charset="0"/>
            </a:endParaRPr>
          </a:p>
        </p:txBody>
      </p:sp>
      <p:pic>
        <p:nvPicPr>
          <p:cNvPr id="18434" name="Picture 2" descr="E:\school11-12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9663" y="1095375"/>
            <a:ext cx="2670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 noGrp="1"/>
          </p:cNvSpPr>
          <p:nvPr>
            <p:ph type="title"/>
          </p:nvPr>
        </p:nvSpPr>
        <p:spPr>
          <a:xfrm>
            <a:off x="233363" y="152400"/>
            <a:ext cx="7407275" cy="12192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CC"/>
                </a:solidFill>
              </a:rPr>
              <a:t>Трудности при использовании</a:t>
            </a:r>
          </a:p>
        </p:txBody>
      </p:sp>
      <p:pic>
        <p:nvPicPr>
          <p:cNvPr id="19458" name="Picture 5" descr="attach_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866900"/>
            <a:ext cx="162083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5"/>
          <p:cNvSpPr>
            <a:spLocks noChangeArrowheads="1"/>
          </p:cNvSpPr>
          <p:nvPr/>
        </p:nvSpPr>
        <p:spPr bwMode="auto">
          <a:xfrm>
            <a:off x="233363" y="1866900"/>
            <a:ext cx="74072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600">
                <a:solidFill>
                  <a:srgbClr val="FF0066"/>
                </a:solidFill>
                <a:latin typeface="Georgia" pitchFamily="18" charset="0"/>
              </a:rPr>
              <a:t>Поиск проблемы на каждый урок</a:t>
            </a:r>
          </a:p>
          <a:p>
            <a:pPr>
              <a:buFontTx/>
              <a:buChar char="-"/>
            </a:pPr>
            <a:r>
              <a:rPr lang="ru-RU" sz="3600">
                <a:solidFill>
                  <a:srgbClr val="FF0066"/>
                </a:solidFill>
                <a:latin typeface="Georgia" pitchFamily="18" charset="0"/>
              </a:rPr>
              <a:t> Возникающие паузы и рациональное использование времени</a:t>
            </a:r>
          </a:p>
          <a:p>
            <a:pPr>
              <a:buFontTx/>
              <a:buChar char="-"/>
            </a:pPr>
            <a:r>
              <a:rPr lang="ru-RU" sz="3600">
                <a:solidFill>
                  <a:srgbClr val="FF0066"/>
                </a:solidFill>
                <a:latin typeface="Georgia" pitchFamily="18" charset="0"/>
              </a:rPr>
              <a:t> Необходимость грамотного создания ситуации общения</a:t>
            </a:r>
          </a:p>
          <a:p>
            <a:pPr>
              <a:buFontTx/>
              <a:buChar char="-"/>
            </a:pPr>
            <a:endParaRPr lang="ru-RU" sz="3200">
              <a:solidFill>
                <a:srgbClr val="FF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33CC"/>
                </a:solidFill>
              </a:rPr>
              <a:t>Алгоритм построения урока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500" smtClean="0">
                <a:solidFill>
                  <a:srgbClr val="FF0066"/>
                </a:solidFill>
              </a:rPr>
              <a:t>Постановка проблемы</a:t>
            </a:r>
            <a:r>
              <a:rPr lang="ru-RU" sz="2500" smtClean="0">
                <a:solidFill>
                  <a:srgbClr val="FF0066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>
                <a:solidFill>
                  <a:srgbClr val="FF0066"/>
                </a:solidFill>
              </a:rPr>
              <a:t>Осознание, обсуждение проблемы</a:t>
            </a:r>
            <a:r>
              <a:rPr lang="ru-RU" sz="2500" smtClean="0">
                <a:solidFill>
                  <a:srgbClr val="FF0066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>
                <a:solidFill>
                  <a:srgbClr val="FF0066"/>
                </a:solidFill>
              </a:rPr>
              <a:t>Обсуждение того, что известно группе о проблеме</a:t>
            </a:r>
            <a:r>
              <a:rPr lang="ru-RU" sz="2500" smtClean="0">
                <a:solidFill>
                  <a:srgbClr val="FF0066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>
                <a:solidFill>
                  <a:srgbClr val="FF0066"/>
                </a:solidFill>
              </a:rPr>
              <a:t>Выработка возможных путей решения проблемы.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>
                <a:solidFill>
                  <a:srgbClr val="FF0066"/>
                </a:solidFill>
              </a:rPr>
              <a:t>Выработка плана решения проблемы</a:t>
            </a:r>
            <a:r>
              <a:rPr lang="ru-RU" sz="2500" smtClean="0">
                <a:solidFill>
                  <a:srgbClr val="FF0066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>
                <a:solidFill>
                  <a:srgbClr val="FF0066"/>
                </a:solidFill>
              </a:rPr>
              <a:t>Работа по сбору материала</a:t>
            </a:r>
            <a:r>
              <a:rPr lang="ru-RU" sz="2500" smtClean="0">
                <a:solidFill>
                  <a:srgbClr val="FF0066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>
                <a:solidFill>
                  <a:srgbClr val="FF0066"/>
                </a:solidFill>
              </a:rPr>
              <a:t>Обобщение собранного материала</a:t>
            </a:r>
            <a:r>
              <a:rPr lang="ru-RU" sz="2500" smtClean="0">
                <a:solidFill>
                  <a:srgbClr val="FF0066"/>
                </a:solidFill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>
                <a:solidFill>
                  <a:srgbClr val="FF0066"/>
                </a:solidFill>
              </a:rPr>
              <a:t>Систематизация знаний, полученных при решении проблемы, полное теоретическое определение знаний, соединение их с практикой.</a:t>
            </a:r>
          </a:p>
          <a:p>
            <a:pPr eaLnBrk="1" hangingPunct="1">
              <a:lnSpc>
                <a:spcPct val="90000"/>
              </a:lnSpc>
            </a:pPr>
            <a:endParaRPr lang="ru-RU" sz="25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6" name="Group 28"/>
          <p:cNvGraphicFramePr>
            <a:graphicFrameLocks noGrp="1"/>
          </p:cNvGraphicFramePr>
          <p:nvPr/>
        </p:nvGraphicFramePr>
        <p:xfrm>
          <a:off x="0" y="717550"/>
          <a:ext cx="9144000" cy="6342063"/>
        </p:xfrm>
        <a:graphic>
          <a:graphicData uri="http://schemas.openxmlformats.org/drawingml/2006/table">
            <a:tbl>
              <a:tblPr/>
              <a:tblGrid>
                <a:gridCol w="3455988"/>
                <a:gridCol w="3627437"/>
                <a:gridCol w="2060575"/>
              </a:tblGrid>
              <a:tr h="1247775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Приемы создания проблемной ситуации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 к осознанию противоречия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 к формулиро-ванию проблемы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09788"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1.Одновременно предъявить противоречивые факты, теории, точки зрения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Что вас удивило? Что интересного заметили? Какие вы видите факты?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73050" marR="0" lvl="0" indent="-2730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Что вас удивило? Сколько существует теорий (точек зрения)?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Выбрать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подходящее: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535113"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Столкнуть мнения учеников вопросом или практическим заданием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на новый материал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Вопрос был один? Сколько в классе мнений? Задание было одно? Как его выполнили? Почему так получилось?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Чего мы не знаем?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Какой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возникает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вопрос?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247775"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3.Шаг 1. Обнажить житейское представление учащихся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Шаг 2. Предъявить научный факт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Вы сначала как думали? А как на самом деле?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Какова будет тема урока?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21526" name="Rectangle 10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717550"/>
          </a:xfrm>
        </p:spPr>
        <p:txBody>
          <a:bodyPr/>
          <a:lstStyle/>
          <a:p>
            <a:r>
              <a:rPr lang="ru-RU" sz="2900" smtClean="0">
                <a:solidFill>
                  <a:srgbClr val="FF33CC"/>
                </a:solidFill>
              </a:rPr>
              <a:t>Приемы создания проблемной ситуации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21" name="Group 85"/>
          <p:cNvGraphicFramePr>
            <a:graphicFrameLocks noGrp="1"/>
          </p:cNvGraphicFramePr>
          <p:nvPr/>
        </p:nvGraphicFramePr>
        <p:xfrm>
          <a:off x="-4763" y="1866900"/>
          <a:ext cx="9148763" cy="5176838"/>
        </p:xfrm>
        <a:graphic>
          <a:graphicData uri="http://schemas.openxmlformats.org/drawingml/2006/table">
            <a:tbl>
              <a:tblPr/>
              <a:tblGrid>
                <a:gridCol w="4108451"/>
                <a:gridCol w="2979737"/>
                <a:gridCol w="2060575"/>
              </a:tblGrid>
              <a:tr h="703263"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4.Дать практическое задание, не выполнимое вообще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Вы смогли выполнить задание? Почему? В чем затруднение?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952625"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5.Дать практическое задание, не сходное с предыдущими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Вы смогли выполнить задание? Почему не получается? Чем это задание не похоже на предыдущие?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09813"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 Шаг 1. Дать практическое задание, сходное с предыдущими.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273050" marR="0" lvl="0" indent="-2730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Шаг 2. Доказать, что задание учениками не выполнено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Что вы хотели сделать? Какие знания применили? Задание выполнено?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22546" name="Rectangle 5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34400" cy="758825"/>
          </a:xfrm>
        </p:spPr>
        <p:txBody>
          <a:bodyPr/>
          <a:lstStyle/>
          <a:p>
            <a:r>
              <a:rPr lang="ru-RU" smtClean="0">
                <a:solidFill>
                  <a:srgbClr val="FF33CC"/>
                </a:solidFill>
              </a:rPr>
              <a:t>Приемы создания проблемной ситуации</a:t>
            </a:r>
          </a:p>
        </p:txBody>
      </p:sp>
      <p:graphicFrame>
        <p:nvGraphicFramePr>
          <p:cNvPr id="40022" name="Group 86"/>
          <p:cNvGraphicFramePr>
            <a:graphicFrameLocks noGrp="1"/>
          </p:cNvGraphicFramePr>
          <p:nvPr/>
        </p:nvGraphicFramePr>
        <p:xfrm>
          <a:off x="0" y="806450"/>
          <a:ext cx="9144000" cy="1039813"/>
        </p:xfrm>
        <a:graphic>
          <a:graphicData uri="http://schemas.openxmlformats.org/drawingml/2006/table">
            <a:tbl>
              <a:tblPr/>
              <a:tblGrid>
                <a:gridCol w="4125913"/>
                <a:gridCol w="2957512"/>
                <a:gridCol w="2060575"/>
              </a:tblGrid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Приемы создания проблемной ситуации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 к осознанию противоречия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Побуждение к формулированию проблемы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820</TotalTime>
  <Words>408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13</vt:i4>
      </vt:variant>
    </vt:vector>
  </HeadingPairs>
  <TitlesOfParts>
    <vt:vector size="31" baseType="lpstr">
      <vt:lpstr>Arial</vt:lpstr>
      <vt:lpstr>Georgia</vt:lpstr>
      <vt:lpstr>Wingdings 2</vt:lpstr>
      <vt:lpstr>Wingdings</vt:lpstr>
      <vt:lpstr>Calibri</vt:lpstr>
      <vt:lpstr>Times New Roman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Методический семинар</vt:lpstr>
      <vt:lpstr> В чем суть технологии проблемного обучения и залог ее успешной реализации в классе? </vt:lpstr>
      <vt:lpstr>Все ли дети имеют предпосылки  для обучения по данной технологии?</vt:lpstr>
      <vt:lpstr> Насколько актуально и необходимо проблемное обучение в школе? </vt:lpstr>
      <vt:lpstr>Слайд 5</vt:lpstr>
      <vt:lpstr>Трудности при использовании</vt:lpstr>
      <vt:lpstr>Алгоритм построения урока</vt:lpstr>
      <vt:lpstr>Приемы создания проблемной ситуации</vt:lpstr>
      <vt:lpstr>Приемы создания проблемной ситуации</vt:lpstr>
      <vt:lpstr>Эффективность технологии</vt:lpstr>
      <vt:lpstr>Результативность </vt:lpstr>
      <vt:lpstr>Слайд 12</vt:lpstr>
      <vt:lpstr>Спасибо за внимание!!!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Roman</cp:lastModifiedBy>
  <cp:revision>66</cp:revision>
  <dcterms:created xsi:type="dcterms:W3CDTF">2011-08-21T12:34:18Z</dcterms:created>
  <dcterms:modified xsi:type="dcterms:W3CDTF">2012-01-21T07:34:32Z</dcterms:modified>
</cp:coreProperties>
</file>