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6499" autoAdjust="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276F-3E8B-4ACA-8AC8-BC805F763D88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8E8B-BA77-4196-91A6-37B307A03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5619-F092-4DEF-8DAC-AECB78E0D8ED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56F1-3D3B-4910-A965-D8672E24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B4D4-1B58-4E77-9E6C-69EE9333BB88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D79F-C833-417B-ABBB-88D9A1ECC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7514-2B6F-4B0D-B0DA-AF63240A41CB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35AF-C5FA-40E7-BB46-8AE6CE2F2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9D29-CA5D-4AE2-95DA-05EBC7B9628B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9B43-808F-4270-B68B-E44F4C500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20D3-C793-423B-AF83-1004B27E998F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8CDD-DE84-4D7F-9539-96F2AC1A1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07EB-80BB-4C42-9379-5521752A849B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27D3-BB13-4990-9B42-48A46361E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093F-71AE-489B-AB64-93769249748E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C223-E335-4FBA-81D5-87D0E69FC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2E55-6AFE-4345-BBC8-464F474A30BD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F270-F00A-45F5-B1FB-11B42C5BF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5CF3-F1F6-4CDE-91E9-7022CFC8A141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739E-363A-45F3-B9D1-B8C7289AB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3BD9-F58B-4065-BAFE-DB9313BC4F32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6449-CD9B-40DA-9812-7589AEE74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2F81E20-7F29-426C-B4DA-B46B1B280F3F}" type="datetimeFigureOut">
              <a:rPr lang="ru-RU"/>
              <a:pPr>
                <a:defRPr/>
              </a:pPr>
              <a:t>02.11.2013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BBCE5B-9288-4149-A3F8-BFD94737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36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7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857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Физкультминутки на уроках</a:t>
            </a:r>
            <a:endParaRPr lang="ru-RU" sz="72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57188"/>
            <a:ext cx="6400800" cy="1714500"/>
          </a:xfrm>
        </p:spPr>
        <p:txBody>
          <a:bodyPr/>
          <a:lstStyle/>
          <a:p>
            <a:pPr marR="0" eaLnBrk="1" hangingPunct="1"/>
            <a:endParaRPr lang="ru-RU" sz="1800" smtClean="0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642938" y="2786063"/>
            <a:ext cx="7643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На зарядку 1 класс!</a:t>
            </a:r>
            <a:endParaRPr lang="ru-RU"/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Мы присядем все сейчас.</a:t>
            </a:r>
            <a:endParaRPr lang="ru-RU"/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Высоко поднимем руки.</a:t>
            </a:r>
            <a:endParaRPr lang="ru-RU"/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Будем жить всегда без скуки.</a:t>
            </a:r>
            <a:endParaRPr lang="ru-RU"/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Повернёмся вправо, влево.</a:t>
            </a:r>
            <a:endParaRPr lang="ru-RU"/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Вновь работать будем смело.</a:t>
            </a:r>
          </a:p>
          <a:p>
            <a:pPr algn="ctr" eaLnBrk="0" hangingPunct="0">
              <a:tabLst>
                <a:tab pos="228600" algn="l"/>
              </a:tabLst>
            </a:pPr>
            <a:endParaRPr lang="ru-RU"/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МКОУ «ТООШ» </a:t>
            </a:r>
            <a:endParaRPr lang="ru-RU"/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Учитель начальных классов Похожалова З. В.</a:t>
            </a:r>
          </a:p>
          <a:p>
            <a:pPr algn="ctr" eaLnBrk="0" hangingPunct="0">
              <a:tabLst>
                <a:tab pos="228600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2013 год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Содержание упражнений должно зависеть от характера и условий проведения урока. Так, после  письменных заданий, включают движения рук, сжимание  и разжимание пальцев </a:t>
            </a:r>
            <a:r>
              <a:rPr lang="ru-RU" sz="1800" smtClean="0"/>
              <a:t>.</a:t>
            </a:r>
          </a:p>
        </p:txBody>
      </p:sp>
      <p:pic>
        <p:nvPicPr>
          <p:cNvPr id="14339" name="Содержимое 3" descr="P10501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85813" y="2143125"/>
            <a:ext cx="3286125" cy="3582988"/>
          </a:xfrm>
        </p:spPr>
        <p:txBody>
          <a:bodyPr/>
          <a:lstStyle/>
          <a:p>
            <a:pPr eaLnBrk="1" hangingPunct="1"/>
            <a:r>
              <a:rPr lang="ru-RU" sz="1800" smtClean="0"/>
              <a:t>Руки в стороны поставим,</a:t>
            </a:r>
            <a:br>
              <a:rPr lang="ru-RU" sz="1800" smtClean="0"/>
            </a:br>
            <a:r>
              <a:rPr lang="ru-RU" sz="1800" smtClean="0"/>
              <a:t>Правой левую достанем.</a:t>
            </a:r>
            <a:br>
              <a:rPr lang="ru-RU" sz="1800" smtClean="0"/>
            </a:br>
            <a:r>
              <a:rPr lang="ru-RU" sz="1800" smtClean="0"/>
              <a:t>А потом – наоборот:</a:t>
            </a:r>
            <a:br>
              <a:rPr lang="ru-RU" sz="1800" smtClean="0"/>
            </a:br>
            <a:r>
              <a:rPr lang="ru-RU" sz="1800" smtClean="0"/>
              <a:t>Будет вправо поворот,</a:t>
            </a:r>
            <a:br>
              <a:rPr lang="ru-RU" sz="1800" smtClean="0"/>
            </a:br>
            <a:r>
              <a:rPr lang="ru-RU" sz="1800" smtClean="0"/>
              <a:t>Раз – хлопок, два – хлопок,</a:t>
            </a:r>
            <a:br>
              <a:rPr lang="ru-RU" sz="1800" smtClean="0"/>
            </a:br>
            <a:r>
              <a:rPr lang="ru-RU" sz="1800" smtClean="0"/>
              <a:t>Повернись ещё разок!</a:t>
            </a:r>
            <a:br>
              <a:rPr lang="ru-RU" sz="1800" smtClean="0"/>
            </a:br>
            <a:r>
              <a:rPr lang="ru-RU" sz="1800" smtClean="0"/>
              <a:t>Раз, два, три, четыре,</a:t>
            </a:r>
            <a:br>
              <a:rPr lang="ru-RU" sz="1800" smtClean="0"/>
            </a:br>
            <a:r>
              <a:rPr lang="ru-RU" sz="1800" smtClean="0"/>
              <a:t>Руки выше, плечи шире!</a:t>
            </a:r>
            <a:br>
              <a:rPr lang="ru-RU" sz="1800" smtClean="0"/>
            </a:br>
            <a:r>
              <a:rPr lang="ru-RU" sz="1800" smtClean="0"/>
              <a:t>Опускаем руки вниз</a:t>
            </a:r>
            <a:br>
              <a:rPr lang="ru-RU" sz="1800" smtClean="0"/>
            </a:br>
            <a:r>
              <a:rPr lang="ru-RU" sz="1800" smtClean="0"/>
              <a:t>И за парты вновь садись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2875" y="142875"/>
            <a:ext cx="8229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0" y="1785938"/>
            <a:ext cx="35004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>
                <a:latin typeface="Constantia" pitchFamily="18" charset="0"/>
                <a:cs typeface="Times New Roman" pitchFamily="18" charset="0"/>
              </a:rPr>
              <a:t>Птички в гнёздышке сидят </a:t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 i="1">
                <a:latin typeface="Constantia" pitchFamily="18" charset="0"/>
                <a:cs typeface="Times New Roman" pitchFamily="18" charset="0"/>
              </a:rPr>
              <a:t>(присесть)</a:t>
            </a:r>
            <a:r>
              <a:rPr lang="ru-RU">
                <a:latin typeface="Constantia" pitchFamily="18" charset="0"/>
                <a:cs typeface="Times New Roman" pitchFamily="18" charset="0"/>
              </a:rPr>
              <a:t> </a:t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  <a:cs typeface="Times New Roman" pitchFamily="18" charset="0"/>
              </a:rPr>
              <a:t>И на улицу глядят. </a:t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  <a:cs typeface="Times New Roman" pitchFamily="18" charset="0"/>
              </a:rPr>
              <a:t>Погулять они хотят </a:t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 i="1">
                <a:latin typeface="Constantia" pitchFamily="18" charset="0"/>
                <a:cs typeface="Times New Roman" pitchFamily="18" charset="0"/>
              </a:rPr>
              <a:t>(подняться на носочки)</a:t>
            </a:r>
            <a:r>
              <a:rPr lang="ru-RU">
                <a:latin typeface="Constantia" pitchFamily="18" charset="0"/>
                <a:cs typeface="Times New Roman" pitchFamily="18" charset="0"/>
              </a:rPr>
              <a:t> </a:t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  <a:cs typeface="Times New Roman" pitchFamily="18" charset="0"/>
              </a:rPr>
              <a:t>И тихонько все летят. </a:t>
            </a:r>
            <a:br>
              <a:rPr lang="ru-RU">
                <a:latin typeface="Constantia" pitchFamily="18" charset="0"/>
                <a:cs typeface="Times New Roman" pitchFamily="18" charset="0"/>
              </a:rPr>
            </a:br>
            <a:r>
              <a:rPr lang="ru-RU" i="1">
                <a:latin typeface="Constantia" pitchFamily="18" charset="0"/>
                <a:cs typeface="Times New Roman" pitchFamily="18" charset="0"/>
              </a:rPr>
              <a:t>(помахать руками)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smtClean="0"/>
              <a:t>Отдых наш – физкультминутка,</a:t>
            </a:r>
            <a:br>
              <a:rPr lang="ru-RU" sz="1800" smtClean="0"/>
            </a:br>
            <a:r>
              <a:rPr lang="ru-RU" sz="1800" smtClean="0"/>
              <a:t>Занимай свои места!</a:t>
            </a:r>
            <a:br>
              <a:rPr lang="ru-RU" sz="1800" smtClean="0"/>
            </a:br>
            <a:r>
              <a:rPr lang="ru-RU" sz="1800" smtClean="0"/>
              <a:t>Раз – присели, два – привстали,</a:t>
            </a:r>
            <a:br>
              <a:rPr lang="ru-RU" sz="1800" smtClean="0"/>
            </a:br>
            <a:r>
              <a:rPr lang="ru-RU" sz="1800" smtClean="0"/>
              <a:t>Руки кверху все подняли.</a:t>
            </a:r>
            <a:br>
              <a:rPr lang="ru-RU" sz="1800" smtClean="0"/>
            </a:br>
            <a:r>
              <a:rPr lang="ru-RU" sz="1800" smtClean="0"/>
              <a:t>Сели, встали, сели, встали –</a:t>
            </a:r>
            <a:br>
              <a:rPr lang="ru-RU" sz="1800" smtClean="0"/>
            </a:br>
            <a:r>
              <a:rPr lang="ru-RU" sz="1800" smtClean="0"/>
              <a:t>Ванькой –  встанькой словно стали.</a:t>
            </a:r>
            <a:br>
              <a:rPr lang="ru-RU" sz="1800" smtClean="0"/>
            </a:br>
            <a:r>
              <a:rPr lang="ru-RU" sz="1800" smtClean="0"/>
              <a:t>А потом пустились вскачь,</a:t>
            </a:r>
            <a:br>
              <a:rPr lang="ru-RU" sz="1800" smtClean="0"/>
            </a:br>
            <a:r>
              <a:rPr lang="ru-RU" sz="1800" smtClean="0"/>
              <a:t>Будто мой любимый мяч.</a:t>
            </a:r>
            <a:br>
              <a:rPr lang="ru-RU" sz="1800" smtClean="0"/>
            </a:br>
            <a:r>
              <a:rPr lang="ru-RU" sz="1800" smtClean="0"/>
              <a:t>.</a:t>
            </a:r>
          </a:p>
        </p:txBody>
      </p:sp>
      <p:pic>
        <p:nvPicPr>
          <p:cNvPr id="16387" name="Содержимое 3" descr="P10501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786063"/>
            <a:ext cx="5786438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3571875"/>
          </a:xfrm>
        </p:spPr>
        <p:txBody>
          <a:bodyPr/>
          <a:lstStyle/>
          <a:p>
            <a:pPr eaLnBrk="1" hangingPunct="1"/>
            <a:r>
              <a:rPr lang="ru-RU" sz="1800" smtClean="0"/>
              <a:t>Буратино потянулся, </a:t>
            </a:r>
            <a:br>
              <a:rPr lang="ru-RU" sz="1800" smtClean="0"/>
            </a:br>
            <a:r>
              <a:rPr lang="ru-RU" sz="1800" i="1" smtClean="0"/>
              <a:t>(руки поднять через стороны вверх, потянуться, поднявшись на носочки)</a:t>
            </a:r>
            <a:r>
              <a:rPr lang="ru-RU" sz="1800" smtClean="0"/>
              <a:t> </a:t>
            </a:r>
            <a:br>
              <a:rPr lang="ru-RU" sz="1800" smtClean="0"/>
            </a:br>
            <a:r>
              <a:rPr lang="ru-RU" sz="1800" smtClean="0"/>
              <a:t>Раз - нагнулся, </a:t>
            </a:r>
            <a:br>
              <a:rPr lang="ru-RU" sz="1800" smtClean="0"/>
            </a:br>
            <a:r>
              <a:rPr lang="ru-RU" sz="1800" smtClean="0"/>
              <a:t>Два - нагнулся, </a:t>
            </a:r>
            <a:br>
              <a:rPr lang="ru-RU" sz="1800" smtClean="0"/>
            </a:br>
            <a:r>
              <a:rPr lang="ru-RU" sz="1800" i="1" smtClean="0"/>
              <a:t>(наклоны корпуса вперед)</a:t>
            </a:r>
            <a:r>
              <a:rPr lang="ru-RU" sz="1800" smtClean="0"/>
              <a:t> </a:t>
            </a:r>
            <a:br>
              <a:rPr lang="ru-RU" sz="1800" smtClean="0"/>
            </a:br>
            <a:r>
              <a:rPr lang="ru-RU" sz="1800" smtClean="0"/>
              <a:t>Руки в сторону развел, </a:t>
            </a:r>
            <a:br>
              <a:rPr lang="ru-RU" sz="1800" smtClean="0"/>
            </a:br>
            <a:r>
              <a:rPr lang="ru-RU" sz="1800" i="1" smtClean="0"/>
              <a:t>(руки развести в стороны)</a:t>
            </a:r>
            <a:r>
              <a:rPr lang="ru-RU" sz="1800" smtClean="0"/>
              <a:t> </a:t>
            </a:r>
            <a:br>
              <a:rPr lang="ru-RU" sz="1800" smtClean="0"/>
            </a:br>
            <a:r>
              <a:rPr lang="ru-RU" sz="1800" smtClean="0"/>
              <a:t>Ключик, видно, не нашел. </a:t>
            </a:r>
            <a:br>
              <a:rPr lang="ru-RU" sz="1800" smtClean="0"/>
            </a:br>
            <a:r>
              <a:rPr lang="ru-RU" sz="1800" i="1" smtClean="0"/>
              <a:t>(повороты вправо и влево)</a:t>
            </a:r>
            <a:r>
              <a:rPr lang="ru-RU" sz="1800" smtClean="0"/>
              <a:t> </a:t>
            </a:r>
            <a:br>
              <a:rPr lang="ru-RU" sz="1800" smtClean="0"/>
            </a:br>
            <a:r>
              <a:rPr lang="ru-RU" sz="1800" smtClean="0"/>
              <a:t>Чтобы ключик нам достать, </a:t>
            </a:r>
            <a:br>
              <a:rPr lang="ru-RU" sz="1800" smtClean="0"/>
            </a:br>
            <a:r>
              <a:rPr lang="ru-RU" sz="1800" smtClean="0"/>
              <a:t>Нужно на носочки встать. </a:t>
            </a:r>
            <a:br>
              <a:rPr lang="ru-RU" sz="1800" smtClean="0"/>
            </a:br>
            <a:r>
              <a:rPr lang="ru-RU" sz="1800" i="1" smtClean="0"/>
              <a:t>(руки на поясе, подняться на носочки)</a:t>
            </a:r>
            <a:r>
              <a:rPr lang="ru-RU" sz="180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5003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Мы играли, мы играли, </a:t>
            </a:r>
            <a:br>
              <a:rPr lang="ru-RU" sz="2000" dirty="0" smtClean="0"/>
            </a:br>
            <a:r>
              <a:rPr lang="ru-RU" sz="2000" i="1" dirty="0" smtClean="0"/>
              <a:t>(круговые движения кистями рук)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Наши пальчики устали. </a:t>
            </a:r>
            <a:br>
              <a:rPr lang="ru-RU" sz="2000" dirty="0" smtClean="0"/>
            </a:br>
            <a:r>
              <a:rPr lang="ru-RU" sz="2000" i="1" dirty="0" smtClean="0"/>
              <a:t>(движения кисти вверх-вниз)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А теперь мы отдохнём </a:t>
            </a:r>
            <a:br>
              <a:rPr lang="ru-RU" sz="2000" dirty="0" smtClean="0"/>
            </a:br>
            <a:r>
              <a:rPr lang="ru-RU" sz="2000" i="1" dirty="0" smtClean="0"/>
              <a:t>(имитация движения волны)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И опять играть начнём </a:t>
            </a:r>
            <a:br>
              <a:rPr lang="ru-RU" sz="2000" dirty="0" smtClean="0"/>
            </a:br>
            <a:r>
              <a:rPr lang="ru-RU" sz="2000" i="1" dirty="0" smtClean="0"/>
              <a:t>(круговые движения кистями рук)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Физкультминутки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обеспечивают активный отдых учащихся</a:t>
            </a:r>
          </a:p>
          <a:p>
            <a:pPr eaLnBrk="1" hangingPunct="1"/>
            <a:r>
              <a:rPr lang="ru-RU" smtClean="0"/>
              <a:t>переключают внимание с одного вида деятельности на другой </a:t>
            </a:r>
          </a:p>
          <a:p>
            <a:pPr eaLnBrk="1" hangingPunct="1"/>
            <a:r>
              <a:rPr lang="ru-RU" smtClean="0"/>
              <a:t>помогают ликвидировать застойные явления в</a:t>
            </a:r>
            <a:r>
              <a:rPr lang="ru-RU" i="1" smtClean="0"/>
              <a:t> </a:t>
            </a:r>
            <a:r>
              <a:rPr lang="ru-RU" smtClean="0"/>
              <a:t>органах и системах </a:t>
            </a:r>
          </a:p>
          <a:p>
            <a:pPr eaLnBrk="1" hangingPunct="1"/>
            <a:r>
              <a:rPr lang="ru-RU" smtClean="0"/>
              <a:t>улучшают обменные процессы</a:t>
            </a:r>
          </a:p>
          <a:p>
            <a:pPr eaLnBrk="1" hangingPunct="1"/>
            <a:r>
              <a:rPr lang="ru-RU" smtClean="0"/>
              <a:t>способствуют повышению внимания и активности детей на последующем этапе урока.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97255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9600" smtClean="0"/>
              <a:t>     Спасибо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9600" smtClean="0"/>
              <a:t>за внимание !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eaLnBrk="1" hangingPunct="1"/>
            <a:r>
              <a:rPr lang="ru-RU" sz="2000" smtClean="0"/>
              <a:t>Правильно организованный учебно-воспитательный процесс способствует не только качественному овладению  умениями и навыками для школьника, но и благоприятному росту и развитию ученика , укреплению его здоровья.</a:t>
            </a:r>
            <a:endParaRPr lang="ru-RU" sz="2000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6148" name="Рисунок 3" descr="P10501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000250"/>
            <a:ext cx="5286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ru-RU" sz="2000" smtClean="0"/>
              <a:t> </a:t>
            </a:r>
            <a:r>
              <a:rPr lang="ru-RU" smtClean="0"/>
              <a:t>Дети быстро утомляются на уроках, поскольку длительное время находятся в статичном положении. Физкультминутки помогают предупреждению и снятию умственного утомления. Проводят физкультминутку на 12- 20 минуте от начала урока. Иногда бывает целесообразным проведение физкультминутки дважды за урок (вначале учебного года и в последние дни четверти на последних уроках, особенно  в конце недели).Продолжительность 2-3 минуты.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4643438"/>
            <a:ext cx="8229600" cy="1482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. </a:t>
            </a:r>
            <a:r>
              <a:rPr lang="ru-RU" sz="2000" smtClean="0"/>
              <a:t>Первые признаки утомления служат сигналом к выполнению физкультминуток. Эта форма двигательной нагрузки может быть использована всеми учителями, особенно в младших классах.</a:t>
            </a:r>
          </a:p>
        </p:txBody>
      </p:sp>
      <p:pic>
        <p:nvPicPr>
          <p:cNvPr id="8196" name="Рисунок 4" descr="P10501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4313"/>
            <a:ext cx="55006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Физкультминутки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переключают внимание с одного вида деятельности на другой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помогают ликвидировать застойные явления в</a:t>
            </a:r>
            <a:r>
              <a:rPr lang="ru-RU" i="1" dirty="0" smtClean="0"/>
              <a:t> </a:t>
            </a:r>
            <a:r>
              <a:rPr lang="ru-RU" dirty="0" smtClean="0"/>
              <a:t>органах и системах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улучшают обменные процессы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способствуют повышению внимания и активности детей на последующем этапе урока.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влияют  на аналитико-синтетическую деятельность мозга, активизируют сердечно - сосудистую и дыхательную системы, улучшают кровоснабжение внутренних органов и работоспособность нервной системы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sz="2400" smtClean="0"/>
              <a:t>Комплексы подбираются в зависимости от вида урока, его содержания. Упражнения должны быть разнообразны, так как однообразие снижает интерес к ним, а следовательно, их результативность </a:t>
            </a:r>
          </a:p>
        </p:txBody>
      </p:sp>
      <p:pic>
        <p:nvPicPr>
          <p:cNvPr id="10243" name="Содержимое 3" descr="P105016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928813"/>
            <a:ext cx="603408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sz="2000" smtClean="0"/>
              <a:t>Физкультминутки должны проводиться на начальном этапе утомления, выполнения упражнений при сильном утомлении не даёт желаемого результата. Важно обеспечить позитивный эмоциональный настрой. Предпочтение нужно отдавать упражнениям для утомлённых групп мышц. </a:t>
            </a:r>
          </a:p>
        </p:txBody>
      </p:sp>
      <p:pic>
        <p:nvPicPr>
          <p:cNvPr id="11267" name="Содержимое 3" descr="P10501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/>
              <a:t>Упражнения должны охватывать большие группы мышц и снимать статическое напряжение, вызываемое продолжительным сидением за партой. Это могут быть потягивание, наклоны, повороты, приседания, подскоки, бег на месте. Движение кистями: сжимание, разжимание, вращение. Упражнения должны быть просты, интересны, доступны детям, по   возможности связаны с содержанием занятий, носить игровой характер. </a:t>
            </a:r>
          </a:p>
        </p:txBody>
      </p:sp>
      <p:pic>
        <p:nvPicPr>
          <p:cNvPr id="12291" name="Содержимое 3" descr="P10501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2428875"/>
            <a:ext cx="6035675" cy="424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86750" cy="1143000"/>
          </a:xfrm>
        </p:spPr>
        <p:txBody>
          <a:bodyPr/>
          <a:lstStyle/>
          <a:p>
            <a:pPr eaLnBrk="1" hangingPunct="1"/>
            <a:r>
              <a:rPr lang="ru-RU" sz="2000" smtClean="0"/>
              <a:t>Комплекс должен состоять из одного двух упражнений, повторяющихся 4-6 раз. Замена</a:t>
            </a:r>
            <a:r>
              <a:rPr lang="ru-RU" smtClean="0"/>
              <a:t> </a:t>
            </a:r>
            <a:r>
              <a:rPr lang="ru-RU" sz="2000" smtClean="0"/>
              <a:t>комплекса проводиться не реже 1 раза в две недели.</a:t>
            </a:r>
          </a:p>
        </p:txBody>
      </p:sp>
      <p:pic>
        <p:nvPicPr>
          <p:cNvPr id="13315" name="Содержимое 3" descr="P10501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436</Words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Times New Roman</vt:lpstr>
      <vt:lpstr>Поток</vt:lpstr>
      <vt:lpstr>Физкультминутки на уроках</vt:lpstr>
      <vt:lpstr>.</vt:lpstr>
      <vt:lpstr>Слайд 3</vt:lpstr>
      <vt:lpstr>Слайд 4</vt:lpstr>
      <vt:lpstr>Физкультминутки </vt:lpstr>
      <vt:lpstr>Комплексы подбираются в зависимости от вида урока, его содержания. Упражнения должны быть разнообразны, так как однообразие снижает интерес к ним, а следовательно, их результативность </vt:lpstr>
      <vt:lpstr>Физкультминутки должны проводиться на начальном этапе утомления, выполнения упражнений при сильном утомлении не даёт желаемого результата. Важно обеспечить позитивный эмоциональный настрой. Предпочтение нужно отдавать упражнениям для утомлённых групп мышц. </vt:lpstr>
      <vt:lpstr>Упражнения должны охватывать большие группы мышц и снимать статическое напряжение, вызываемое продолжительным сидением за партой. Это могут быть потягивание, наклоны, повороты, приседания, подскоки, бег на месте. Движение кистями: сжимание, разжимание, вращение. Упражнения должны быть просты, интересны, доступны детям, по   возможности связаны с содержанием занятий, носить игровой характер. </vt:lpstr>
      <vt:lpstr>Комплекс должен состоять из одного двух упражнений, повторяющихся 4-6 раз. Замена комплекса проводиться не реже 1 раза в две недели.</vt:lpstr>
      <vt:lpstr>Содержание упражнений должно зависеть от характера и условий проведения урока. Так, после  письменных заданий, включают движения рук, сжимание  и разжимание пальцев .</vt:lpstr>
      <vt:lpstr>Руки в стороны поставим, Правой левую достанем. А потом – наоборот: Будет вправо поворот, Раз – хлопок, два – хлопок, Повернись ещё разок! Раз, два, три, четыре, Руки выше, плечи шире! Опускаем руки вниз И за парты вновь садись</vt:lpstr>
      <vt:lpstr>Отдых наш – физкультминутка, Занимай свои места! Раз – присели, два – привстали, Руки кверху все подняли. Сели, встали, сели, встали – Ванькой –  встанькой словно стали. А потом пустились вскачь, Будто мой любимый мяч. .</vt:lpstr>
      <vt:lpstr>Буратино потянулся,  (руки поднять через стороны вверх, потянуться, поднявшись на носочки)  Раз - нагнулся,  Два - нагнулся,  (наклоны корпуса вперед)  Руки в сторону развел,  (руки развести в стороны)  Ключик, видно, не нашел.  (повороты вправо и влево)  Чтобы ключик нам достать,  Нужно на носочки встать.  (руки на поясе, подняться на носочки) </vt:lpstr>
      <vt:lpstr>Физкультминутки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Физкультминутки на уроках</dc:title>
  <cp:lastModifiedBy>Общий</cp:lastModifiedBy>
  <cp:revision>17</cp:revision>
  <dcterms:modified xsi:type="dcterms:W3CDTF">2013-11-02T11:27:33Z</dcterms:modified>
</cp:coreProperties>
</file>