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75" r:id="rId2"/>
    <p:sldId id="276" r:id="rId3"/>
    <p:sldId id="280" r:id="rId4"/>
    <p:sldId id="282" r:id="rId5"/>
    <p:sldId id="285" r:id="rId6"/>
    <p:sldId id="288" r:id="rId7"/>
    <p:sldId id="292" r:id="rId8"/>
    <p:sldId id="291" r:id="rId9"/>
    <p:sldId id="262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33CC33"/>
    <a:srgbClr val="0000CC"/>
    <a:srgbClr val="33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302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3E652AF-FD6E-4283-916E-1BBD26AD7248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8C1332-B977-4F27-86D8-D4E047634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6811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57008-73D9-48CC-AFDE-E12625EF76F8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C065A-A217-4B82-9E7B-E171A29AA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DF896-56F7-4C6F-85EA-FA573F1816B4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F8C6C-A77D-4A1A-9BBF-322859F54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7F628-2800-47C6-9D4B-B4BBFC0F04DE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BD2FC-303A-4973-8FCC-827196F85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F0573-234B-42E4-8B21-B35C96161427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BBAC7-ABEA-4A12-9F84-69BB7FDD75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2DC91-DC3E-4E7B-8711-11447904B623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CA27E-57E2-436F-87B6-88653482D0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975BA-6CA8-4FA9-A4DA-20A55CC02361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C8C66-C236-4018-A527-E6C0FEC1C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6ABF9-4541-45BB-84A1-73B4FF25FBFE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D65FA-6C69-4CA3-9A46-230196D0B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F8C1C-9880-456F-AD70-4C31B454BFC1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37729-7578-43DC-A895-475550900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B64DA-24C8-4AA9-AEA5-0D89F1E51E5F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0304E-1097-4F5E-ABD2-6BB4F3746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72CFD-5803-4DC0-ABFC-92DD310EB833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D3F63-577E-43FC-BA9D-C28D94D7BD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6BE91-B7DC-4B78-8E27-234154F77B07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D21C0-EEFC-4AAB-A3EC-DD1776ABC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76854B-B053-454B-BF58-2C78C95A2DF1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49C5A1-0EF3-4D6C-BC8C-C36E67C6D4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18" r:id="rId3"/>
    <p:sldLayoutId id="2147483717" r:id="rId4"/>
    <p:sldLayoutId id="2147483716" r:id="rId5"/>
    <p:sldLayoutId id="2147483715" r:id="rId6"/>
    <p:sldLayoutId id="2147483714" r:id="rId7"/>
    <p:sldLayoutId id="2147483713" r:id="rId8"/>
    <p:sldLayoutId id="2147483712" r:id="rId9"/>
    <p:sldLayoutId id="2147483711" r:id="rId10"/>
    <p:sldLayoutId id="21474837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nsibir.com/tsar-sibirskogo-lesa/" TargetMode="External"/><Relationship Id="rId13" Type="http://schemas.openxmlformats.org/officeDocument/2006/relationships/hyperlink" Target="http://www.razvitierebenka.net/index/igry_shnurovki_dlja_detej/0-202" TargetMode="External"/><Relationship Id="rId18" Type="http://schemas.openxmlformats.org/officeDocument/2006/relationships/hyperlink" Target="http://www.zoo.kharkov.ua/news/5250.htm" TargetMode="External"/><Relationship Id="rId26" Type="http://schemas.openxmlformats.org/officeDocument/2006/relationships/hyperlink" Target="http://namzitnazemle.blogspot.ru/" TargetMode="External"/><Relationship Id="rId3" Type="http://schemas.openxmlformats.org/officeDocument/2006/relationships/hyperlink" Target="http://uromed.com.ua/kamni-v-pochkah/" TargetMode="External"/><Relationship Id="rId21" Type="http://schemas.openxmlformats.org/officeDocument/2006/relationships/hyperlink" Target="http://1366x768hd.ru/wallpapers/animals/homyak_est_semechki_8583.html" TargetMode="External"/><Relationship Id="rId7" Type="http://schemas.openxmlformats.org/officeDocument/2006/relationships/hyperlink" Target="http://pozitiv-news.ru/smeshnoe-foto/fotografii-zhivotnyih-na-fone-osennego-lesa.html" TargetMode="External"/><Relationship Id="rId12" Type="http://schemas.openxmlformats.org/officeDocument/2006/relationships/hyperlink" Target="http://wordassociations.ru/pictures?hl=ru&amp;id=Gerald_G-Balance_Scale" TargetMode="External"/><Relationship Id="rId17" Type="http://schemas.openxmlformats.org/officeDocument/2006/relationships/hyperlink" Target="http://www.liveinternet.ru/users/3797885/rubric/1483800/" TargetMode="External"/><Relationship Id="rId25" Type="http://schemas.openxmlformats.org/officeDocument/2006/relationships/hyperlink" Target="http://zonalife.ru/krasnaya-kniga/v-krasnuyu-knigu-krasnoyarskogo-kraya-dobavili-89-vidov-ptic-25-mlekopitayushhix-4-vida-ryb-i-nasekomyx.html" TargetMode="External"/><Relationship Id="rId2" Type="http://schemas.openxmlformats.org/officeDocument/2006/relationships/hyperlink" Target="http://rewalls.com/natural/9799-gory-solnce-sneg-led-voda.html" TargetMode="External"/><Relationship Id="rId16" Type="http://schemas.openxmlformats.org/officeDocument/2006/relationships/hyperlink" Target="http://www.liveinternet.ru/users/rosinka7304/post308508081/" TargetMode="External"/><Relationship Id="rId20" Type="http://schemas.openxmlformats.org/officeDocument/2006/relationships/hyperlink" Target="http://hl-away.info/photo/" TargetMode="External"/><Relationship Id="rId29" Type="http://schemas.openxmlformats.org/officeDocument/2006/relationships/hyperlink" Target="http://&#1082;&#1083;&#1080;&#1087;&#1072;&#1088;&#1090;.&#1088;&#1092;/%D0%B8%D0%B7%D0%BE%D0%B1%D1%80%D0%B0%D0%B6%D0%B5%D0%BD%D0%B8%D0%B5/2009786-%D0%BB%D0%B0%D0%BD%D0%B4%D1%8B%D1%88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klopik.com/dikie-zhivotnye/page/19/" TargetMode="External"/><Relationship Id="rId11" Type="http://schemas.openxmlformats.org/officeDocument/2006/relationships/hyperlink" Target="http://www.lenagold.ru/fon/clipart/t/trav5.html" TargetMode="External"/><Relationship Id="rId24" Type="http://schemas.openxmlformats.org/officeDocument/2006/relationships/hyperlink" Target="http://www.myshared.ru/slide/145339/" TargetMode="External"/><Relationship Id="rId5" Type="http://schemas.openxmlformats.org/officeDocument/2006/relationships/hyperlink" Target="http://sadoved.in.ua/sazhenci-maliny.html" TargetMode="External"/><Relationship Id="rId15" Type="http://schemas.openxmlformats.org/officeDocument/2006/relationships/hyperlink" Target="http://www.123rf.com/photo_14888098_illustration-of-a-flower-in-the-pot.html" TargetMode="External"/><Relationship Id="rId23" Type="http://schemas.openxmlformats.org/officeDocument/2006/relationships/hyperlink" Target="http://de.dreamstime.com/stockfoto-ein-leeres-offenes-buch-image33096900" TargetMode="External"/><Relationship Id="rId28" Type="http://schemas.openxmlformats.org/officeDocument/2006/relationships/hyperlink" Target="http://allday2.com/index.php?newsid=535334" TargetMode="External"/><Relationship Id="rId10" Type="http://schemas.openxmlformats.org/officeDocument/2006/relationships/hyperlink" Target="http://www.coollady.ru/index.php?name=Pages&amp;op=page&amp;pid=4098" TargetMode="External"/><Relationship Id="rId19" Type="http://schemas.openxmlformats.org/officeDocument/2006/relationships/hyperlink" Target="http://www.16x10.ru/photo/animals/ptica_korm_jagody_kljuv_khvatka_pishha_vetka/4-0-847" TargetMode="External"/><Relationship Id="rId4" Type="http://schemas.openxmlformats.org/officeDocument/2006/relationships/hyperlink" Target="http://www.ourpmc.com/trava_pastushya_sumka" TargetMode="External"/><Relationship Id="rId9" Type="http://schemas.openxmlformats.org/officeDocument/2006/relationships/hyperlink" Target="http://youryoga.org/article/raduga.htm" TargetMode="External"/><Relationship Id="rId14" Type="http://schemas.openxmlformats.org/officeDocument/2006/relationships/hyperlink" Target="http://zooclub.ru/fotogal/clip/wdogs/11a.shtml" TargetMode="External"/><Relationship Id="rId22" Type="http://schemas.openxmlformats.org/officeDocument/2006/relationships/hyperlink" Target="http://ivan-off.com/vektornyj-klipart/vektornyj-klipart-priroda-zhivotnye-rastenija/page/5/" TargetMode="External"/><Relationship Id="rId27" Type="http://schemas.openxmlformats.org/officeDocument/2006/relationships/hyperlink" Target="http://ozonit.ru/krasnaya_kniga/krasnaya_kniga_krasnodarskogo_kraya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chemeClr val="bg2">
                <a:lumMod val="90000"/>
              </a:schemeClr>
            </a:gs>
            <a:gs pos="73000">
              <a:schemeClr val="bg2"/>
            </a:gs>
            <a:gs pos="1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2547938"/>
            <a:ext cx="209708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1650" y="1919288"/>
            <a:ext cx="246856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1993900"/>
            <a:ext cx="224313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2684463"/>
            <a:ext cx="21399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ыгнутая вправо стрелка 1"/>
          <p:cNvSpPr/>
          <p:nvPr/>
        </p:nvSpPr>
        <p:spPr>
          <a:xfrm rot="5400000" flipH="1">
            <a:off x="3182144" y="-1381918"/>
            <a:ext cx="1455737" cy="52959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8919" name="Прямоугольник 2"/>
          <p:cNvSpPr>
            <a:spLocks noChangeArrowheads="1"/>
          </p:cNvSpPr>
          <p:nvPr/>
        </p:nvSpPr>
        <p:spPr bwMode="auto">
          <a:xfrm>
            <a:off x="5681663" y="3422650"/>
            <a:ext cx="17065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Микробы</a:t>
            </a:r>
          </a:p>
        </p:txBody>
      </p:sp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6375" y="3951288"/>
            <a:ext cx="5167313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5550" y="2217738"/>
            <a:ext cx="690563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>
            <a:endCxn id="17412" idx="3"/>
          </p:cNvCxnSpPr>
          <p:nvPr/>
        </p:nvCxnSpPr>
        <p:spPr>
          <a:xfrm flipH="1" flipV="1">
            <a:off x="2811463" y="2974975"/>
            <a:ext cx="2725737" cy="7080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4059238" y="2611438"/>
            <a:ext cx="1477962" cy="10715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chemeClr val="bg2">
                <a:lumMod val="90000"/>
              </a:schemeClr>
            </a:gs>
            <a:gs pos="73000">
              <a:schemeClr val="bg2"/>
            </a:gs>
            <a:gs pos="1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65200"/>
            <a:ext cx="502443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69850"/>
            <a:ext cx="5730875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3825" y="1320800"/>
            <a:ext cx="3810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692400"/>
            <a:ext cx="280987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323850" y="1787525"/>
            <a:ext cx="341313" cy="1136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941388" y="1855788"/>
            <a:ext cx="30162" cy="1212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331913" y="1787525"/>
            <a:ext cx="503237" cy="10493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08" name="Прямая соединительная линия 20507"/>
          <p:cNvCxnSpPr/>
          <p:nvPr/>
        </p:nvCxnSpPr>
        <p:spPr>
          <a:xfrm flipH="1">
            <a:off x="3563938" y="1787525"/>
            <a:ext cx="431800" cy="1136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10" name="Прямая соединительная линия 20509"/>
          <p:cNvCxnSpPr/>
          <p:nvPr/>
        </p:nvCxnSpPr>
        <p:spPr>
          <a:xfrm>
            <a:off x="4284663" y="1855788"/>
            <a:ext cx="71437" cy="1212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12" name="Прямая соединительная линия 20511"/>
          <p:cNvCxnSpPr/>
          <p:nvPr/>
        </p:nvCxnSpPr>
        <p:spPr>
          <a:xfrm>
            <a:off x="4592638" y="1809750"/>
            <a:ext cx="611187" cy="1092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8" name="Горизонтальный свиток 20527"/>
          <p:cNvSpPr/>
          <p:nvPr/>
        </p:nvSpPr>
        <p:spPr>
          <a:xfrm>
            <a:off x="493713" y="4005263"/>
            <a:ext cx="7966075" cy="2592387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29" name="Picture 1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613" y="4581525"/>
            <a:ext cx="7694612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chemeClr val="bg2">
                <a:lumMod val="90000"/>
              </a:schemeClr>
            </a:gs>
            <a:gs pos="73000">
              <a:schemeClr val="bg2"/>
            </a:gs>
            <a:gs pos="1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138" y="24765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в природе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538" y="3578225"/>
            <a:ext cx="3938588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1450" y="1122363"/>
            <a:ext cx="395763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9363" y="3681413"/>
            <a:ext cx="41148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4763" y="1090613"/>
            <a:ext cx="4089400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24188" y="1543050"/>
            <a:ext cx="281622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172450" y="1274763"/>
            <a:ext cx="3708400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,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1150" y="2060575"/>
            <a:ext cx="5070475" cy="45148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altLang="ru-RU" sz="2000" b="1" dirty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>
              <a:defRPr/>
            </a:pPr>
            <a:endParaRPr lang="ru-RU" altLang="ru-RU" sz="2000" b="1" dirty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рвите редкие цветы!</a:t>
            </a:r>
          </a:p>
          <a:p>
            <a:pPr>
              <a:defRPr/>
            </a:pPr>
            <a:endParaRPr lang="ru-RU" altLang="ru-RU" sz="2000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цветочки редкие,</a:t>
            </a:r>
          </a:p>
          <a:p>
            <a:pPr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Белые и нежные:</a:t>
            </a:r>
          </a:p>
          <a:p>
            <a:pPr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кивнут приветливо</a:t>
            </a:r>
          </a:p>
          <a:p>
            <a:pPr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Ландыши, подснежники…</a:t>
            </a:r>
          </a:p>
          <a:p>
            <a:pPr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рвать не надо их –</a:t>
            </a:r>
          </a:p>
          <a:p>
            <a:pPr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ними лес добрей, светлей.</a:t>
            </a:r>
          </a:p>
          <a:p>
            <a:pPr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теперь цветов таких</a:t>
            </a:r>
          </a:p>
          <a:p>
            <a:pPr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мало на земле…</a:t>
            </a:r>
          </a:p>
          <a:p>
            <a:pPr>
              <a:defRPr/>
            </a:pPr>
            <a:endParaRPr lang="ru-RU" altLang="ru-RU" sz="2000" b="1" dirty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>
              <a:defRPr/>
            </a:pPr>
            <a:endParaRPr lang="ru-RU" altLang="ru-RU" sz="2000" b="1" dirty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48150" y="1216025"/>
            <a:ext cx="4787900" cy="548481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b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b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разоряйте муравейник!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Муравьи – лесные санитары;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прозвали люди их недаром!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лес красив был и здоров,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 личинок вредных и жуков,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Муравьи на страже день и ночь: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Гонят  разных короедов прочь!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Только ты им, друг мой, не мешай!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Муравейники не разоряй!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Эти санитары так нужны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лесов твоей родной страны!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kern="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kern="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1216025"/>
            <a:ext cx="4100513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463" y="1219200"/>
            <a:ext cx="4894262" cy="492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6525" y="1416050"/>
            <a:ext cx="3211513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 animBg="1"/>
      <p:bldP spid="9" grpId="1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chemeClr val="bg2">
                <a:lumMod val="90000"/>
              </a:schemeClr>
            </a:gs>
            <a:gs pos="73000">
              <a:schemeClr val="bg2"/>
            </a:gs>
            <a:gs pos="1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04788"/>
            <a:ext cx="172243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184275"/>
            <a:ext cx="1905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1563" y="2205038"/>
            <a:ext cx="1905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00413" y="3213100"/>
            <a:ext cx="19145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62525" y="115888"/>
            <a:ext cx="4071938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688" y="3578225"/>
            <a:ext cx="1881187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86263" y="4251325"/>
            <a:ext cx="1657350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50" y="4519613"/>
            <a:ext cx="2644775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chemeClr val="bg2">
                <a:lumMod val="90000"/>
              </a:schemeClr>
            </a:gs>
            <a:gs pos="73000">
              <a:schemeClr val="bg2"/>
            </a:gs>
            <a:gs pos="1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3163" y="2276475"/>
            <a:ext cx="1884362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652963"/>
            <a:ext cx="1884362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8613" y="4763"/>
            <a:ext cx="1890712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8613" y="4664075"/>
            <a:ext cx="1890712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" y="2420938"/>
            <a:ext cx="1890713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4513" y="2073275"/>
            <a:ext cx="1890712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890713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4797425"/>
            <a:ext cx="1890713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9500" y="-1588"/>
            <a:ext cx="1890713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65100" y="-652463"/>
            <a:ext cx="3584575" cy="541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14" descr="клипарт цветочк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97288" y="1700213"/>
            <a:ext cx="6918325" cy="672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Picture 17" descr="клипарт цветочк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93888" y="2741613"/>
            <a:ext cx="2403475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2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2513" y="746125"/>
            <a:ext cx="2762250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5 -0.14745 C -0.375 -0.24028 -0.29601 -0.31574 -0.19827 -0.31574 L 0.21146 -0.31574 C 0.30903 -0.31574 0.38889 -0.24028 0.38889 -0.14745 L 0.38889 0.23588 C 0.38889 0.32894 0.30903 0.40787 0.21146 0.40787 L -0.19827 0.40787 C -0.29601 0.40787 -0.375 0.32894 -0.375 0.23588 Z " pathEditMode="relative" rAng="0" ptsTypes="fFfFfFff">
                                      <p:cBhvr>
                                        <p:cTn id="6" dur="5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94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5 0.23588 C -0.375 0.31713 -0.29375 0.38356 -0.19444 0.38356 C -0.07708 0.38356 -0.03472 0.30972 -0.01701 0.26574 L 0.00156 0.20625 C 0.01979 0.16227 0.06476 0.08958 0.19722 0.08958 C 0.28194 0.08958 0.37865 0.15486 0.37865 0.23588 C 0.37865 0.31713 0.28194 0.38356 0.19722 0.38356 C 0.06476 0.38356 0.01979 0.30972 0.00156 0.26574 L -0.01701 0.20625 C -0.03472 0.16227 -0.07708 0.08958 -0.19444 0.08958 C -0.29375 0.08958 -0.375 0.15486 -0.375 0.23588 Z " pathEditMode="relative" rAng="0" ptsTypes="ffFffffFfff">
                                      <p:cBhvr>
                                        <p:cTn id="9" dur="6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7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719 0.07199 L 0.38646 -0.30533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74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645 -0.30533 L 0.38645 0.05694 C 0.38645 0.21898 0.27291 0.41967 0.18177 0.41967 L -0.02257 0.41967 " pathEditMode="relative" rAng="5400000" ptsTypes="FfFF">
                                      <p:cBhvr>
                                        <p:cTn id="15" dur="3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51" y="3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74 0.41945 L -0.37743 -0.27361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43" y="-3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43 -0.27361 L 0.36285 0.38774 " pathEditMode="relative" rAng="0" ptsTypes="AA">
                                      <p:cBhvr>
                                        <p:cTn id="21" dur="2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14" y="3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0"/>
                            </p:stCondLst>
                            <p:childTnLst>
                              <p:par>
                                <p:cTn id="23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6 0.34282 C 0.23559 0.47083 0.04305 0.45417 -0.13212 0.30602 C -0.30834 0.15787 -0.40104 -0.06759 -0.34063 -0.19445 C -0.28038 -0.32107 -0.08889 -0.30394 0.08698 -0.15533 C 0.26267 -0.00671 0.35746 0.2169 0.296 0.34282 Z " pathEditMode="relative" rAng="7342705" ptsTypes="fffff">
                                      <p:cBhvr>
                                        <p:cTn id="24" dur="325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40" y="-2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250"/>
                            </p:stCondLst>
                            <p:childTnLst>
                              <p:par>
                                <p:cTn id="26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653 0.34306 C 0.22569 0.46667 0.04323 0.43982 -0.11129 0.28195 C -0.26545 0.125 -0.33333 -0.10417 -0.2625 -0.22754 C -0.19115 -0.35092 -0.00868 -0.32245 0.14566 -0.16504 C 0.29965 -0.00764 0.36823 0.21968 0.29653 0.34306 Z " pathEditMode="relative" rAng="7646930" ptsTypes="fffff">
                                      <p:cBhvr>
                                        <p:cTn id="27" dur="325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51" y="-2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0"/>
                            </p:stCondLst>
                            <p:childTnLst>
                              <p:par>
                                <p:cTn id="4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4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6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7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8000"/>
                            </p:stCondLst>
                            <p:childTnLst>
                              <p:par>
                                <p:cTn id="8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90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9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95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500"/>
                            </p:stCondLst>
                            <p:childTnLst>
                              <p:par>
                                <p:cTn id="10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15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200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000"/>
                            </p:stCondLst>
                            <p:childTnLst>
                              <p:par>
                                <p:cTn id="1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4500"/>
                            </p:stCondLst>
                            <p:childTnLst>
                              <p:par>
                                <p:cTn id="13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bg1"/>
            </a:gs>
            <a:gs pos="98000">
              <a:srgbClr val="85C2FF"/>
            </a:gs>
            <a:gs pos="74000">
              <a:srgbClr val="8BC4F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63713" y="476250"/>
          <a:ext cx="6624736" cy="55081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429144"/>
                <a:gridCol w="208280"/>
                <a:gridCol w="208280"/>
                <a:gridCol w="378432"/>
                <a:gridCol w="432048"/>
                <a:gridCol w="360040"/>
                <a:gridCol w="432048"/>
                <a:gridCol w="360040"/>
                <a:gridCol w="432048"/>
                <a:gridCol w="360040"/>
                <a:gridCol w="360040"/>
                <a:gridCol w="360040"/>
                <a:gridCol w="360040"/>
                <a:gridCol w="360040"/>
                <a:gridCol w="216024"/>
                <a:gridCol w="250764"/>
                <a:gridCol w="685340"/>
              </a:tblGrid>
              <a:tr h="936104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2400" dirty="0" smtClean="0"/>
                        <a:t>          </a:t>
                      </a:r>
                    </a:p>
                    <a:p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1.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3.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4.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 vMerge="1"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7992">
                <a:tc>
                  <a:txBody>
                    <a:bodyPr/>
                    <a:lstStyle/>
                    <a:p>
                      <a:endParaRPr lang="ru-RU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ru-RU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088" y="3478213"/>
          <a:ext cx="239678" cy="581891"/>
        </p:xfrm>
        <a:graphic>
          <a:graphicData uri="http://schemas.openxmlformats.org/drawingml/2006/table">
            <a:tbl>
              <a:tblPr/>
              <a:tblGrid>
                <a:gridCol w="239678"/>
              </a:tblGrid>
              <a:tr h="5818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971800" y="1379538"/>
            <a:ext cx="431800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ирода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39888" y="1700213"/>
            <a:ext cx="30956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   и  к  р  о  б  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36888" y="2671763"/>
            <a:ext cx="389096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а  в  н  о       е  с  и  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87700" y="3573463"/>
            <a:ext cx="4337050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   а с   т  е  н  и 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56100" y="4978400"/>
            <a:ext cx="31686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     л  о  в  е 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89525" y="1892300"/>
            <a:ext cx="309563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ные</a:t>
            </a:r>
            <a:endParaRPr lang="ru-RU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34925" y="4365625"/>
            <a:ext cx="3657600" cy="238918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живые организмы способны, поглощая углекислый газ, вырабатывать кислород?</a:t>
            </a:r>
          </a:p>
        </p:txBody>
      </p:sp>
      <p:sp>
        <p:nvSpPr>
          <p:cNvPr id="16" name="Облако 15"/>
          <p:cNvSpPr/>
          <p:nvPr/>
        </p:nvSpPr>
        <p:spPr>
          <a:xfrm>
            <a:off x="179388" y="2947988"/>
            <a:ext cx="2432050" cy="130175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.Весь мир в котором мы живём? </a:t>
            </a:r>
          </a:p>
        </p:txBody>
      </p:sp>
      <p:sp>
        <p:nvSpPr>
          <p:cNvPr id="17" name="Облако 16"/>
          <p:cNvSpPr/>
          <p:nvPr/>
        </p:nvSpPr>
        <p:spPr>
          <a:xfrm>
            <a:off x="6227763" y="333375"/>
            <a:ext cx="2808287" cy="196056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на Земле зависит от растений и животных?</a:t>
            </a:r>
          </a:p>
        </p:txBody>
      </p:sp>
      <p:sp>
        <p:nvSpPr>
          <p:cNvPr id="18" name="Облако 17"/>
          <p:cNvSpPr/>
          <p:nvPr/>
        </p:nvSpPr>
        <p:spPr>
          <a:xfrm>
            <a:off x="4953000" y="4681538"/>
            <a:ext cx="4191000" cy="217646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.Животные, которые превращают останки животных и растений в вещества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блако 18"/>
          <p:cNvSpPr/>
          <p:nvPr/>
        </p:nvSpPr>
        <p:spPr>
          <a:xfrm>
            <a:off x="131763" y="0"/>
            <a:ext cx="2936875" cy="170021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.Кто не сможет жить на Земле без растений, а они без них?</a:t>
            </a:r>
          </a:p>
        </p:txBody>
      </p:sp>
      <p:sp>
        <p:nvSpPr>
          <p:cNvPr id="20" name="Облако 19"/>
          <p:cNvSpPr/>
          <p:nvPr/>
        </p:nvSpPr>
        <p:spPr>
          <a:xfrm>
            <a:off x="0" y="4322763"/>
            <a:ext cx="3657600" cy="235743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 или растений больше на Земле?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5225" y="3662363"/>
            <a:ext cx="454660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176713"/>
            <a:ext cx="2325688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rgbClr val="88C3FE"/>
            </a:gs>
            <a:gs pos="98000">
              <a:srgbClr val="85C2FF"/>
            </a:gs>
            <a:gs pos="25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288" y="2420938"/>
            <a:ext cx="324485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Животные не могут жить без..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5288" y="4149725"/>
            <a:ext cx="33020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 природе всё находится в…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5288" y="765175"/>
            <a:ext cx="324485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Растения не могут жить без…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5288" y="5732463"/>
            <a:ext cx="3313112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Человек природу должен …</a:t>
            </a:r>
          </a:p>
        </p:txBody>
      </p:sp>
      <p:sp>
        <p:nvSpPr>
          <p:cNvPr id="19" name="Овал 18"/>
          <p:cNvSpPr/>
          <p:nvPr/>
        </p:nvSpPr>
        <p:spPr>
          <a:xfrm>
            <a:off x="5427663" y="620713"/>
            <a:ext cx="2808287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ЖИВОТНЫХ</a:t>
            </a:r>
          </a:p>
        </p:txBody>
      </p:sp>
      <p:sp>
        <p:nvSpPr>
          <p:cNvPr id="20" name="Овал 19"/>
          <p:cNvSpPr/>
          <p:nvPr/>
        </p:nvSpPr>
        <p:spPr>
          <a:xfrm>
            <a:off x="5632450" y="2276475"/>
            <a:ext cx="2603500" cy="10588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РАСТЕНИЙ</a:t>
            </a:r>
          </a:p>
        </p:txBody>
      </p:sp>
      <p:sp>
        <p:nvSpPr>
          <p:cNvPr id="21" name="Овал 20"/>
          <p:cNvSpPr/>
          <p:nvPr/>
        </p:nvSpPr>
        <p:spPr>
          <a:xfrm>
            <a:off x="5749925" y="4130675"/>
            <a:ext cx="2493963" cy="933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РАВНОВЕСИИ</a:t>
            </a:r>
          </a:p>
        </p:txBody>
      </p:sp>
      <p:sp>
        <p:nvSpPr>
          <p:cNvPr id="22" name="Овал 21"/>
          <p:cNvSpPr/>
          <p:nvPr/>
        </p:nvSpPr>
        <p:spPr>
          <a:xfrm>
            <a:off x="5749925" y="5722938"/>
            <a:ext cx="2493963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ОХРАНЯТЬ</a:t>
            </a:r>
          </a:p>
        </p:txBody>
      </p:sp>
      <p:sp>
        <p:nvSpPr>
          <p:cNvPr id="23" name="Стрелка вправо 22"/>
          <p:cNvSpPr/>
          <p:nvPr/>
        </p:nvSpPr>
        <p:spPr>
          <a:xfrm>
            <a:off x="4140200" y="979488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4227513" y="2635250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4243388" y="4346575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4256088" y="594836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rgbClr val="88C3FE"/>
            </a:gs>
            <a:gs pos="98000">
              <a:srgbClr val="85C2FF"/>
            </a:gs>
            <a:gs pos="25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900113" y="404813"/>
            <a:ext cx="7272337" cy="6048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6" name="Группа 20"/>
          <p:cNvGrpSpPr>
            <a:grpSpLocks/>
          </p:cNvGrpSpPr>
          <p:nvPr/>
        </p:nvGrpSpPr>
        <p:grpSpPr bwMode="auto">
          <a:xfrm>
            <a:off x="2214563" y="166688"/>
            <a:ext cx="4786312" cy="6000750"/>
            <a:chOff x="1571604" y="214290"/>
            <a:chExt cx="5786478" cy="6286544"/>
          </a:xfrm>
        </p:grpSpPr>
        <p:grpSp>
          <p:nvGrpSpPr>
            <p:cNvPr id="17" name="Группа 32"/>
            <p:cNvGrpSpPr/>
            <p:nvPr/>
          </p:nvGrpSpPr>
          <p:grpSpPr>
            <a:xfrm>
              <a:off x="1571604" y="1500174"/>
              <a:ext cx="928694" cy="5000660"/>
              <a:chOff x="1857356" y="1500174"/>
              <a:chExt cx="928694" cy="5000660"/>
            </a:xfrm>
            <a:solidFill>
              <a:srgbClr val="A5C26A"/>
            </a:solidFill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2214546" y="1571612"/>
                <a:ext cx="214314" cy="4929222"/>
              </a:xfrm>
              <a:prstGeom prst="rect">
                <a:avLst/>
              </a:prstGeom>
              <a:grpFill/>
              <a:ln w="25400" cap="flat" cmpd="sng" algn="ctr">
                <a:solidFill>
                  <a:srgbClr val="3333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1857356" y="6357958"/>
                <a:ext cx="928694" cy="142876"/>
              </a:xfrm>
              <a:prstGeom prst="rect">
                <a:avLst/>
              </a:prstGeom>
              <a:grpFill/>
              <a:ln w="25400" cap="flat" cmpd="sng" algn="ctr">
                <a:solidFill>
                  <a:srgbClr val="3333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1857356" y="1500174"/>
                <a:ext cx="928694" cy="142876"/>
              </a:xfrm>
              <a:prstGeom prst="rect">
                <a:avLst/>
              </a:prstGeom>
              <a:grpFill/>
              <a:ln w="25400" cap="flat" cmpd="sng" algn="ctr">
                <a:solidFill>
                  <a:srgbClr val="3333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1857356" y="3643314"/>
                <a:ext cx="928694" cy="142876"/>
              </a:xfrm>
              <a:prstGeom prst="rect">
                <a:avLst/>
              </a:prstGeom>
              <a:grpFill/>
              <a:ln w="25400" cap="flat" cmpd="sng" algn="ctr">
                <a:solidFill>
                  <a:srgbClr val="3333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18" name="Группа 38"/>
            <p:cNvGrpSpPr/>
            <p:nvPr/>
          </p:nvGrpSpPr>
          <p:grpSpPr>
            <a:xfrm>
              <a:off x="6429388" y="1500174"/>
              <a:ext cx="928694" cy="5000660"/>
              <a:chOff x="1857356" y="1500174"/>
              <a:chExt cx="928694" cy="5000660"/>
            </a:xfrm>
            <a:solidFill>
              <a:srgbClr val="A5C26A"/>
            </a:solidFill>
          </p:grpSpPr>
          <p:sp>
            <p:nvSpPr>
              <p:cNvPr id="21" name="Прямоугольник 20"/>
              <p:cNvSpPr/>
              <p:nvPr/>
            </p:nvSpPr>
            <p:spPr>
              <a:xfrm>
                <a:off x="2214546" y="1571612"/>
                <a:ext cx="214314" cy="4929222"/>
              </a:xfrm>
              <a:prstGeom prst="rect">
                <a:avLst/>
              </a:prstGeom>
              <a:grpFill/>
              <a:ln w="25400" cap="flat" cmpd="sng" algn="ctr">
                <a:solidFill>
                  <a:srgbClr val="3333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1857356" y="6357958"/>
                <a:ext cx="928694" cy="142876"/>
              </a:xfrm>
              <a:prstGeom prst="rect">
                <a:avLst/>
              </a:prstGeom>
              <a:grpFill/>
              <a:ln w="25400" cap="flat" cmpd="sng" algn="ctr">
                <a:solidFill>
                  <a:srgbClr val="3333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1857356" y="1500174"/>
                <a:ext cx="928694" cy="142876"/>
              </a:xfrm>
              <a:prstGeom prst="rect">
                <a:avLst/>
              </a:prstGeom>
              <a:grpFill/>
              <a:ln w="25400" cap="flat" cmpd="sng" algn="ctr">
                <a:solidFill>
                  <a:srgbClr val="3333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1857356" y="3643314"/>
                <a:ext cx="928694" cy="142876"/>
              </a:xfrm>
              <a:prstGeom prst="rect">
                <a:avLst/>
              </a:prstGeom>
              <a:grpFill/>
              <a:ln w="25400" cap="flat" cmpd="sng" algn="ctr">
                <a:solidFill>
                  <a:srgbClr val="3333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pic>
          <p:nvPicPr>
            <p:cNvPr id="46087" name="Прямоугольник 18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7312" y="-125999"/>
              <a:ext cx="2336224" cy="1749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88" name="Прямоугольник 19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08197" y="-125999"/>
              <a:ext cx="2542578" cy="1749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4652963"/>
            <a:ext cx="1804987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1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7106" name="Объект 2"/>
          <p:cNvSpPr>
            <a:spLocks noGrp="1"/>
          </p:cNvSpPr>
          <p:nvPr>
            <p:ph sz="half" idx="1"/>
          </p:nvPr>
        </p:nvSpPr>
        <p:spPr>
          <a:xfrm>
            <a:off x="487363" y="260350"/>
            <a:ext cx="8434387" cy="619283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1200" smtClean="0">
                <a:hlinkClick r:id="rId2"/>
              </a:rPr>
              <a:t>http://rewalls.com/natural/9799-gory-solnce-sneg-led-voda.html</a:t>
            </a:r>
            <a:r>
              <a:rPr lang="ru-RU" sz="1200" smtClean="0"/>
              <a:t> - снег и лёд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1200" smtClean="0">
                <a:hlinkClick r:id="rId3"/>
              </a:rPr>
              <a:t>http://uromed.com.ua/kamni-v-pochkah/</a:t>
            </a:r>
            <a:r>
              <a:rPr lang="ru-RU" sz="1200" smtClean="0"/>
              <a:t> -камни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1200" smtClean="0">
                <a:hlinkClick r:id="rId4"/>
              </a:rPr>
              <a:t>http://www.ourpmc.com/trava_pastushya_sumka</a:t>
            </a:r>
            <a:r>
              <a:rPr lang="ru-RU" sz="1200" smtClean="0"/>
              <a:t>  пастушья сумка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1200" smtClean="0">
                <a:hlinkClick r:id="rId5"/>
              </a:rPr>
              <a:t>http://sadoved.in.ua/sazhenci-maliny.html</a:t>
            </a:r>
            <a:r>
              <a:rPr lang="ru-RU" sz="1200" smtClean="0"/>
              <a:t> -малина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1200" smtClean="0">
                <a:hlinkClick r:id="rId6"/>
              </a:rPr>
              <a:t>http://klopik.com/dikie-zhivotnye/page/19/</a:t>
            </a:r>
            <a:r>
              <a:rPr lang="ru-RU" sz="1200" smtClean="0"/>
              <a:t> -белка</a:t>
            </a:r>
          </a:p>
        </p:txBody>
      </p:sp>
      <p:sp>
        <p:nvSpPr>
          <p:cNvPr id="47107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914400" lvl="2" indent="0" eaLnBrk="1" hangingPunct="1">
              <a:buFont typeface="Arial" charset="0"/>
              <a:buNone/>
            </a:pPr>
            <a:endParaRPr lang="ru-RU" smtClean="0"/>
          </a:p>
          <a:p>
            <a:pPr marL="914400" lvl="2" indent="0" eaLnBrk="1" hangingPunct="1">
              <a:buFont typeface="Arial" charset="0"/>
              <a:buNone/>
            </a:pPr>
            <a:endParaRPr lang="ru-RU" smtClean="0"/>
          </a:p>
        </p:txBody>
      </p:sp>
      <p:sp>
        <p:nvSpPr>
          <p:cNvPr id="47108" name="Прямоугольник 4"/>
          <p:cNvSpPr>
            <a:spLocks noChangeArrowheads="1"/>
          </p:cNvSpPr>
          <p:nvPr/>
        </p:nvSpPr>
        <p:spPr bwMode="auto">
          <a:xfrm>
            <a:off x="500063" y="1412875"/>
            <a:ext cx="8643937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  <a:hlinkClick r:id="rId7"/>
              </a:rPr>
              <a:t>http://pozitiv-news.ru/smeshnoe-foto/fotografii-zhivotnyih-na-fone-osennego-lesa.html</a:t>
            </a:r>
            <a:r>
              <a:rPr lang="ru-RU" sz="1400">
                <a:latin typeface="Calibri" pitchFamily="34" charset="0"/>
              </a:rPr>
              <a:t> -лиса</a:t>
            </a:r>
          </a:p>
          <a:p>
            <a:r>
              <a:rPr lang="en-US" sz="1400">
                <a:latin typeface="Calibri" pitchFamily="34" charset="0"/>
                <a:hlinkClick r:id="rId8"/>
              </a:rPr>
              <a:t>http://insibir.com/tsar-sibirskogo-lesa/</a:t>
            </a:r>
            <a:r>
              <a:rPr lang="ru-RU" sz="1400">
                <a:latin typeface="Calibri" pitchFamily="34" charset="0"/>
              </a:rPr>
              <a:t> -медвдь</a:t>
            </a:r>
          </a:p>
          <a:p>
            <a:r>
              <a:rPr lang="en-US" sz="1400">
                <a:latin typeface="Calibri" pitchFamily="34" charset="0"/>
                <a:hlinkClick r:id="rId9"/>
              </a:rPr>
              <a:t>http://youryoga.org/article/raduga.htm</a:t>
            </a:r>
            <a:r>
              <a:rPr lang="ru-RU" sz="1400">
                <a:latin typeface="Calibri" pitchFamily="34" charset="0"/>
              </a:rPr>
              <a:t> -радуга</a:t>
            </a:r>
          </a:p>
          <a:p>
            <a:r>
              <a:rPr lang="en-US" sz="1400">
                <a:latin typeface="Calibri" pitchFamily="34" charset="0"/>
                <a:hlinkClick r:id="rId10"/>
              </a:rPr>
              <a:t>http://www.coollady.ru/index.php?name=Pages&amp;op=page&amp;pid=4098</a:t>
            </a:r>
            <a:r>
              <a:rPr lang="ru-RU" sz="1400">
                <a:latin typeface="Calibri" pitchFamily="34" charset="0"/>
              </a:rPr>
              <a:t> – </a:t>
            </a:r>
            <a:r>
              <a:rPr lang="en-US" sz="1400">
                <a:latin typeface="Calibri" pitchFamily="34" charset="0"/>
                <a:hlinkClick r:id="rId11"/>
              </a:rPr>
              <a:t>http://www.lenagold.ru/fon/clipart/t/trav5.html</a:t>
            </a:r>
            <a:r>
              <a:rPr lang="ru-RU" sz="1400">
                <a:latin typeface="Calibri" pitchFamily="34" charset="0"/>
              </a:rPr>
              <a:t> трава</a:t>
            </a:r>
          </a:p>
          <a:p>
            <a:r>
              <a:rPr lang="en-US" sz="1400">
                <a:latin typeface="Calibri" pitchFamily="34" charset="0"/>
                <a:hlinkClick r:id="rId12"/>
              </a:rPr>
              <a:t>http://wordassociations.ru/pictures?hl=ru&amp;id=Gerald_G-Balance_Scale</a:t>
            </a:r>
            <a:r>
              <a:rPr lang="ru-RU" sz="1400">
                <a:latin typeface="Calibri" pitchFamily="34" charset="0"/>
              </a:rPr>
              <a:t> весы</a:t>
            </a:r>
          </a:p>
          <a:p>
            <a:r>
              <a:rPr lang="en-US" sz="1400">
                <a:latin typeface="Calibri" pitchFamily="34" charset="0"/>
                <a:hlinkClick r:id="rId13"/>
              </a:rPr>
              <a:t>http://www.razvitierebenka.net/index/igry_shnurovki_dlja_detej/0-202</a:t>
            </a:r>
            <a:r>
              <a:rPr lang="ru-RU" sz="1400">
                <a:latin typeface="Calibri" pitchFamily="34" charset="0"/>
              </a:rPr>
              <a:t> лес</a:t>
            </a:r>
          </a:p>
          <a:p>
            <a:r>
              <a:rPr lang="en-US" sz="1400">
                <a:latin typeface="Calibri" pitchFamily="34" charset="0"/>
                <a:hlinkClick r:id="rId14"/>
              </a:rPr>
              <a:t>http://zooclub.ru/fotogal/clip/wdogs/11a.shtml</a:t>
            </a:r>
            <a:r>
              <a:rPr lang="ru-RU" sz="1400">
                <a:latin typeface="Calibri" pitchFamily="34" charset="0"/>
              </a:rPr>
              <a:t> -лиса</a:t>
            </a:r>
          </a:p>
          <a:p>
            <a:r>
              <a:rPr lang="en-US" sz="1400">
                <a:latin typeface="Calibri" pitchFamily="34" charset="0"/>
                <a:hlinkClick r:id="rId15"/>
              </a:rPr>
              <a:t>http://www.123rf.com/photo_14888098_illustration-of-a-flower-in-the-pot.html</a:t>
            </a:r>
            <a:r>
              <a:rPr lang="ru-RU" sz="1400">
                <a:latin typeface="Calibri" pitchFamily="34" charset="0"/>
              </a:rPr>
              <a:t> - цветок</a:t>
            </a:r>
          </a:p>
          <a:p>
            <a:r>
              <a:rPr lang="en-US" sz="1400">
                <a:latin typeface="Calibri" pitchFamily="34" charset="0"/>
                <a:hlinkClick r:id="rId16"/>
              </a:rPr>
              <a:t>http://www.liveinternet.ru/users/rosinka7304/post308508081/</a:t>
            </a:r>
            <a:r>
              <a:rPr lang="ru-RU" sz="1400">
                <a:latin typeface="Calibri" pitchFamily="34" charset="0"/>
              </a:rPr>
              <a:t> -медведь</a:t>
            </a:r>
          </a:p>
          <a:p>
            <a:r>
              <a:rPr lang="en-US" sz="1400">
                <a:latin typeface="Calibri" pitchFamily="34" charset="0"/>
                <a:hlinkClick r:id="rId17"/>
              </a:rPr>
              <a:t>http://www.liveinternet.ru/users/3797885/rubric/1483800/</a:t>
            </a:r>
            <a:r>
              <a:rPr lang="ru-RU" sz="1400">
                <a:latin typeface="Calibri" pitchFamily="34" charset="0"/>
              </a:rPr>
              <a:t> -цветы</a:t>
            </a:r>
          </a:p>
          <a:p>
            <a:r>
              <a:rPr lang="en-US" sz="1400">
                <a:latin typeface="Calibri" pitchFamily="34" charset="0"/>
                <a:hlinkClick r:id="rId18"/>
              </a:rPr>
              <a:t>http://www.zoo.kharkov.ua/news/5250.htm</a:t>
            </a:r>
            <a:r>
              <a:rPr lang="ru-RU" sz="1400">
                <a:latin typeface="Calibri" pitchFamily="34" charset="0"/>
              </a:rPr>
              <a:t>  жёлуди</a:t>
            </a:r>
          </a:p>
          <a:p>
            <a:r>
              <a:rPr lang="en-US" sz="1400">
                <a:latin typeface="Calibri" pitchFamily="34" charset="0"/>
                <a:hlinkClick r:id="rId19"/>
              </a:rPr>
              <a:t>http://www.16x10.ru/photo/animals/ptica_korm_jagody_kljuv_khvatka_pishha_vetka/4-0-847</a:t>
            </a:r>
            <a:r>
              <a:rPr lang="ru-RU" sz="1400">
                <a:latin typeface="Calibri" pitchFamily="34" charset="0"/>
              </a:rPr>
              <a:t> птица с ягодами</a:t>
            </a:r>
          </a:p>
          <a:p>
            <a:r>
              <a:rPr lang="en-US" sz="1400">
                <a:latin typeface="Calibri" pitchFamily="34" charset="0"/>
                <a:hlinkClick r:id="rId20"/>
              </a:rPr>
              <a:t>http://hl-away.info/photo/</a:t>
            </a:r>
            <a:r>
              <a:rPr lang="ru-RU" sz="1400">
                <a:latin typeface="Calibri" pitchFamily="34" charset="0"/>
              </a:rPr>
              <a:t> белка</a:t>
            </a:r>
          </a:p>
          <a:p>
            <a:r>
              <a:rPr lang="en-US" sz="1400">
                <a:latin typeface="Calibri" pitchFamily="34" charset="0"/>
                <a:hlinkClick r:id="rId21"/>
              </a:rPr>
              <a:t>http://1366x768hd.ru/wallpapers/animals/homyak_est_semechki_8583.html</a:t>
            </a:r>
            <a:r>
              <a:rPr lang="ru-RU" sz="1400">
                <a:latin typeface="Calibri" pitchFamily="34" charset="0"/>
              </a:rPr>
              <a:t> заяц</a:t>
            </a:r>
          </a:p>
          <a:p>
            <a:r>
              <a:rPr lang="en-US" sz="1400">
                <a:latin typeface="Calibri" pitchFamily="34" charset="0"/>
                <a:hlinkClick r:id="rId22"/>
              </a:rPr>
              <a:t>http://ivan-off.com/vektornyj-klipart/vektornyj-klipart-priroda-zhivotnye-rastenija/page/5/</a:t>
            </a:r>
            <a:r>
              <a:rPr lang="ru-RU" sz="1400">
                <a:latin typeface="Calibri" pitchFamily="34" charset="0"/>
              </a:rPr>
              <a:t> -олень,  волк, заяц</a:t>
            </a:r>
          </a:p>
          <a:p>
            <a:r>
              <a:rPr lang="en-US" sz="1400">
                <a:latin typeface="Calibri" pitchFamily="34" charset="0"/>
                <a:hlinkClick r:id="rId23"/>
              </a:rPr>
              <a:t>http://de.dreamstime.com/stockfoto-ein-leeres-offenes-buch-image33096900</a:t>
            </a:r>
            <a:r>
              <a:rPr lang="ru-RU" sz="1400">
                <a:latin typeface="Calibri" pitchFamily="34" charset="0"/>
              </a:rPr>
              <a:t> книга</a:t>
            </a:r>
          </a:p>
          <a:p>
            <a:r>
              <a:rPr lang="en-US" sz="1400">
                <a:latin typeface="Calibri" pitchFamily="34" charset="0"/>
                <a:hlinkClick r:id="rId24"/>
              </a:rPr>
              <a:t>http://www.myshared.ru/slide/145339/</a:t>
            </a:r>
            <a:r>
              <a:rPr lang="ru-RU" sz="1400">
                <a:latin typeface="Calibri" pitchFamily="34" charset="0"/>
              </a:rPr>
              <a:t> правила поведения в природе</a:t>
            </a:r>
          </a:p>
          <a:p>
            <a:r>
              <a:rPr lang="en-US" sz="1200">
                <a:solidFill>
                  <a:srgbClr val="000000"/>
                </a:solidFill>
                <a:latin typeface="Calibri" pitchFamily="34" charset="0"/>
                <a:hlinkClick r:id="rId25"/>
              </a:rPr>
              <a:t>http://zonalife.ru/krasnaya-kniga/v-krasnuyu-knigu-krasnoyarskogo-kraya-dobavili-89-vidov-ptic-25-mlekopitayushhix-4-vida-ryb-i-nasekomyx.html</a:t>
            </a:r>
            <a:r>
              <a:rPr lang="ru-RU" sz="1200">
                <a:solidFill>
                  <a:srgbClr val="000000"/>
                </a:solidFill>
                <a:latin typeface="Calibri" pitchFamily="34" charset="0"/>
              </a:rPr>
              <a:t> Красная книга</a:t>
            </a:r>
          </a:p>
          <a:p>
            <a:r>
              <a:rPr lang="en-US" sz="1200">
                <a:solidFill>
                  <a:srgbClr val="000000"/>
                </a:solidFill>
                <a:latin typeface="Calibri" pitchFamily="34" charset="0"/>
                <a:hlinkClick r:id="rId26"/>
              </a:rPr>
              <a:t>http://namzitnazemle.blogspot.ru/</a:t>
            </a:r>
            <a:r>
              <a:rPr lang="ru-RU" sz="1200">
                <a:solidFill>
                  <a:srgbClr val="000000"/>
                </a:solidFill>
                <a:latin typeface="Calibri" pitchFamily="34" charset="0"/>
              </a:rPr>
              <a:t>   - Красная  книга</a:t>
            </a:r>
          </a:p>
          <a:p>
            <a:r>
              <a:rPr lang="en-US" sz="1200">
                <a:solidFill>
                  <a:srgbClr val="000000"/>
                </a:solidFill>
                <a:latin typeface="Calibri" pitchFamily="34" charset="0"/>
                <a:hlinkClick r:id="rId27"/>
              </a:rPr>
              <a:t>http://ozonit.ru/krasnaya_kniga/krasnaya_kniga_krasnodarskogo_kraya.php</a:t>
            </a:r>
            <a:r>
              <a:rPr lang="ru-RU" sz="1200">
                <a:solidFill>
                  <a:srgbClr val="000000"/>
                </a:solidFill>
                <a:latin typeface="Calibri" pitchFamily="34" charset="0"/>
              </a:rPr>
              <a:t> -Красная книга</a:t>
            </a:r>
          </a:p>
          <a:p>
            <a:r>
              <a:rPr lang="en-US" sz="1200">
                <a:solidFill>
                  <a:srgbClr val="000000"/>
                </a:solidFill>
                <a:latin typeface="Calibri" pitchFamily="34" charset="0"/>
                <a:hlinkClick r:id="rId28"/>
              </a:rPr>
              <a:t>http://allday2.com/index.php?newsid=535334</a:t>
            </a:r>
            <a:r>
              <a:rPr lang="ru-RU" sz="1200">
                <a:solidFill>
                  <a:srgbClr val="000000"/>
                </a:solidFill>
                <a:latin typeface="Calibri" pitchFamily="34" charset="0"/>
              </a:rPr>
              <a:t> бабочка</a:t>
            </a:r>
          </a:p>
          <a:p>
            <a:r>
              <a:rPr lang="en-US" sz="1200">
                <a:solidFill>
                  <a:srgbClr val="000000"/>
                </a:solidFill>
                <a:latin typeface="Calibri" pitchFamily="34" charset="0"/>
                <a:hlinkClick r:id="rId29"/>
              </a:rPr>
              <a:t>http://xn--80apfevho.xn--p1ai/%D0%B8%D0%B7%D0%BE%D0%B1%D1%80%D0%B0%D0%B6%D0%B5%D0%BD%D0%B8%D0%B5/2009786-%D0%BB%D0%B0%D0%BD%D0%B4%D1%8B%D1%88/</a:t>
            </a:r>
            <a:r>
              <a:rPr lang="ru-RU" sz="1200">
                <a:solidFill>
                  <a:srgbClr val="000000"/>
                </a:solidFill>
                <a:latin typeface="Calibri" pitchFamily="34" charset="0"/>
              </a:rPr>
              <a:t> ландыш</a:t>
            </a:r>
          </a:p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11739</TotalTime>
  <Words>409</Words>
  <Application>Microsoft Office PowerPoint</Application>
  <PresentationFormat>Экран (4:3)</PresentationFormat>
  <Paragraphs>90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Правила поведения в природе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555</cp:lastModifiedBy>
  <cp:revision>143</cp:revision>
  <dcterms:created xsi:type="dcterms:W3CDTF">2014-03-15T17:28:54Z</dcterms:created>
  <dcterms:modified xsi:type="dcterms:W3CDTF">2014-07-03T11:48:18Z</dcterms:modified>
</cp:coreProperties>
</file>