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7" r:id="rId3"/>
    <p:sldId id="284" r:id="rId4"/>
    <p:sldId id="276" r:id="rId5"/>
    <p:sldId id="279" r:id="rId6"/>
    <p:sldId id="265" r:id="rId7"/>
    <p:sldId id="266" r:id="rId8"/>
    <p:sldId id="299" r:id="rId9"/>
    <p:sldId id="294" r:id="rId10"/>
    <p:sldId id="290" r:id="rId11"/>
    <p:sldId id="291" r:id="rId12"/>
    <p:sldId id="292" r:id="rId13"/>
    <p:sldId id="293" r:id="rId14"/>
    <p:sldId id="297" r:id="rId15"/>
    <p:sldId id="298" r:id="rId16"/>
    <p:sldId id="296"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88E86E9-462C-49F4-A6EC-391D96D10499}">
          <p14:sldIdLst>
            <p14:sldId id="256"/>
            <p14:sldId id="287"/>
            <p14:sldId id="284"/>
            <p14:sldId id="276"/>
            <p14:sldId id="279"/>
            <p14:sldId id="265"/>
            <p14:sldId id="266"/>
            <p14:sldId id="299"/>
            <p14:sldId id="294"/>
            <p14:sldId id="290"/>
            <p14:sldId id="291"/>
            <p14:sldId id="292"/>
            <p14:sldId id="293"/>
            <p14:sldId id="297"/>
            <p14:sldId id="298"/>
          </p14:sldIdLst>
        </p14:section>
        <p14:section name="Раздел без заголовка" id="{CB6DA72B-3808-403D-ABEC-AE74CC78DA3E}">
          <p14:sldIdLst>
            <p14:sldId id="296"/>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4" autoAdjust="0"/>
    <p:restoredTop sz="94633" autoAdjust="0"/>
  </p:normalViewPr>
  <p:slideViewPr>
    <p:cSldViewPr>
      <p:cViewPr>
        <p:scale>
          <a:sx n="70" d="100"/>
          <a:sy n="70" d="100"/>
        </p:scale>
        <p:origin x="-114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44F50-6010-4ABB-9DB4-AC6FAFCC2A7D}" type="datetimeFigureOut">
              <a:rPr lang="ru-RU" smtClean="0"/>
              <a:pPr/>
              <a:t>27.10.2013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DF4E2-97A4-4C66-B91D-24BA21756DF8}" type="slidenum">
              <a:rPr lang="ru-RU" smtClean="0"/>
              <a:pPr/>
              <a:t>‹#›</a:t>
            </a:fld>
            <a:endParaRPr lang="ru-RU"/>
          </a:p>
        </p:txBody>
      </p:sp>
    </p:spTree>
    <p:extLst>
      <p:ext uri="{BB962C8B-B14F-4D97-AF65-F5344CB8AC3E}">
        <p14:creationId xmlns:p14="http://schemas.microsoft.com/office/powerpoint/2010/main" val="1948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68DF4E2-97A4-4C66-B91D-24BA21756DF8}" type="slidenum">
              <a:rPr lang="ru-RU" smtClean="0"/>
              <a:pPr/>
              <a:t>10</a:t>
            </a:fld>
            <a:endParaRPr lang="ru-RU"/>
          </a:p>
        </p:txBody>
      </p:sp>
    </p:spTree>
    <p:extLst>
      <p:ext uri="{BB962C8B-B14F-4D97-AF65-F5344CB8AC3E}">
        <p14:creationId xmlns:p14="http://schemas.microsoft.com/office/powerpoint/2010/main" val="127505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8DF4E2-97A4-4C66-B91D-24BA21756DF8}"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945DCBB-1BBF-4D85-AE23-82130D3AC9A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45DCBB-1BBF-4D85-AE23-82130D3AC9A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45DCBB-1BBF-4D85-AE23-82130D3AC9A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945DCBB-1BBF-4D85-AE23-82130D3AC9A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945DCBB-1BBF-4D85-AE23-82130D3AC9A3}"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945DCBB-1BBF-4D85-AE23-82130D3AC9A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945DCBB-1BBF-4D85-AE23-82130D3AC9A3}"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45DCBB-1BBF-4D85-AE23-82130D3AC9A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45DCBB-1BBF-4D85-AE23-82130D3AC9A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45DCBB-1BBF-4D85-AE23-82130D3AC9A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3CA3A85-45F2-4206-9DB3-96CD3756B0AA}" type="datetimeFigureOut">
              <a:rPr lang="ru-RU" smtClean="0"/>
              <a:pPr/>
              <a:t>27.10.2013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945DCBB-1BBF-4D85-AE23-82130D3AC9A3}"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CA3A85-45F2-4206-9DB3-96CD3756B0AA}" type="datetimeFigureOut">
              <a:rPr lang="ru-RU" smtClean="0"/>
              <a:pPr/>
              <a:t>27.10.2013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945DCBB-1BBF-4D85-AE23-82130D3AC9A3}"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3008" y="548680"/>
            <a:ext cx="8367464" cy="2520279"/>
          </a:xfrm>
        </p:spPr>
        <p:txBody>
          <a:bodyPr>
            <a:noAutofit/>
          </a:bodyPr>
          <a:lstStyle/>
          <a:p>
            <a:pPr algn="ctr"/>
            <a:r>
              <a:rPr lang="ru-RU" sz="4400" dirty="0" smtClean="0"/>
              <a:t> Игра- средство мотивации учащихся. </a:t>
            </a:r>
            <a:br>
              <a:rPr lang="ru-RU" sz="4400" dirty="0" smtClean="0"/>
            </a:br>
            <a:r>
              <a:rPr lang="ru-RU" sz="4400" dirty="0"/>
              <a:t/>
            </a:r>
            <a:br>
              <a:rPr lang="ru-RU" sz="4400" dirty="0"/>
            </a:br>
            <a:endParaRPr lang="ru-RU" sz="4400" dirty="0"/>
          </a:p>
        </p:txBody>
      </p:sp>
      <p:sp>
        <p:nvSpPr>
          <p:cNvPr id="3" name="Подзаголовок 2"/>
          <p:cNvSpPr>
            <a:spLocks noGrp="1"/>
          </p:cNvSpPr>
          <p:nvPr>
            <p:ph type="subTitle" idx="1"/>
          </p:nvPr>
        </p:nvSpPr>
        <p:spPr>
          <a:xfrm>
            <a:off x="4283968" y="3933056"/>
            <a:ext cx="4641776" cy="1656184"/>
          </a:xfrm>
        </p:spPr>
        <p:txBody>
          <a:bodyPr/>
          <a:lstStyle/>
          <a:p>
            <a:r>
              <a:rPr lang="ru-RU" dirty="0" smtClean="0"/>
              <a:t>Учитель начальных классов</a:t>
            </a:r>
          </a:p>
          <a:p>
            <a:r>
              <a:rPr lang="ru-RU" dirty="0" smtClean="0"/>
              <a:t>МБОУ  </a:t>
            </a:r>
            <a:r>
              <a:rPr lang="ru-RU" dirty="0" err="1" smtClean="0"/>
              <a:t>Платовской</a:t>
            </a:r>
            <a:r>
              <a:rPr lang="ru-RU" dirty="0" smtClean="0"/>
              <a:t> СОШ:</a:t>
            </a:r>
          </a:p>
          <a:p>
            <a:r>
              <a:rPr lang="ru-RU" dirty="0" smtClean="0"/>
              <a:t>                               </a:t>
            </a:r>
            <a:r>
              <a:rPr lang="ru-RU" sz="2800" dirty="0" smtClean="0"/>
              <a:t>Орлёнок О.В.</a:t>
            </a:r>
            <a:endParaRPr lang="ru-RU" sz="2800" dirty="0"/>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3284984"/>
            <a:ext cx="2448272" cy="347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Управляющая кнопка: далее 3">
            <a:hlinkClick r:id="" action="ppaction://hlinkshowjump?jump=nextslide" highlightClick="1"/>
          </p:cNvPr>
          <p:cNvSpPr/>
          <p:nvPr/>
        </p:nvSpPr>
        <p:spPr>
          <a:xfrm>
            <a:off x="8244408" y="6237312"/>
            <a:ext cx="576064" cy="522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12689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Математическое лото</a:t>
            </a:r>
            <a:endParaRPr lang="ru-RU" dirty="0"/>
          </a:p>
        </p:txBody>
      </p:sp>
      <p:sp>
        <p:nvSpPr>
          <p:cNvPr id="3" name="Объект 2"/>
          <p:cNvSpPr>
            <a:spLocks noGrp="1"/>
          </p:cNvSpPr>
          <p:nvPr>
            <p:ph idx="1"/>
          </p:nvPr>
        </p:nvSpPr>
        <p:spPr/>
        <p:txBody>
          <a:bodyPr>
            <a:normAutofit/>
          </a:bodyPr>
          <a:lstStyle/>
          <a:p>
            <a:pPr marL="0" indent="0">
              <a:buNone/>
            </a:pPr>
            <a:r>
              <a:rPr lang="ru-RU" dirty="0"/>
              <a:t> </a:t>
            </a:r>
            <a:r>
              <a:rPr lang="ru-RU" sz="1500" dirty="0"/>
              <a:t>На игровом билете в правом </a:t>
            </a:r>
            <a:r>
              <a:rPr lang="ru-RU" sz="1500" dirty="0" smtClean="0"/>
              <a:t>верхнем</a:t>
            </a:r>
          </a:p>
          <a:p>
            <a:pPr marL="0" indent="0">
              <a:buNone/>
            </a:pPr>
            <a:r>
              <a:rPr lang="ru-RU" sz="1500" dirty="0" smtClean="0"/>
              <a:t> </a:t>
            </a:r>
            <a:r>
              <a:rPr lang="ru-RU" sz="1500" dirty="0"/>
              <a:t>углу </a:t>
            </a:r>
            <a:r>
              <a:rPr lang="ru-RU" sz="1500" dirty="0" smtClean="0"/>
              <a:t> </a:t>
            </a:r>
            <a:r>
              <a:rPr lang="ru-RU" sz="1500" dirty="0"/>
              <a:t>в </a:t>
            </a:r>
            <a:r>
              <a:rPr lang="ru-RU" sz="1500" dirty="0" smtClean="0"/>
              <a:t>беспорядке </a:t>
            </a:r>
            <a:r>
              <a:rPr lang="ru-RU" sz="1500" dirty="0"/>
              <a:t>расположены </a:t>
            </a:r>
            <a:r>
              <a:rPr lang="ru-RU" sz="1500" dirty="0" smtClean="0"/>
              <a:t>числа</a:t>
            </a:r>
          </a:p>
          <a:p>
            <a:pPr marL="0" indent="0">
              <a:buNone/>
            </a:pPr>
            <a:r>
              <a:rPr lang="ru-RU" sz="1500" dirty="0" smtClean="0"/>
              <a:t> </a:t>
            </a:r>
            <a:r>
              <a:rPr lang="ru-RU" sz="1500" dirty="0"/>
              <a:t>от 1 до 20</a:t>
            </a:r>
            <a:r>
              <a:rPr lang="ru-RU" sz="1500" dirty="0" smtClean="0"/>
              <a:t>.</a:t>
            </a:r>
          </a:p>
          <a:p>
            <a:pPr marL="0" indent="0">
              <a:buNone/>
            </a:pPr>
            <a:r>
              <a:rPr lang="ru-RU" sz="1500" dirty="0" smtClean="0"/>
              <a:t> В </a:t>
            </a:r>
            <a:r>
              <a:rPr lang="ru-RU" sz="1500" dirty="0"/>
              <a:t>таблице находятся </a:t>
            </a:r>
            <a:r>
              <a:rPr lang="ru-RU" sz="1500" dirty="0" smtClean="0"/>
              <a:t>17 </a:t>
            </a:r>
            <a:r>
              <a:rPr lang="ru-RU" sz="1500" dirty="0"/>
              <a:t>чисел, 3 пропущены. </a:t>
            </a:r>
            <a:endParaRPr lang="ru-RU" sz="1500" dirty="0" smtClean="0"/>
          </a:p>
          <a:p>
            <a:r>
              <a:rPr lang="ru-RU" sz="1500" dirty="0"/>
              <a:t>З</a:t>
            </a:r>
            <a:r>
              <a:rPr lang="ru-RU" sz="1500" dirty="0" smtClean="0"/>
              <a:t>аписать </a:t>
            </a:r>
            <a:r>
              <a:rPr lang="ru-RU" sz="1500" dirty="0"/>
              <a:t>в пустые клетки </a:t>
            </a:r>
            <a:r>
              <a:rPr lang="ru-RU" sz="1500" dirty="0" smtClean="0"/>
              <a:t>квадрата</a:t>
            </a:r>
          </a:p>
          <a:p>
            <a:pPr marL="0" indent="0">
              <a:buNone/>
            </a:pPr>
            <a:r>
              <a:rPr lang="ru-RU" sz="1500" dirty="0" smtClean="0"/>
              <a:t> </a:t>
            </a:r>
            <a:r>
              <a:rPr lang="ru-RU" sz="1500" dirty="0"/>
              <a:t>пропущенные </a:t>
            </a:r>
            <a:r>
              <a:rPr lang="ru-RU" sz="1500" dirty="0" smtClean="0"/>
              <a:t>числа.</a:t>
            </a:r>
            <a:endParaRPr lang="ru-RU" sz="1500" dirty="0"/>
          </a:p>
          <a:p>
            <a:r>
              <a:rPr lang="ru-RU" sz="1500" dirty="0" smtClean="0"/>
              <a:t>Назвать </a:t>
            </a:r>
            <a:r>
              <a:rPr lang="ru-RU" sz="1500" dirty="0"/>
              <a:t>недостающие в таблице </a:t>
            </a:r>
            <a:endParaRPr lang="ru-RU" sz="1500" dirty="0" smtClean="0"/>
          </a:p>
          <a:p>
            <a:r>
              <a:rPr lang="ru-RU" sz="1500" dirty="0" smtClean="0"/>
              <a:t>числа </a:t>
            </a:r>
            <a:r>
              <a:rPr lang="ru-RU" sz="1500" dirty="0"/>
              <a:t>в порядке </a:t>
            </a:r>
            <a:r>
              <a:rPr lang="ru-RU" sz="1500" dirty="0" smtClean="0"/>
              <a:t>убывания.</a:t>
            </a:r>
            <a:endParaRPr lang="ru-RU" dirty="0" smtClean="0"/>
          </a:p>
          <a:p>
            <a:endParaRPr lang="ru-RU" dirty="0" smtClean="0"/>
          </a:p>
          <a:p>
            <a:endParaRPr lang="ru-RU" sz="2800" dirty="0" smtClean="0"/>
          </a:p>
          <a:p>
            <a:r>
              <a:rPr lang="ru-RU" sz="2800" b="1" dirty="0" smtClean="0">
                <a:solidFill>
                  <a:srgbClr val="C00000"/>
                </a:solidFill>
              </a:rPr>
              <a:t>Цель</a:t>
            </a:r>
            <a:r>
              <a:rPr lang="ru-RU" sz="2800" dirty="0" smtClean="0">
                <a:solidFill>
                  <a:srgbClr val="C00000"/>
                </a:solidFill>
              </a:rPr>
              <a:t>:</a:t>
            </a:r>
            <a:r>
              <a:rPr lang="ru-RU" sz="2800" dirty="0" smtClean="0"/>
              <a:t> </a:t>
            </a:r>
            <a:r>
              <a:rPr lang="ru-RU" sz="2800" dirty="0" smtClean="0">
                <a:solidFill>
                  <a:srgbClr val="7030A0"/>
                </a:solidFill>
              </a:rPr>
              <a:t>отработка навыка счёта в пределах 100</a:t>
            </a:r>
            <a:endParaRPr lang="ru-RU" sz="2800" dirty="0">
              <a:solidFill>
                <a:srgbClr val="7030A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9952" y="1628800"/>
            <a:ext cx="47625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Управляющая кнопка: назад 4">
            <a:hlinkClick r:id="" action="ppaction://hlinkshowjump?jump=previousslide" highlightClick="1"/>
            <a:hlinkHover r:id="" action="ppaction://hlinkshowjump?jump=previousslide"/>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3004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2060848"/>
            <a:ext cx="5544616" cy="315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0" y="908720"/>
            <a:ext cx="3419872" cy="5909310"/>
          </a:xfrm>
          <a:prstGeom prst="rect">
            <a:avLst/>
          </a:prstGeom>
        </p:spPr>
        <p:txBody>
          <a:bodyPr wrap="square">
            <a:spAutoFit/>
          </a:bodyPr>
          <a:lstStyle/>
          <a:p>
            <a:r>
              <a:rPr lang="ru-RU" b="1" dirty="0">
                <a:solidFill>
                  <a:srgbClr val="FF0000"/>
                </a:solidFill>
              </a:rPr>
              <a:t>Вопросы для лото:</a:t>
            </a:r>
          </a:p>
          <a:p>
            <a:r>
              <a:rPr lang="ru-RU" dirty="0"/>
              <a:t>1. Какое из чисел натурального ряда является наименьшим?</a:t>
            </a:r>
          </a:p>
          <a:p>
            <a:r>
              <a:rPr lang="ru-RU" dirty="0"/>
              <a:t>2. Вспомните сказку о волке и козлятах. Сколько было козлят?</a:t>
            </a:r>
          </a:p>
          <a:p>
            <a:r>
              <a:rPr lang="ru-RU" dirty="0"/>
              <a:t>3. Какое из двузначных натуральных чисел является наименьшим?</a:t>
            </a:r>
          </a:p>
          <a:p>
            <a:r>
              <a:rPr lang="ru-RU" dirty="0"/>
              <a:t>4. Какое число следует за наибольшим двузначным числом?</a:t>
            </a:r>
          </a:p>
          <a:p>
            <a:r>
              <a:rPr lang="ru-RU" dirty="0"/>
              <a:t>5. Какое число предшествует </a:t>
            </a:r>
            <a:r>
              <a:rPr lang="ru-RU" dirty="0" smtClean="0"/>
              <a:t>1000?</a:t>
            </a:r>
          </a:p>
          <a:p>
            <a:r>
              <a:rPr lang="ru-RU" b="1" i="1" dirty="0" smtClean="0">
                <a:solidFill>
                  <a:srgbClr val="C00000"/>
                </a:solidFill>
              </a:rPr>
              <a:t>Выполняя данное задание ученик должен помнить, что  для ответа на каждый вопрос отводится не более 30 секунд</a:t>
            </a:r>
          </a:p>
          <a:p>
            <a:endParaRPr lang="ru-RU" b="1" i="1" dirty="0">
              <a:solidFill>
                <a:srgbClr val="C00000"/>
              </a:solidFill>
            </a:endParaRPr>
          </a:p>
          <a:p>
            <a:endParaRPr lang="ru-RU" b="1" i="1" dirty="0" smtClean="0">
              <a:solidFill>
                <a:srgbClr val="C00000"/>
              </a:solidFill>
            </a:endParaRPr>
          </a:p>
          <a:p>
            <a:r>
              <a:rPr lang="ru-RU" b="1" i="1" dirty="0" smtClean="0">
                <a:solidFill>
                  <a:schemeClr val="tx2">
                    <a:lumMod val="50000"/>
                  </a:schemeClr>
                </a:solidFill>
              </a:rPr>
              <a:t>Цель: отработка навыка счёта в пределах 1000</a:t>
            </a:r>
            <a:endParaRPr lang="ru-RU" b="1" i="1" dirty="0">
              <a:solidFill>
                <a:schemeClr val="tx2">
                  <a:lumMod val="50000"/>
                </a:schemeClr>
              </a:solidFill>
            </a:endParaRPr>
          </a:p>
        </p:txBody>
      </p:sp>
      <p:sp>
        <p:nvSpPr>
          <p:cNvPr id="4" name="Управляющая кнопка: далее 3">
            <a:hlinkClick r:id="" action="ppaction://hlinkshowjump?jump=nextslide" highlightClick="1"/>
          </p:cNvPr>
          <p:cNvSpPr/>
          <p:nvPr/>
        </p:nvSpPr>
        <p:spPr>
          <a:xfrm>
            <a:off x="8532440"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1645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F0"/>
                </a:solidFill>
              </a:rPr>
              <a:t>Азбука-Лото</a:t>
            </a:r>
            <a:endParaRPr lang="ru-RU" dirty="0">
              <a:solidFill>
                <a:srgbClr val="00B0F0"/>
              </a:solidFill>
            </a:endParaRPr>
          </a:p>
        </p:txBody>
      </p:sp>
      <p:graphicFrame>
        <p:nvGraphicFramePr>
          <p:cNvPr id="4" name="Содержимое 3"/>
          <p:cNvGraphicFramePr>
            <a:graphicFrameLocks noGrp="1"/>
          </p:cNvGraphicFramePr>
          <p:nvPr>
            <p:ph idx="1"/>
          </p:nvPr>
        </p:nvGraphicFramePr>
        <p:xfrm>
          <a:off x="4067944" y="2028017"/>
          <a:ext cx="4608514" cy="2946050"/>
        </p:xfrm>
        <a:graphic>
          <a:graphicData uri="http://schemas.openxmlformats.org/drawingml/2006/table">
            <a:tbl>
              <a:tblPr firstRow="1" bandRow="1">
                <a:tableStyleId>{D7AC3CCA-C797-4891-BE02-D94E43425B78}</a:tableStyleId>
              </a:tblPr>
              <a:tblGrid>
                <a:gridCol w="768084"/>
                <a:gridCol w="768086"/>
                <a:gridCol w="768086"/>
                <a:gridCol w="768086"/>
                <a:gridCol w="768086"/>
                <a:gridCol w="768086"/>
              </a:tblGrid>
              <a:tr h="0">
                <a:tc>
                  <a:txBody>
                    <a:bodyPr/>
                    <a:lstStyle/>
                    <a:p>
                      <a:pPr algn="ctr"/>
                      <a:r>
                        <a:rPr lang="ru-RU" b="1" dirty="0" smtClean="0">
                          <a:latin typeface="Times New Roman" pitchFamily="18" charset="0"/>
                          <a:cs typeface="Times New Roman" pitchFamily="18" charset="0"/>
                        </a:rPr>
                        <a:t>К </a:t>
                      </a:r>
                      <a:r>
                        <a:rPr lang="ru-RU" b="1" dirty="0" err="1" smtClean="0">
                          <a:latin typeface="Times New Roman" pitchFamily="18" charset="0"/>
                          <a:cs typeface="Times New Roman" pitchFamily="18" charset="0"/>
                        </a:rPr>
                        <a:t>к</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Д </a:t>
                      </a:r>
                      <a:r>
                        <a:rPr lang="ru-RU" b="1" dirty="0" err="1" smtClean="0">
                          <a:latin typeface="Times New Roman" pitchFamily="18" charset="0"/>
                          <a:cs typeface="Times New Roman" pitchFamily="18" charset="0"/>
                        </a:rPr>
                        <a:t>д</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Ю </a:t>
                      </a:r>
                      <a:r>
                        <a:rPr lang="ru-RU" b="1" dirty="0" err="1" smtClean="0">
                          <a:latin typeface="Times New Roman" pitchFamily="18" charset="0"/>
                          <a:cs typeface="Times New Roman" pitchFamily="18" charset="0"/>
                        </a:rPr>
                        <a:t>ю</a:t>
                      </a:r>
                      <a:endParaRPr lang="ru-RU" b="1" dirty="0">
                        <a:latin typeface="Times New Roman" pitchFamily="18" charset="0"/>
                        <a:cs typeface="Times New Roman" pitchFamily="18" charset="0"/>
                      </a:endParaRPr>
                    </a:p>
                  </a:txBody>
                  <a:tcPr/>
                </a:tc>
                <a:tc>
                  <a:txBody>
                    <a:bodyPr/>
                    <a:lstStyle/>
                    <a:p>
                      <a:pPr algn="ctr"/>
                      <a:r>
                        <a:rPr lang="ru-RU" b="1" dirty="0" smtClean="0"/>
                        <a:t>М </a:t>
                      </a:r>
                      <a:r>
                        <a:rPr lang="ru-RU" b="1" dirty="0" err="1" smtClean="0"/>
                        <a:t>м</a:t>
                      </a:r>
                      <a:endParaRPr lang="ru-RU" b="1" dirty="0"/>
                    </a:p>
                  </a:txBody>
                  <a:tcPr/>
                </a:tc>
                <a:tc>
                  <a:txBody>
                    <a:bodyPr/>
                    <a:lstStyle/>
                    <a:p>
                      <a:pPr algn="ctr"/>
                      <a:endParaRPr lang="ru-RU" b="1"/>
                    </a:p>
                  </a:txBody>
                  <a:tcPr/>
                </a:tc>
                <a:tc>
                  <a:txBody>
                    <a:bodyPr/>
                    <a:lstStyle/>
                    <a:p>
                      <a:pPr algn="ctr"/>
                      <a:r>
                        <a:rPr lang="ru-RU" b="1" dirty="0" smtClean="0"/>
                        <a:t>И </a:t>
                      </a:r>
                      <a:r>
                        <a:rPr lang="ru-RU" b="1" dirty="0" err="1" smtClean="0"/>
                        <a:t>и</a:t>
                      </a:r>
                      <a:endParaRPr lang="ru-RU" b="1" dirty="0"/>
                    </a:p>
                  </a:txBody>
                  <a:tcPr/>
                </a:tc>
              </a:tr>
              <a:tr h="516058">
                <a:tc>
                  <a:txBody>
                    <a:bodyPr/>
                    <a:lstStyle/>
                    <a:p>
                      <a:pPr algn="ctr"/>
                      <a:r>
                        <a:rPr lang="ru-RU" b="1" dirty="0" smtClean="0"/>
                        <a:t>З</a:t>
                      </a:r>
                      <a:r>
                        <a:rPr lang="ru-RU" b="1" baseline="0" dirty="0" smtClean="0"/>
                        <a:t> </a:t>
                      </a:r>
                      <a:r>
                        <a:rPr lang="ru-RU" b="1" baseline="0" dirty="0" err="1" smtClean="0"/>
                        <a:t>з</a:t>
                      </a:r>
                      <a:endParaRPr lang="ru-RU" b="1" dirty="0"/>
                    </a:p>
                  </a:txBody>
                  <a:tcPr/>
                </a:tc>
                <a:tc>
                  <a:txBody>
                    <a:bodyPr/>
                    <a:lstStyle/>
                    <a:p>
                      <a:pPr algn="ctr"/>
                      <a:r>
                        <a:rPr lang="ru-RU" b="1" dirty="0" smtClean="0"/>
                        <a:t>Ч </a:t>
                      </a:r>
                      <a:r>
                        <a:rPr lang="ru-RU" b="1" dirty="0" err="1" smtClean="0"/>
                        <a:t>ч</a:t>
                      </a:r>
                      <a:endParaRPr lang="ru-RU" b="1" dirty="0"/>
                    </a:p>
                  </a:txBody>
                  <a:tcPr/>
                </a:tc>
                <a:tc>
                  <a:txBody>
                    <a:bodyPr/>
                    <a:lstStyle/>
                    <a:p>
                      <a:pPr algn="ctr"/>
                      <a:r>
                        <a:rPr lang="ru-RU" b="1" dirty="0" smtClean="0"/>
                        <a:t>А </a:t>
                      </a:r>
                      <a:r>
                        <a:rPr lang="ru-RU" b="1" dirty="0" err="1" smtClean="0"/>
                        <a:t>а</a:t>
                      </a:r>
                      <a:endParaRPr lang="ru-RU" b="1" dirty="0"/>
                    </a:p>
                  </a:txBody>
                  <a:tcPr/>
                </a:tc>
                <a:tc>
                  <a:txBody>
                    <a:bodyPr/>
                    <a:lstStyle/>
                    <a:p>
                      <a:pPr algn="ctr"/>
                      <a:r>
                        <a:rPr lang="ru-RU" b="1" dirty="0" smtClean="0"/>
                        <a:t>Ш </a:t>
                      </a:r>
                      <a:r>
                        <a:rPr lang="ru-RU" b="1" dirty="0" err="1" smtClean="0"/>
                        <a:t>ш</a:t>
                      </a:r>
                      <a:endParaRPr lang="ru-RU" b="1" dirty="0"/>
                    </a:p>
                  </a:txBody>
                  <a:tcPr/>
                </a:tc>
                <a:tc>
                  <a:txBody>
                    <a:bodyPr/>
                    <a:lstStyle/>
                    <a:p>
                      <a:pPr algn="ctr"/>
                      <a:r>
                        <a:rPr lang="ru-RU" b="1" dirty="0" smtClean="0"/>
                        <a:t>П</a:t>
                      </a:r>
                      <a:r>
                        <a:rPr lang="ru-RU" b="1" baseline="0" dirty="0" smtClean="0"/>
                        <a:t> </a:t>
                      </a:r>
                      <a:r>
                        <a:rPr lang="ru-RU" b="1" dirty="0" err="1" smtClean="0"/>
                        <a:t>п</a:t>
                      </a:r>
                      <a:endParaRPr lang="ru-RU" b="1" dirty="0"/>
                    </a:p>
                  </a:txBody>
                  <a:tcPr/>
                </a:tc>
                <a:tc>
                  <a:txBody>
                    <a:bodyPr/>
                    <a:lstStyle/>
                    <a:p>
                      <a:pPr algn="ctr"/>
                      <a:r>
                        <a:rPr lang="ru-RU" b="1" dirty="0" smtClean="0"/>
                        <a:t>Е </a:t>
                      </a:r>
                      <a:r>
                        <a:rPr lang="ru-RU" b="1" dirty="0" err="1" smtClean="0"/>
                        <a:t>е</a:t>
                      </a:r>
                      <a:endParaRPr lang="ru-RU" b="1" dirty="0"/>
                    </a:p>
                  </a:txBody>
                  <a:tcPr/>
                </a:tc>
              </a:tr>
              <a:tr h="516058">
                <a:tc>
                  <a:txBody>
                    <a:bodyPr/>
                    <a:lstStyle/>
                    <a:p>
                      <a:pPr algn="ctr"/>
                      <a:r>
                        <a:rPr lang="ru-RU" b="1" dirty="0" err="1" smtClean="0"/>
                        <a:t>ы</a:t>
                      </a:r>
                      <a:endParaRPr lang="ru-RU" b="1" dirty="0"/>
                    </a:p>
                  </a:txBody>
                  <a:tcPr/>
                </a:tc>
                <a:tc>
                  <a:txBody>
                    <a:bodyPr/>
                    <a:lstStyle/>
                    <a:p>
                      <a:pPr algn="ctr"/>
                      <a:r>
                        <a:rPr lang="ru-RU" b="1" dirty="0" smtClean="0"/>
                        <a:t>Щ </a:t>
                      </a:r>
                      <a:r>
                        <a:rPr lang="ru-RU" b="1" dirty="0" err="1" smtClean="0"/>
                        <a:t>щ</a:t>
                      </a:r>
                      <a:endParaRPr lang="ru-RU" b="1" dirty="0"/>
                    </a:p>
                  </a:txBody>
                  <a:tcPr/>
                </a:tc>
                <a:tc>
                  <a:txBody>
                    <a:bodyPr/>
                    <a:lstStyle/>
                    <a:p>
                      <a:pPr algn="ctr"/>
                      <a:endParaRPr lang="ru-RU" b="1" dirty="0"/>
                    </a:p>
                  </a:txBody>
                  <a:tcPr/>
                </a:tc>
                <a:tc>
                  <a:txBody>
                    <a:bodyPr/>
                    <a:lstStyle/>
                    <a:p>
                      <a:pPr algn="ctr"/>
                      <a:r>
                        <a:rPr lang="ru-RU" b="1" dirty="0" smtClean="0"/>
                        <a:t>Э </a:t>
                      </a:r>
                      <a:r>
                        <a:rPr lang="ru-RU" b="1" dirty="0" err="1" smtClean="0"/>
                        <a:t>э</a:t>
                      </a:r>
                      <a:endParaRPr lang="ru-RU" b="1" dirty="0"/>
                    </a:p>
                  </a:txBody>
                  <a:tcPr/>
                </a:tc>
                <a:tc>
                  <a:txBody>
                    <a:bodyPr/>
                    <a:lstStyle/>
                    <a:p>
                      <a:pPr algn="ctr"/>
                      <a:r>
                        <a:rPr lang="ru-RU" b="1" dirty="0" smtClean="0"/>
                        <a:t>В </a:t>
                      </a:r>
                      <a:r>
                        <a:rPr lang="ru-RU" b="1" dirty="0" err="1" smtClean="0"/>
                        <a:t>в</a:t>
                      </a:r>
                      <a:endParaRPr lang="ru-RU" b="1" dirty="0"/>
                    </a:p>
                  </a:txBody>
                  <a:tcPr/>
                </a:tc>
                <a:tc>
                  <a:txBody>
                    <a:bodyPr/>
                    <a:lstStyle/>
                    <a:p>
                      <a:pPr algn="ctr"/>
                      <a:r>
                        <a:rPr lang="ru-RU" b="1" dirty="0" smtClean="0"/>
                        <a:t>Я </a:t>
                      </a:r>
                      <a:r>
                        <a:rPr lang="ru-RU" b="1" dirty="0" err="1" smtClean="0"/>
                        <a:t>я</a:t>
                      </a:r>
                      <a:endParaRPr lang="ru-RU" b="1" dirty="0"/>
                    </a:p>
                  </a:txBody>
                  <a:tcPr/>
                </a:tc>
              </a:tr>
              <a:tr h="516058">
                <a:tc>
                  <a:txBody>
                    <a:bodyPr/>
                    <a:lstStyle/>
                    <a:p>
                      <a:pPr algn="ctr"/>
                      <a:r>
                        <a:rPr lang="ru-RU" b="1" dirty="0" smtClean="0"/>
                        <a:t>Ж </a:t>
                      </a:r>
                      <a:r>
                        <a:rPr lang="ru-RU" b="1" dirty="0" err="1" smtClean="0"/>
                        <a:t>ж</a:t>
                      </a:r>
                      <a:endParaRPr lang="ru-RU" b="1" dirty="0"/>
                    </a:p>
                  </a:txBody>
                  <a:tcPr/>
                </a:tc>
                <a:tc>
                  <a:txBody>
                    <a:bodyPr/>
                    <a:lstStyle/>
                    <a:p>
                      <a:pPr algn="ctr"/>
                      <a:r>
                        <a:rPr lang="ru-RU" b="1" dirty="0" smtClean="0"/>
                        <a:t>Б </a:t>
                      </a:r>
                      <a:r>
                        <a:rPr lang="ru-RU" b="1" dirty="0" err="1" smtClean="0"/>
                        <a:t>б</a:t>
                      </a:r>
                      <a:endParaRPr lang="ru-RU" b="1" dirty="0"/>
                    </a:p>
                  </a:txBody>
                  <a:tcPr/>
                </a:tc>
                <a:tc>
                  <a:txBody>
                    <a:bodyPr/>
                    <a:lstStyle/>
                    <a:p>
                      <a:pPr algn="ctr"/>
                      <a:r>
                        <a:rPr lang="ru-RU" b="1" dirty="0" smtClean="0"/>
                        <a:t>Ф </a:t>
                      </a:r>
                      <a:r>
                        <a:rPr lang="ru-RU" b="1" dirty="0" err="1" smtClean="0"/>
                        <a:t>ф</a:t>
                      </a:r>
                      <a:endParaRPr lang="ru-RU" b="1" dirty="0"/>
                    </a:p>
                  </a:txBody>
                  <a:tcPr/>
                </a:tc>
                <a:tc>
                  <a:txBody>
                    <a:bodyPr/>
                    <a:lstStyle/>
                    <a:p>
                      <a:pPr algn="ctr"/>
                      <a:r>
                        <a:rPr lang="ru-RU" b="1" dirty="0" smtClean="0"/>
                        <a:t>Л </a:t>
                      </a:r>
                      <a:r>
                        <a:rPr lang="ru-RU" b="1" dirty="0" err="1" smtClean="0"/>
                        <a:t>л</a:t>
                      </a:r>
                      <a:endParaRPr lang="ru-RU" b="1" dirty="0"/>
                    </a:p>
                  </a:txBody>
                  <a:tcPr/>
                </a:tc>
                <a:tc>
                  <a:txBody>
                    <a:bodyPr/>
                    <a:lstStyle/>
                    <a:p>
                      <a:pPr algn="ctr"/>
                      <a:r>
                        <a:rPr lang="ru-RU" b="1" dirty="0" smtClean="0"/>
                        <a:t>Р </a:t>
                      </a:r>
                      <a:r>
                        <a:rPr lang="ru-RU" b="1" dirty="0" err="1" smtClean="0"/>
                        <a:t>р</a:t>
                      </a:r>
                      <a:endParaRPr lang="ru-RU" b="1" dirty="0"/>
                    </a:p>
                  </a:txBody>
                  <a:tcPr/>
                </a:tc>
                <a:tc>
                  <a:txBody>
                    <a:bodyPr/>
                    <a:lstStyle/>
                    <a:p>
                      <a:pPr algn="ctr"/>
                      <a:r>
                        <a:rPr lang="ru-RU" b="1" dirty="0" smtClean="0"/>
                        <a:t>Н </a:t>
                      </a:r>
                      <a:r>
                        <a:rPr lang="ru-RU" b="1" dirty="0" err="1" smtClean="0"/>
                        <a:t>н</a:t>
                      </a:r>
                      <a:endParaRPr lang="ru-RU" b="1" dirty="0"/>
                    </a:p>
                  </a:txBody>
                  <a:tcPr/>
                </a:tc>
              </a:tr>
              <a:tr h="516058">
                <a:tc>
                  <a:txBody>
                    <a:bodyPr/>
                    <a:lstStyle/>
                    <a:p>
                      <a:pPr algn="ctr"/>
                      <a:r>
                        <a:rPr lang="ru-RU" b="1" dirty="0" smtClean="0"/>
                        <a:t>О </a:t>
                      </a:r>
                      <a:r>
                        <a:rPr lang="ru-RU" b="1" dirty="0" err="1" smtClean="0"/>
                        <a:t>о</a:t>
                      </a:r>
                      <a:endParaRPr lang="ru-RU" b="1" dirty="0"/>
                    </a:p>
                  </a:txBody>
                  <a:tcPr/>
                </a:tc>
                <a:tc>
                  <a:txBody>
                    <a:bodyPr/>
                    <a:lstStyle/>
                    <a:p>
                      <a:pPr algn="ctr"/>
                      <a:r>
                        <a:rPr lang="ru-RU" b="1" dirty="0" err="1" smtClean="0"/>
                        <a:t>ъ</a:t>
                      </a:r>
                      <a:endParaRPr lang="ru-RU" b="1" dirty="0"/>
                    </a:p>
                  </a:txBody>
                  <a:tcPr/>
                </a:tc>
                <a:tc>
                  <a:txBody>
                    <a:bodyPr/>
                    <a:lstStyle/>
                    <a:p>
                      <a:pPr algn="ctr"/>
                      <a:r>
                        <a:rPr lang="ru-RU" b="1" dirty="0" smtClean="0"/>
                        <a:t>Х </a:t>
                      </a:r>
                      <a:r>
                        <a:rPr lang="ru-RU" b="1" dirty="0" err="1" smtClean="0"/>
                        <a:t>х</a:t>
                      </a:r>
                      <a:endParaRPr lang="ru-RU" b="1" dirty="0"/>
                    </a:p>
                  </a:txBody>
                  <a:tcPr/>
                </a:tc>
                <a:tc>
                  <a:txBody>
                    <a:bodyPr/>
                    <a:lstStyle/>
                    <a:p>
                      <a:pPr algn="ctr"/>
                      <a:endParaRPr lang="ru-RU" b="1" dirty="0"/>
                    </a:p>
                  </a:txBody>
                  <a:tcPr/>
                </a:tc>
                <a:tc>
                  <a:txBody>
                    <a:bodyPr/>
                    <a:lstStyle/>
                    <a:p>
                      <a:pPr algn="ctr"/>
                      <a:r>
                        <a:rPr lang="ru-RU" b="1" dirty="0" smtClean="0"/>
                        <a:t>Й </a:t>
                      </a:r>
                      <a:r>
                        <a:rPr lang="ru-RU" b="1" dirty="0" err="1" smtClean="0"/>
                        <a:t>й</a:t>
                      </a:r>
                      <a:endParaRPr lang="ru-RU" b="1" dirty="0"/>
                    </a:p>
                  </a:txBody>
                  <a:tcPr/>
                </a:tc>
                <a:tc>
                  <a:txBody>
                    <a:bodyPr/>
                    <a:lstStyle/>
                    <a:p>
                      <a:pPr algn="ctr"/>
                      <a:r>
                        <a:rPr lang="ru-RU" b="1" dirty="0" smtClean="0"/>
                        <a:t>У </a:t>
                      </a:r>
                      <a:r>
                        <a:rPr lang="ru-RU" b="1" dirty="0" err="1" smtClean="0"/>
                        <a:t>у</a:t>
                      </a:r>
                      <a:endParaRPr lang="ru-RU" b="1" dirty="0"/>
                    </a:p>
                  </a:txBody>
                  <a:tcPr/>
                </a:tc>
              </a:tr>
              <a:tr h="516058">
                <a:tc>
                  <a:txBody>
                    <a:bodyPr/>
                    <a:lstStyle/>
                    <a:p>
                      <a:pPr algn="ctr"/>
                      <a:r>
                        <a:rPr lang="ru-RU" b="1" dirty="0" smtClean="0"/>
                        <a:t>Т </a:t>
                      </a:r>
                      <a:r>
                        <a:rPr lang="ru-RU" b="1" dirty="0" err="1" smtClean="0"/>
                        <a:t>т</a:t>
                      </a:r>
                      <a:endParaRPr lang="ru-RU" b="1" dirty="0"/>
                    </a:p>
                  </a:txBody>
                  <a:tcPr/>
                </a:tc>
                <a:tc>
                  <a:txBody>
                    <a:bodyPr/>
                    <a:lstStyle/>
                    <a:p>
                      <a:pPr algn="ctr"/>
                      <a:r>
                        <a:rPr lang="ru-RU" b="1" dirty="0" smtClean="0"/>
                        <a:t>Г </a:t>
                      </a:r>
                      <a:r>
                        <a:rPr lang="ru-RU" b="1" dirty="0" err="1" smtClean="0"/>
                        <a:t>г</a:t>
                      </a:r>
                      <a:endParaRPr lang="ru-RU" b="1" dirty="0"/>
                    </a:p>
                  </a:txBody>
                  <a:tcPr/>
                </a:tc>
                <a:tc>
                  <a:txBody>
                    <a:bodyPr/>
                    <a:lstStyle/>
                    <a:p>
                      <a:pPr algn="ctr"/>
                      <a:r>
                        <a:rPr lang="ru-RU" b="1" dirty="0" smtClean="0"/>
                        <a:t>Ц </a:t>
                      </a:r>
                      <a:r>
                        <a:rPr lang="ru-RU" b="1" dirty="0" err="1" smtClean="0"/>
                        <a:t>ц</a:t>
                      </a:r>
                      <a:endParaRPr lang="ru-RU" b="1" dirty="0"/>
                    </a:p>
                  </a:txBody>
                  <a:tcPr/>
                </a:tc>
                <a:tc>
                  <a:txBody>
                    <a:bodyPr/>
                    <a:lstStyle/>
                    <a:p>
                      <a:pPr algn="ctr"/>
                      <a:r>
                        <a:rPr lang="ru-RU" b="1" dirty="0" smtClean="0"/>
                        <a:t>Ё </a:t>
                      </a:r>
                      <a:r>
                        <a:rPr lang="ru-RU" b="1" dirty="0" err="1" smtClean="0"/>
                        <a:t>ё</a:t>
                      </a:r>
                      <a:endParaRPr lang="ru-RU" b="1" dirty="0"/>
                    </a:p>
                  </a:txBody>
                  <a:tcPr/>
                </a:tc>
                <a:tc>
                  <a:txBody>
                    <a:bodyPr/>
                    <a:lstStyle/>
                    <a:p>
                      <a:pPr algn="ctr"/>
                      <a:r>
                        <a:rPr lang="ru-RU" b="1" dirty="0" smtClean="0"/>
                        <a:t>С </a:t>
                      </a:r>
                      <a:r>
                        <a:rPr lang="ru-RU" b="1" dirty="0" err="1" smtClean="0"/>
                        <a:t>с</a:t>
                      </a:r>
                      <a:endParaRPr lang="ru-RU" b="1" dirty="0"/>
                    </a:p>
                  </a:txBody>
                  <a:tcPr/>
                </a:tc>
                <a:tc>
                  <a:txBody>
                    <a:bodyPr/>
                    <a:lstStyle/>
                    <a:p>
                      <a:pPr algn="ctr"/>
                      <a:r>
                        <a:rPr lang="ru-RU" b="1" dirty="0" err="1" smtClean="0"/>
                        <a:t>ь</a:t>
                      </a:r>
                      <a:endParaRPr lang="ru-RU" b="1" dirty="0"/>
                    </a:p>
                  </a:txBody>
                  <a:tcPr/>
                </a:tc>
              </a:tr>
            </a:tbl>
          </a:graphicData>
        </a:graphic>
      </p:graphicFrame>
      <p:sp>
        <p:nvSpPr>
          <p:cNvPr id="5" name="Прямоугольник 4"/>
          <p:cNvSpPr/>
          <p:nvPr/>
        </p:nvSpPr>
        <p:spPr>
          <a:xfrm>
            <a:off x="323528" y="1556792"/>
            <a:ext cx="3672408" cy="3693319"/>
          </a:xfrm>
          <a:prstGeom prst="rect">
            <a:avLst/>
          </a:prstGeom>
        </p:spPr>
        <p:txBody>
          <a:bodyPr wrap="square">
            <a:spAutoFit/>
          </a:bodyPr>
          <a:lstStyle/>
          <a:p>
            <a:r>
              <a:rPr lang="ru-RU" dirty="0" smtClean="0"/>
              <a:t>Каждый ученик получает карточку с буквами   и конверт с фишками. </a:t>
            </a:r>
          </a:p>
          <a:p>
            <a:r>
              <a:rPr lang="ru-RU" dirty="0" smtClean="0"/>
              <a:t> Я называю буквы.</a:t>
            </a:r>
          </a:p>
          <a:p>
            <a:r>
              <a:rPr lang="ru-RU" dirty="0" smtClean="0"/>
              <a:t> Ученики находят буквы и закрывают их .</a:t>
            </a:r>
          </a:p>
          <a:p>
            <a:endParaRPr lang="ru-RU" dirty="0" smtClean="0"/>
          </a:p>
          <a:p>
            <a:endParaRPr lang="ru-RU" dirty="0" smtClean="0"/>
          </a:p>
          <a:p>
            <a:r>
              <a:rPr lang="ru-RU" dirty="0" smtClean="0">
                <a:solidFill>
                  <a:srgbClr val="FF0000"/>
                </a:solidFill>
              </a:rPr>
              <a:t>Такие игры способствуют быстрому запоминанию  изученных букв и подготавливают учащихся к чтению .</a:t>
            </a:r>
          </a:p>
          <a:p>
            <a:endParaRPr lang="ru-RU" dirty="0" smtClean="0"/>
          </a:p>
          <a:p>
            <a:endParaRPr lang="ru-RU" dirty="0"/>
          </a:p>
        </p:txBody>
      </p:sp>
      <p:sp>
        <p:nvSpPr>
          <p:cNvPr id="6" name="Управляющая кнопка: назад 5">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1110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Буквенные пирамиды</a:t>
            </a:r>
            <a:endParaRPr lang="ru-RU" dirty="0">
              <a:solidFill>
                <a:srgbClr val="0070C0"/>
              </a:solidFill>
            </a:endParaRPr>
          </a:p>
        </p:txBody>
      </p:sp>
      <p:sp>
        <p:nvSpPr>
          <p:cNvPr id="3" name="Объект 2"/>
          <p:cNvSpPr>
            <a:spLocks noGrp="1"/>
          </p:cNvSpPr>
          <p:nvPr>
            <p:ph idx="1"/>
          </p:nvPr>
        </p:nvSpPr>
        <p:spPr>
          <a:xfrm>
            <a:off x="0" y="1554163"/>
            <a:ext cx="8748464" cy="3747046"/>
          </a:xfrm>
        </p:spPr>
        <p:txBody>
          <a:bodyPr>
            <a:normAutofit/>
          </a:bodyPr>
          <a:lstStyle/>
          <a:p>
            <a:pPr>
              <a:buNone/>
            </a:pPr>
            <a:endParaRPr lang="ru-RU" sz="1600" dirty="0" smtClean="0"/>
          </a:p>
          <a:p>
            <a:pPr>
              <a:buNone/>
            </a:pPr>
            <a:r>
              <a:rPr lang="ru-RU" sz="2000" b="1" dirty="0" smtClean="0"/>
              <a:t>               Н        А                                                               НА      ТА</a:t>
            </a:r>
          </a:p>
          <a:p>
            <a:pPr>
              <a:buNone/>
            </a:pPr>
            <a:r>
              <a:rPr lang="ru-RU" sz="2000" b="1" dirty="0" smtClean="0"/>
              <a:t>          М                 О                                                      ЛУ             НА</a:t>
            </a:r>
          </a:p>
          <a:p>
            <a:pPr>
              <a:buNone/>
            </a:pPr>
            <a:r>
              <a:rPr lang="ru-RU" sz="2000" b="1" dirty="0" smtClean="0"/>
              <a:t>       Т                         У                                                 КУ                    РЫ</a:t>
            </a:r>
          </a:p>
          <a:p>
            <a:pPr>
              <a:buNone/>
            </a:pPr>
            <a:r>
              <a:rPr lang="ru-RU" sz="2000" b="1" dirty="0" smtClean="0"/>
              <a:t>    С                              И                                           ЛИ                          СА</a:t>
            </a:r>
          </a:p>
          <a:p>
            <a:pPr>
              <a:buNone/>
            </a:pPr>
            <a:r>
              <a:rPr lang="ru-RU" sz="2000" b="1" dirty="0" smtClean="0"/>
              <a:t>  Л                                  Ы                                      СА                                 НИ</a:t>
            </a:r>
          </a:p>
          <a:p>
            <a:pPr>
              <a:buNone/>
            </a:pPr>
            <a:r>
              <a:rPr lang="ru-RU" sz="2000" b="1" dirty="0" smtClean="0"/>
              <a:t>Р                                       А                                 КО                                       СЫ</a:t>
            </a:r>
            <a:endParaRPr lang="ru-RU" sz="2000" b="1" dirty="0"/>
          </a:p>
        </p:txBody>
      </p:sp>
      <p:cxnSp>
        <p:nvCxnSpPr>
          <p:cNvPr id="5" name="Прямая соединительная линия 4"/>
          <p:cNvCxnSpPr/>
          <p:nvPr/>
        </p:nvCxnSpPr>
        <p:spPr>
          <a:xfrm>
            <a:off x="1475656" y="1556792"/>
            <a:ext cx="0" cy="29523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Заголовок 1"/>
          <p:cNvSpPr txBox="1">
            <a:spLocks/>
          </p:cNvSpPr>
          <p:nvPr/>
        </p:nvSpPr>
        <p:spPr>
          <a:xfrm>
            <a:off x="323528" y="476672"/>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600" i="0" u="none" strike="noStrike" kern="1200" cap="all" spc="0" normalizeH="0" baseline="0" noProof="0" dirty="0" smtClean="0">
                <a:ln>
                  <a:noFill/>
                </a:ln>
                <a:solidFill>
                  <a:srgbClr val="0070C0"/>
                </a:solidFill>
                <a:effectLst>
                  <a:reflection blurRad="12700" stA="48000" endA="300" endPos="55000" dir="5400000" sy="-90000" algn="bl" rotWithShape="0"/>
                </a:effectLst>
                <a:uLnTx/>
                <a:uFillTx/>
                <a:latin typeface="+mj-lt"/>
                <a:ea typeface="+mj-ea"/>
                <a:cs typeface="+mj-cs"/>
              </a:rPr>
              <a:t>Буквенные</a:t>
            </a:r>
            <a:r>
              <a:rPr kumimoji="0" lang="ru-RU" sz="3600" b="0" i="0" u="none" strike="noStrike" kern="1200" cap="all" spc="0" normalizeH="0" baseline="0" noProof="0" dirty="0" smtClean="0">
                <a:ln>
                  <a:noFill/>
                </a:ln>
                <a:solidFill>
                  <a:srgbClr val="0070C0"/>
                </a:solidFill>
                <a:effectLst>
                  <a:reflection blurRad="12700" stA="48000" endA="300" endPos="55000" dir="5400000" sy="-90000" algn="bl" rotWithShape="0"/>
                </a:effectLst>
                <a:uLnTx/>
                <a:uFillTx/>
                <a:latin typeface="+mj-lt"/>
                <a:ea typeface="+mj-ea"/>
                <a:cs typeface="+mj-cs"/>
              </a:rPr>
              <a:t> пирамиды</a:t>
            </a:r>
            <a:endParaRPr kumimoji="0" lang="ru-RU" sz="3600" b="0" i="0" u="none" strike="noStrike" kern="1200" cap="all" spc="0" normalizeH="0" baseline="0" noProof="0" dirty="0">
              <a:ln>
                <a:noFill/>
              </a:ln>
              <a:solidFill>
                <a:srgbClr val="0070C0"/>
              </a:solidFill>
              <a:effectLst>
                <a:reflection blurRad="12700" stA="48000" endA="300" endPos="55000" dir="5400000" sy="-90000" algn="bl" rotWithShape="0"/>
              </a:effectLst>
              <a:uLnTx/>
              <a:uFillTx/>
              <a:latin typeface="+mj-lt"/>
              <a:ea typeface="+mj-ea"/>
              <a:cs typeface="+mj-cs"/>
            </a:endParaRPr>
          </a:p>
        </p:txBody>
      </p:sp>
      <p:cxnSp>
        <p:nvCxnSpPr>
          <p:cNvPr id="9" name="Прямая соединительная линия 8"/>
          <p:cNvCxnSpPr/>
          <p:nvPr/>
        </p:nvCxnSpPr>
        <p:spPr>
          <a:xfrm>
            <a:off x="6372200" y="1772816"/>
            <a:ext cx="72008" cy="2592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323528" y="4581128"/>
            <a:ext cx="799288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70C0"/>
              </a:solidFill>
            </a:endParaRPr>
          </a:p>
          <a:p>
            <a:pPr algn="ctr"/>
            <a:endParaRPr lang="ru-RU" b="1" dirty="0" smtClean="0">
              <a:solidFill>
                <a:srgbClr val="0070C0"/>
              </a:solidFill>
            </a:endParaRPr>
          </a:p>
          <a:p>
            <a:pPr algn="ctr"/>
            <a:r>
              <a:rPr lang="ru-RU" b="1" dirty="0" smtClean="0">
                <a:solidFill>
                  <a:srgbClr val="0070C0"/>
                </a:solidFill>
              </a:rPr>
              <a:t>УЧЕНИК ДОЛЖЕН «СПУСТИТЬСЯ» С ПИРАМИДЫ ИЛИ  «ВЗОБРАТЬСЯ» НА НЕЁ .</a:t>
            </a:r>
          </a:p>
          <a:p>
            <a:pPr algn="ctr"/>
            <a:r>
              <a:rPr lang="ru-RU" b="1" dirty="0" smtClean="0">
                <a:solidFill>
                  <a:srgbClr val="0070C0"/>
                </a:solidFill>
              </a:rPr>
              <a:t>ИГРА ПРОВОДИТСЯ СО ВСЕМ КЛАССОМ ИЛИ ИНДИВИДУАЛЬНО.</a:t>
            </a:r>
          </a:p>
          <a:p>
            <a:pPr algn="ctr"/>
            <a:r>
              <a:rPr lang="ru-RU" dirty="0" smtClean="0"/>
              <a:t>								</a:t>
            </a:r>
            <a:r>
              <a:rPr lang="ru-RU" b="1" dirty="0" smtClean="0">
                <a:solidFill>
                  <a:srgbClr val="FF0000"/>
                </a:solidFill>
              </a:rPr>
              <a:t>ЦЕЛЬ:</a:t>
            </a:r>
          </a:p>
          <a:p>
            <a:pPr algn="ctr"/>
            <a:r>
              <a:rPr lang="ru-RU" dirty="0" smtClean="0">
                <a:solidFill>
                  <a:srgbClr val="0000CC"/>
                </a:solidFill>
              </a:rPr>
              <a:t>ОТРАБОТКА НАВЫКА ЧТЕНИЯ.</a:t>
            </a:r>
          </a:p>
          <a:p>
            <a:pPr algn="ctr"/>
            <a:endParaRPr lang="ru-RU" dirty="0" smtClean="0"/>
          </a:p>
          <a:p>
            <a:pPr algn="ctr"/>
            <a:endParaRPr lang="ru-RU" dirty="0"/>
          </a:p>
        </p:txBody>
      </p:sp>
      <p:sp>
        <p:nvSpPr>
          <p:cNvPr id="8" name="Управляющая кнопка: далее 7">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7740352" y="6281936"/>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747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844824"/>
          </a:xfrm>
        </p:spPr>
        <p:txBody>
          <a:bodyPr>
            <a:normAutofit/>
          </a:bodyPr>
          <a:lstStyle/>
          <a:p>
            <a:r>
              <a:rPr lang="ru-RU" sz="4000" dirty="0" smtClean="0"/>
              <a:t>         </a:t>
            </a:r>
            <a:r>
              <a:rPr lang="ru-RU" sz="4000" dirty="0" smtClean="0">
                <a:solidFill>
                  <a:srgbClr val="FF0000"/>
                </a:solidFill>
              </a:rPr>
              <a:t>ИГРА   «ВОЛШЕБНАЯ  ГОРА»</a:t>
            </a:r>
            <a:r>
              <a:rPr lang="ru-RU" dirty="0" smtClean="0">
                <a:solidFill>
                  <a:srgbClr val="FF0000"/>
                </a:solidFill>
              </a:rPr>
              <a:t/>
            </a:r>
            <a:br>
              <a:rPr lang="ru-RU" dirty="0" smtClean="0">
                <a:solidFill>
                  <a:srgbClr val="FF0000"/>
                </a:solidFill>
              </a:rPr>
            </a:br>
            <a:r>
              <a:rPr lang="ru-RU" sz="1600" dirty="0" smtClean="0"/>
              <a:t> (срок действия:  в течение года)</a:t>
            </a:r>
            <a:endParaRPr lang="ru-RU" sz="1600" dirty="0"/>
          </a:p>
        </p:txBody>
      </p:sp>
      <p:sp>
        <p:nvSpPr>
          <p:cNvPr id="3" name="Содержимое 2"/>
          <p:cNvSpPr>
            <a:spLocks noGrp="1"/>
          </p:cNvSpPr>
          <p:nvPr>
            <p:ph idx="1"/>
          </p:nvPr>
        </p:nvSpPr>
        <p:spPr>
          <a:xfrm>
            <a:off x="179512" y="1554162"/>
            <a:ext cx="8812088" cy="5043190"/>
          </a:xfrm>
        </p:spPr>
        <p:txBody>
          <a:bodyPr/>
          <a:lstStyle/>
          <a:p>
            <a:pPr algn="ctr">
              <a:buNone/>
            </a:pPr>
            <a:r>
              <a:rPr lang="ru-RU" dirty="0" smtClean="0"/>
              <a:t>   </a:t>
            </a:r>
            <a:r>
              <a:rPr lang="ru-RU" sz="2000" b="1" dirty="0" smtClean="0">
                <a:solidFill>
                  <a:srgbClr val="0070C0"/>
                </a:solidFill>
              </a:rPr>
              <a:t>Игра помогает диагностировать результативность и эффективность навыка           чтения</a:t>
            </a:r>
            <a:r>
              <a:rPr lang="ru-RU" sz="2000" b="1" dirty="0" smtClean="0">
                <a:solidFill>
                  <a:srgbClr val="002060"/>
                </a:solidFill>
              </a:rPr>
              <a:t>.</a:t>
            </a:r>
            <a:endParaRPr lang="ru-RU" b="1" dirty="0">
              <a:solidFill>
                <a:srgbClr val="002060"/>
              </a:solidFill>
            </a:endParaRPr>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2924944"/>
            <a:ext cx="338437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2924944"/>
            <a:ext cx="388843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Управляющая кнопка: назад 5">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ru-RU" sz="2000" dirty="0" smtClean="0">
                <a:solidFill>
                  <a:srgbClr val="FF0000"/>
                </a:solidFill>
              </a:rPr>
              <a:t> использую  интерактивную  доску и персональные компьютеры </a:t>
            </a:r>
            <a:br>
              <a:rPr lang="ru-RU" sz="2000" dirty="0" smtClean="0">
                <a:solidFill>
                  <a:srgbClr val="FF0000"/>
                </a:solidFill>
              </a:rPr>
            </a:br>
            <a:r>
              <a:rPr lang="ru-RU" sz="2000" dirty="0" smtClean="0">
                <a:solidFill>
                  <a:srgbClr val="FF0000"/>
                </a:solidFill>
              </a:rPr>
              <a:t>   в учебной и внеурочной деятельности </a:t>
            </a:r>
            <a:r>
              <a:rPr lang="ru-RU" sz="4000" dirty="0" smtClean="0"/>
              <a:t>.</a:t>
            </a:r>
            <a:endParaRPr lang="ru-RU" sz="4000" dirty="0"/>
          </a:p>
        </p:txBody>
      </p:sp>
      <p:pic>
        <p:nvPicPr>
          <p:cNvPr id="1027" name="Picture 3" descr="C:\Users\SOH\Desktop\Новая папка (2)\IMG_231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076056" y="1628801"/>
            <a:ext cx="3600400" cy="4451324"/>
          </a:xfrm>
          <a:prstGeom prst="rect">
            <a:avLst/>
          </a:prstGeom>
          <a:noFill/>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628801"/>
            <a:ext cx="4176464"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Управляющая кнопка: далее 4">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203" y="404664"/>
            <a:ext cx="8686800" cy="1243608"/>
          </a:xfrm>
        </p:spPr>
        <p:txBody>
          <a:bodyPr>
            <a:normAutofit/>
          </a:bodyPr>
          <a:lstStyle/>
          <a:p>
            <a:r>
              <a:rPr lang="ru-RU" dirty="0" smtClean="0"/>
              <a:t>                     </a:t>
            </a:r>
            <a:r>
              <a:rPr lang="ru-RU" dirty="0" smtClean="0">
                <a:solidFill>
                  <a:srgbClr val="0000CC"/>
                </a:solidFill>
              </a:rPr>
              <a:t>УРОК – ПРОЕКТ </a:t>
            </a:r>
            <a:r>
              <a:rPr lang="ru-RU" dirty="0" smtClean="0"/>
              <a:t/>
            </a:r>
            <a:br>
              <a:rPr lang="ru-RU" dirty="0" smtClean="0"/>
            </a:br>
            <a:r>
              <a:rPr lang="ru-RU" dirty="0" smtClean="0">
                <a:solidFill>
                  <a:srgbClr val="FF0000"/>
                </a:solidFill>
              </a:rPr>
              <a:t>«ПУТЕШЕСТВИЕ  В ЦВЕТОЧНУЮ СКАЗКУ». </a:t>
            </a:r>
            <a:endParaRPr lang="ru-RU" dirty="0">
              <a:solidFill>
                <a:srgbClr val="FF0000"/>
              </a:solidFill>
            </a:endParaRPr>
          </a:p>
        </p:txBody>
      </p:sp>
      <p:pic>
        <p:nvPicPr>
          <p:cNvPr id="1026" name="Picture 2" descr="C:\Users\SOH\Desktop\Новая папка (2)\IMG_221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2132856"/>
            <a:ext cx="2737552" cy="2736304"/>
          </a:xfrm>
          <a:prstGeom prst="rect">
            <a:avLst/>
          </a:prstGeom>
          <a:noFill/>
        </p:spPr>
      </p:pic>
      <p:pic>
        <p:nvPicPr>
          <p:cNvPr id="1027" name="Picture 3" descr="C:\Users\SOH\Desktop\Новая папка (2)\IMG_22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848" y="3429000"/>
            <a:ext cx="3240360" cy="3051720"/>
          </a:xfrm>
          <a:prstGeom prst="rect">
            <a:avLst/>
          </a:prstGeom>
          <a:noFill/>
        </p:spPr>
      </p:pic>
      <p:pic>
        <p:nvPicPr>
          <p:cNvPr id="1029" name="Picture 5" descr="C:\Users\SOH\Desktop\Новая папка (2)\IMG_22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24" y="1844824"/>
            <a:ext cx="2376264" cy="3198865"/>
          </a:xfrm>
          <a:prstGeom prst="rect">
            <a:avLst/>
          </a:prstGeom>
          <a:noFill/>
        </p:spPr>
      </p:pic>
      <p:sp>
        <p:nvSpPr>
          <p:cNvPr id="6" name="Управляющая кнопка: назад 5">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57200"/>
            <a:ext cx="8640960" cy="811560"/>
          </a:xfrm>
        </p:spPr>
        <p:txBody>
          <a:bodyPr>
            <a:normAutofit fontScale="90000"/>
          </a:bodyPr>
          <a:lstStyle/>
          <a:p>
            <a:r>
              <a:rPr lang="ru-RU" sz="2200" dirty="0" smtClean="0">
                <a:solidFill>
                  <a:srgbClr val="7030A0"/>
                </a:solidFill>
                <a:effectLst/>
              </a:rPr>
              <a:t>«Игра – это искра, зажигающая огонёк пытливости и любознательности».                                                                                                                 						В.А.Сухомлинский </a:t>
            </a:r>
            <a:r>
              <a:rPr lang="ru-RU" dirty="0" smtClean="0">
                <a:effectLst/>
              </a:rPr>
              <a:t/>
            </a:r>
            <a:br>
              <a:rPr lang="ru-RU" dirty="0" smtClean="0">
                <a:effectLst/>
              </a:rPr>
            </a:br>
            <a:endParaRPr lang="ru-RU" dirty="0"/>
          </a:p>
        </p:txBody>
      </p:sp>
      <p:sp>
        <p:nvSpPr>
          <p:cNvPr id="3" name="Объект 2"/>
          <p:cNvSpPr>
            <a:spLocks noGrp="1"/>
          </p:cNvSpPr>
          <p:nvPr>
            <p:ph idx="1"/>
          </p:nvPr>
        </p:nvSpPr>
        <p:spPr/>
        <p:txBody>
          <a:bodyPr>
            <a:normAutofit lnSpcReduction="10000"/>
          </a:bodyPr>
          <a:lstStyle/>
          <a:p>
            <a:r>
              <a:rPr lang="ru-RU" b="1" dirty="0">
                <a:solidFill>
                  <a:srgbClr val="FF0000"/>
                </a:solidFill>
              </a:rPr>
              <a:t>Вывод: </a:t>
            </a:r>
            <a:r>
              <a:rPr lang="ru-RU" dirty="0"/>
              <a:t>таким образом, игровые технологии являются одной из уникальных форм обучения, которые позволяют сделать интересными и увлекательными не только работу учащихся на творческом уровне, но и будничные шаги по изучению базового материала. </a:t>
            </a:r>
            <a:r>
              <a:rPr lang="ru-RU" dirty="0" smtClean="0"/>
              <a:t>Вкладывая </a:t>
            </a:r>
            <a:r>
              <a:rPr lang="ru-RU" dirty="0"/>
              <a:t>образовательное содержание в игровую оболочку, </a:t>
            </a:r>
            <a:r>
              <a:rPr lang="ru-RU" dirty="0" smtClean="0"/>
              <a:t>решаю </a:t>
            </a:r>
            <a:r>
              <a:rPr lang="ru-RU" dirty="0"/>
              <a:t>одну из ключевых проблем педагогики – проблему мотивации учебной деятельности.</a:t>
            </a:r>
          </a:p>
        </p:txBody>
      </p:sp>
      <p:sp>
        <p:nvSpPr>
          <p:cNvPr id="4" name="Управляющая кнопка: далее 3">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6690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marL="0" indent="0">
              <a:buNone/>
            </a:pPr>
            <a:r>
              <a:rPr lang="ru-RU" dirty="0" smtClean="0"/>
              <a:t>    </a:t>
            </a:r>
            <a:r>
              <a:rPr lang="ru-RU" b="1" dirty="0">
                <a:solidFill>
                  <a:srgbClr val="FF0000"/>
                </a:solidFill>
              </a:rPr>
              <a:t>Цель моей </a:t>
            </a:r>
            <a:r>
              <a:rPr lang="ru-RU" b="1" dirty="0" smtClean="0">
                <a:solidFill>
                  <a:srgbClr val="FF0000"/>
                </a:solidFill>
              </a:rPr>
              <a:t>работы:</a:t>
            </a:r>
          </a:p>
          <a:p>
            <a:r>
              <a:rPr lang="ru-RU" dirty="0" smtClean="0"/>
              <a:t>обобщить </a:t>
            </a:r>
            <a:r>
              <a:rPr lang="ru-RU" dirty="0"/>
              <a:t>опыт по внедрению игровых технологий в </a:t>
            </a:r>
            <a:r>
              <a:rPr lang="ru-RU" dirty="0" smtClean="0"/>
              <a:t>  учебный процесс начальной школы,  показать </a:t>
            </a:r>
            <a:r>
              <a:rPr lang="ru-RU" dirty="0"/>
              <a:t>эффективность метода</a:t>
            </a:r>
            <a:r>
              <a:rPr lang="ru-RU" dirty="0" smtClean="0"/>
              <a:t>.</a:t>
            </a:r>
            <a:r>
              <a:rPr lang="ru-RU" b="1" dirty="0"/>
              <a:t> </a:t>
            </a:r>
            <a:endParaRPr lang="ru-RU" b="1" dirty="0" smtClean="0"/>
          </a:p>
          <a:p>
            <a:pPr>
              <a:buFont typeface="Georgia" pitchFamily="18" charset="0"/>
              <a:buNone/>
            </a:pPr>
            <a:r>
              <a:rPr lang="ru-RU" b="1" i="1" dirty="0" smtClean="0">
                <a:solidFill>
                  <a:srgbClr val="FF0000"/>
                </a:solidFill>
              </a:rPr>
              <a:t>    </a:t>
            </a:r>
            <a:r>
              <a:rPr lang="ru-RU" b="1" i="1" dirty="0">
                <a:solidFill>
                  <a:srgbClr val="FF0000"/>
                </a:solidFill>
              </a:rPr>
              <a:t> Задачи: </a:t>
            </a:r>
          </a:p>
          <a:p>
            <a:r>
              <a:rPr lang="ru-RU" dirty="0" smtClean="0"/>
              <a:t>Раскрыть </a:t>
            </a:r>
            <a:r>
              <a:rPr lang="ru-RU" dirty="0"/>
              <a:t>особенности педагогических игр;</a:t>
            </a:r>
          </a:p>
          <a:p>
            <a:r>
              <a:rPr lang="ru-RU" dirty="0" smtClean="0"/>
              <a:t>Показать </a:t>
            </a:r>
            <a:r>
              <a:rPr lang="ru-RU" dirty="0"/>
              <a:t>возможную методику организации уроков с </a:t>
            </a:r>
            <a:r>
              <a:rPr lang="ru-RU" dirty="0" smtClean="0"/>
              <a:t>   использованием </a:t>
            </a:r>
            <a:r>
              <a:rPr lang="ru-RU" dirty="0"/>
              <a:t>игровых технологий;</a:t>
            </a:r>
          </a:p>
          <a:p>
            <a:r>
              <a:rPr lang="ru-RU" dirty="0" smtClean="0"/>
              <a:t>Определить</a:t>
            </a:r>
            <a:r>
              <a:rPr lang="ru-RU" dirty="0"/>
              <a:t>, какое место игровые технологии занимают в учебно-воспитательном процессе.</a:t>
            </a:r>
          </a:p>
          <a:p>
            <a:pPr>
              <a:buFont typeface="Georgia" pitchFamily="18" charset="0"/>
              <a:buNone/>
            </a:pPr>
            <a:endParaRPr lang="ru-RU" dirty="0"/>
          </a:p>
          <a:p>
            <a:endParaRPr lang="ru-RU" dirty="0" smtClean="0"/>
          </a:p>
          <a:p>
            <a:endParaRPr lang="ru-RU" dirty="0"/>
          </a:p>
        </p:txBody>
      </p:sp>
      <p:sp>
        <p:nvSpPr>
          <p:cNvPr id="4" name="Заголовок 3"/>
          <p:cNvSpPr>
            <a:spLocks noGrp="1"/>
          </p:cNvSpPr>
          <p:nvPr>
            <p:ph type="title"/>
          </p:nvPr>
        </p:nvSpPr>
        <p:spPr/>
        <p:txBody>
          <a:bodyPr>
            <a:normAutofit/>
          </a:bodyPr>
          <a:lstStyle/>
          <a:p>
            <a:endParaRPr lang="ru-RU" dirty="0"/>
          </a:p>
        </p:txBody>
      </p:sp>
      <p:sp>
        <p:nvSpPr>
          <p:cNvPr id="2" name="Управляющая кнопка: далее 1">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45405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Классификация педагогических игр:</a:t>
            </a:r>
            <a:endParaRPr lang="ru-RU" dirty="0"/>
          </a:p>
        </p:txBody>
      </p:sp>
      <p:sp>
        <p:nvSpPr>
          <p:cNvPr id="3" name="Объект 2"/>
          <p:cNvSpPr>
            <a:spLocks noGrp="1"/>
          </p:cNvSpPr>
          <p:nvPr>
            <p:ph idx="1"/>
          </p:nvPr>
        </p:nvSpPr>
        <p:spPr/>
        <p:txBody>
          <a:bodyPr>
            <a:normAutofit fontScale="85000" lnSpcReduction="10000"/>
          </a:bodyPr>
          <a:lstStyle/>
          <a:p>
            <a:pPr>
              <a:buNone/>
            </a:pPr>
            <a:r>
              <a:rPr lang="ru-RU" dirty="0"/>
              <a:t/>
            </a:r>
            <a:br>
              <a:rPr lang="ru-RU" dirty="0"/>
            </a:br>
            <a:r>
              <a:rPr lang="ru-RU" dirty="0"/>
              <a:t>— </a:t>
            </a:r>
            <a:r>
              <a:rPr lang="ru-RU" dirty="0">
                <a:solidFill>
                  <a:srgbClr val="002060"/>
                </a:solidFill>
              </a:rPr>
              <a:t>по виду деятельности </a:t>
            </a:r>
            <a:r>
              <a:rPr lang="ru-RU" dirty="0"/>
              <a:t>(двигательные, умственные, трудовые, социальные, психологические);</a:t>
            </a:r>
            <a:br>
              <a:rPr lang="ru-RU" dirty="0"/>
            </a:br>
            <a:r>
              <a:rPr lang="ru-RU" dirty="0">
                <a:solidFill>
                  <a:srgbClr val="002060"/>
                </a:solidFill>
              </a:rPr>
              <a:t>— </a:t>
            </a:r>
            <a:r>
              <a:rPr lang="ru-RU" dirty="0" smtClean="0">
                <a:solidFill>
                  <a:srgbClr val="002060"/>
                </a:solidFill>
              </a:rPr>
              <a:t>по характеру педагогического процесса</a:t>
            </a:r>
          </a:p>
          <a:p>
            <a:pPr>
              <a:buNone/>
            </a:pPr>
            <a:r>
              <a:rPr lang="ru-RU" dirty="0" smtClean="0">
                <a:solidFill>
                  <a:srgbClr val="002060"/>
                </a:solidFill>
              </a:rPr>
              <a:t>    (</a:t>
            </a:r>
            <a:r>
              <a:rPr lang="ru-RU" dirty="0" smtClean="0"/>
              <a:t> тренировочные</a:t>
            </a:r>
            <a:r>
              <a:rPr lang="ru-RU" dirty="0"/>
              <a:t>, контролирующие, развивающие, обучающие);</a:t>
            </a:r>
            <a:br>
              <a:rPr lang="ru-RU" dirty="0"/>
            </a:br>
            <a:r>
              <a:rPr lang="ru-RU" dirty="0">
                <a:solidFill>
                  <a:srgbClr val="002060"/>
                </a:solidFill>
              </a:rPr>
              <a:t>— по характеру игровой методики </a:t>
            </a:r>
            <a:r>
              <a:rPr lang="ru-RU" dirty="0"/>
              <a:t>(предметные, сюжетные, ролевые, деловые, имитационные, игры-драматизации);</a:t>
            </a:r>
            <a:br>
              <a:rPr lang="ru-RU" dirty="0"/>
            </a:br>
            <a:r>
              <a:rPr lang="ru-RU" dirty="0">
                <a:solidFill>
                  <a:srgbClr val="002060"/>
                </a:solidFill>
              </a:rPr>
              <a:t>— по структуре </a:t>
            </a:r>
            <a:r>
              <a:rPr lang="ru-RU" dirty="0"/>
              <a:t>(игры-упражнения, игры-состязания). </a:t>
            </a:r>
            <a:br>
              <a:rPr lang="ru-RU" dirty="0"/>
            </a:br>
            <a:endParaRPr lang="ru-RU" dirty="0"/>
          </a:p>
          <a:p>
            <a:endParaRPr lang="ru-RU" dirty="0"/>
          </a:p>
        </p:txBody>
      </p:sp>
      <p:sp>
        <p:nvSpPr>
          <p:cNvPr id="4" name="Управляющая кнопка: далее 3">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8291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 </a:t>
            </a:r>
            <a:r>
              <a:rPr lang="ru-RU" sz="3100" dirty="0">
                <a:solidFill>
                  <a:srgbClr val="FF0000"/>
                </a:solidFill>
              </a:rPr>
              <a:t>Девиз моей педагогической деятельности</a:t>
            </a:r>
            <a:r>
              <a:rPr lang="ru-RU" dirty="0" smtClean="0"/>
              <a:t>:</a:t>
            </a:r>
            <a:br>
              <a:rPr lang="ru-RU" dirty="0" smtClean="0"/>
            </a:br>
            <a:r>
              <a:rPr lang="ru-RU" dirty="0" smtClean="0"/>
              <a:t/>
            </a:r>
            <a:br>
              <a:rPr lang="ru-RU" dirty="0" smtClean="0"/>
            </a:br>
            <a:r>
              <a:rPr lang="ru-RU" dirty="0" smtClean="0"/>
              <a:t> </a:t>
            </a:r>
            <a:r>
              <a:rPr lang="ru-RU" dirty="0"/>
              <a:t>« </a:t>
            </a:r>
            <a:r>
              <a:rPr lang="ru-RU" b="1" i="1" dirty="0"/>
              <a:t>Учение без принуждения ». </a:t>
            </a:r>
          </a:p>
        </p:txBody>
      </p:sp>
      <p:sp>
        <p:nvSpPr>
          <p:cNvPr id="3" name="Объект 2"/>
          <p:cNvSpPr>
            <a:spLocks noGrp="1"/>
          </p:cNvSpPr>
          <p:nvPr>
            <p:ph idx="1"/>
          </p:nvPr>
        </p:nvSpPr>
        <p:spPr/>
        <p:txBody>
          <a:bodyPr/>
          <a:lstStyle/>
          <a:p>
            <a:pPr>
              <a:buNone/>
            </a:pPr>
            <a:endParaRPr lang="ru-RU" dirty="0" smtClean="0"/>
          </a:p>
          <a:p>
            <a:pPr>
              <a:buNone/>
            </a:pPr>
            <a:r>
              <a:rPr lang="ru-RU" dirty="0" smtClean="0"/>
              <a:t>Моя задача </a:t>
            </a:r>
            <a:r>
              <a:rPr lang="ru-RU" dirty="0"/>
              <a:t>– сделать  процесс обучения</a:t>
            </a:r>
          </a:p>
          <a:p>
            <a:pPr>
              <a:buNone/>
            </a:pPr>
            <a:r>
              <a:rPr lang="ru-RU" dirty="0"/>
              <a:t>занимательным, создать у детей бодрое</a:t>
            </a:r>
          </a:p>
          <a:p>
            <a:pPr>
              <a:buNone/>
            </a:pPr>
            <a:r>
              <a:rPr lang="ru-RU" dirty="0"/>
              <a:t>рабочее настроение, облегчить преодоление</a:t>
            </a:r>
          </a:p>
          <a:p>
            <a:pPr>
              <a:buNone/>
            </a:pPr>
            <a:r>
              <a:rPr lang="ru-RU" dirty="0"/>
              <a:t>трудностей в усвоении учебного материала. </a:t>
            </a:r>
          </a:p>
          <a:p>
            <a:pPr>
              <a:buNone/>
            </a:pPr>
            <a:endParaRPr lang="ru-RU" dirty="0"/>
          </a:p>
          <a:p>
            <a:endParaRPr lang="ru-RU" dirty="0"/>
          </a:p>
        </p:txBody>
      </p:sp>
      <p:sp>
        <p:nvSpPr>
          <p:cNvPr id="4" name="Управляющая кнопка: назад 3">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алее 4">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8129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767" y="404664"/>
            <a:ext cx="8731696" cy="1171600"/>
          </a:xfrm>
        </p:spPr>
        <p:txBody>
          <a:bodyPr>
            <a:normAutofit/>
          </a:bodyPr>
          <a:lstStyle/>
          <a:p>
            <a:pPr algn="ctr"/>
            <a:r>
              <a:rPr lang="ru-RU" sz="3100" dirty="0">
                <a:solidFill>
                  <a:srgbClr val="FF0000"/>
                </a:solidFill>
              </a:rPr>
              <a:t>При использовании игровых технологий на уроках </a:t>
            </a:r>
            <a:r>
              <a:rPr lang="ru-RU" sz="3100" dirty="0" smtClean="0">
                <a:solidFill>
                  <a:srgbClr val="FF0000"/>
                </a:solidFill>
              </a:rPr>
              <a:t>соблюдаю следующие условия</a:t>
            </a:r>
            <a:r>
              <a:rPr lang="ru-RU" dirty="0" smtClean="0">
                <a:solidFill>
                  <a:srgbClr val="FF0000"/>
                </a:solidFill>
              </a:rPr>
              <a:t>:</a:t>
            </a:r>
            <a:endParaRPr lang="ru-RU" dirty="0">
              <a:solidFill>
                <a:srgbClr val="FF0000"/>
              </a:solidFill>
            </a:endParaRPr>
          </a:p>
        </p:txBody>
      </p:sp>
      <p:sp>
        <p:nvSpPr>
          <p:cNvPr id="3" name="Объект 2"/>
          <p:cNvSpPr>
            <a:spLocks noGrp="1"/>
          </p:cNvSpPr>
          <p:nvPr>
            <p:ph idx="1"/>
          </p:nvPr>
        </p:nvSpPr>
        <p:spPr/>
        <p:txBody>
          <a:bodyPr>
            <a:normAutofit/>
          </a:bodyPr>
          <a:lstStyle/>
          <a:p>
            <a:pPr>
              <a:buNone/>
            </a:pPr>
            <a:r>
              <a:rPr lang="ru-RU" dirty="0"/>
              <a:t/>
            </a:r>
            <a:br>
              <a:rPr lang="ru-RU" dirty="0"/>
            </a:br>
            <a:r>
              <a:rPr lang="ru-RU" dirty="0"/>
              <a:t>1) соответствие игры </a:t>
            </a:r>
            <a:r>
              <a:rPr lang="ru-RU" dirty="0" err="1"/>
              <a:t>учебно</a:t>
            </a:r>
            <a:r>
              <a:rPr lang="ru-RU" dirty="0"/>
              <a:t> </a:t>
            </a:r>
            <a:r>
              <a:rPr lang="ru-RU" dirty="0" smtClean="0"/>
              <a:t>-воспитательным </a:t>
            </a:r>
            <a:r>
              <a:rPr lang="ru-RU" dirty="0"/>
              <a:t>целям урока;</a:t>
            </a:r>
            <a:br>
              <a:rPr lang="ru-RU" dirty="0"/>
            </a:br>
            <a:r>
              <a:rPr lang="ru-RU" dirty="0"/>
              <a:t>2) доступность для учащихся данного </a:t>
            </a:r>
            <a:r>
              <a:rPr lang="ru-RU" dirty="0" smtClean="0"/>
              <a:t>возраста</a:t>
            </a:r>
            <a:r>
              <a:rPr lang="ru-RU" dirty="0"/>
              <a:t>;</a:t>
            </a:r>
            <a:br>
              <a:rPr lang="ru-RU" dirty="0"/>
            </a:br>
            <a:r>
              <a:rPr lang="ru-RU" dirty="0"/>
              <a:t>3) умеренность в использовании игр на уроках.</a:t>
            </a:r>
            <a:br>
              <a:rPr lang="ru-RU" dirty="0"/>
            </a:br>
            <a:endParaRPr lang="ru-RU" dirty="0"/>
          </a:p>
        </p:txBody>
      </p:sp>
      <p:sp>
        <p:nvSpPr>
          <p:cNvPr id="4" name="Управляющая кнопка: далее 3">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49285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1656184"/>
          </a:xfrm>
        </p:spPr>
        <p:txBody>
          <a:bodyPr>
            <a:noAutofit/>
          </a:bodyPr>
          <a:lstStyle/>
          <a:p>
            <a:r>
              <a:rPr lang="ru-RU" sz="2400" dirty="0" smtClean="0">
                <a:solidFill>
                  <a:srgbClr val="0070C0"/>
                </a:solidFill>
                <a:effectLst/>
                <a:latin typeface="inherit"/>
              </a:rPr>
              <a:t/>
            </a:r>
            <a:br>
              <a:rPr lang="ru-RU" sz="2400" dirty="0" smtClean="0">
                <a:solidFill>
                  <a:srgbClr val="0070C0"/>
                </a:solidFill>
                <a:effectLst/>
                <a:latin typeface="inherit"/>
              </a:rPr>
            </a:br>
            <a:r>
              <a:rPr lang="ru-RU" sz="2400" dirty="0" smtClean="0">
                <a:solidFill>
                  <a:srgbClr val="0070C0"/>
                </a:solidFill>
                <a:effectLst/>
                <a:latin typeface="inherit"/>
              </a:rPr>
              <a:t/>
            </a:r>
            <a:br>
              <a:rPr lang="ru-RU" sz="2400" dirty="0" smtClean="0">
                <a:solidFill>
                  <a:srgbClr val="0070C0"/>
                </a:solidFill>
                <a:effectLst/>
                <a:latin typeface="inherit"/>
              </a:rPr>
            </a:br>
            <a:r>
              <a:rPr lang="ru-RU" sz="2400" dirty="0">
                <a:solidFill>
                  <a:srgbClr val="0070C0"/>
                </a:solidFill>
                <a:effectLst/>
                <a:latin typeface="inherit"/>
              </a:rPr>
              <a:t/>
            </a:r>
            <a:br>
              <a:rPr lang="ru-RU" sz="2400" dirty="0">
                <a:solidFill>
                  <a:srgbClr val="0070C0"/>
                </a:solidFill>
                <a:effectLst/>
                <a:latin typeface="inherit"/>
              </a:rPr>
            </a:br>
            <a:r>
              <a:rPr lang="ru-RU" sz="2400" dirty="0" smtClean="0">
                <a:solidFill>
                  <a:srgbClr val="0070C0"/>
                </a:solidFill>
                <a:effectLst/>
                <a:latin typeface="inherit"/>
              </a:rPr>
              <a:t>Реализация </a:t>
            </a:r>
            <a:r>
              <a:rPr lang="ru-RU" sz="2400" dirty="0">
                <a:solidFill>
                  <a:srgbClr val="0070C0"/>
                </a:solidFill>
                <a:effectLst/>
                <a:latin typeface="inherit"/>
              </a:rPr>
              <a:t>игровых приемов и ситуаций при урочной форме занятий происходит по следующим основным направлениям</a:t>
            </a:r>
            <a:r>
              <a:rPr lang="ru-RU" sz="2400" dirty="0" smtClean="0">
                <a:solidFill>
                  <a:srgbClr val="0070C0"/>
                </a:solidFill>
                <a:effectLst/>
                <a:latin typeface="inherit"/>
              </a:rPr>
              <a:t>:</a:t>
            </a:r>
            <a:br>
              <a:rPr lang="ru-RU" sz="2400" dirty="0" smtClean="0">
                <a:solidFill>
                  <a:srgbClr val="0070C0"/>
                </a:solidFill>
                <a:effectLst/>
                <a:latin typeface="inherit"/>
              </a:rPr>
            </a:br>
            <a:r>
              <a:rPr lang="ru-RU" sz="2400" dirty="0">
                <a:solidFill>
                  <a:srgbClr val="0070C0"/>
                </a:solidFill>
                <a:effectLst/>
                <a:latin typeface="inherit"/>
              </a:rPr>
              <a:t/>
            </a:r>
            <a:br>
              <a:rPr lang="ru-RU" sz="2400" dirty="0">
                <a:solidFill>
                  <a:srgbClr val="0070C0"/>
                </a:solidFill>
                <a:effectLst/>
                <a:latin typeface="inherit"/>
              </a:rPr>
            </a:br>
            <a:endParaRPr lang="ru-RU" sz="2400" dirty="0">
              <a:solidFill>
                <a:srgbClr val="0070C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41439542"/>
              </p:ext>
            </p:extLst>
          </p:nvPr>
        </p:nvGraphicFramePr>
        <p:xfrm>
          <a:off x="304800" y="1412776"/>
          <a:ext cx="8659688" cy="3977898"/>
        </p:xfrm>
        <a:graphic>
          <a:graphicData uri="http://schemas.openxmlformats.org/drawingml/2006/table">
            <a:tbl>
              <a:tblPr/>
              <a:tblGrid>
                <a:gridCol w="8659688"/>
              </a:tblGrid>
              <a:tr h="3977898">
                <a:tc>
                  <a:txBody>
                    <a:bodyPr/>
                    <a:lstStyle/>
                    <a:p>
                      <a:pPr marL="342900" indent="-342900">
                        <a:buFontTx/>
                        <a:buChar char="-"/>
                      </a:pPr>
                      <a:r>
                        <a:rPr lang="ru-RU" sz="2000" b="0" i="0" dirty="0" smtClean="0">
                          <a:effectLst/>
                          <a:latin typeface="inherit"/>
                        </a:rPr>
                        <a:t>дидактическую </a:t>
                      </a:r>
                      <a:r>
                        <a:rPr lang="ru-RU" sz="2000" b="0" i="0" dirty="0">
                          <a:effectLst/>
                          <a:latin typeface="inherit"/>
                        </a:rPr>
                        <a:t>цель </a:t>
                      </a:r>
                      <a:r>
                        <a:rPr lang="ru-RU" sz="2000" b="0" i="0" dirty="0" smtClean="0">
                          <a:effectLst/>
                          <a:latin typeface="inherit"/>
                        </a:rPr>
                        <a:t>ставлю </a:t>
                      </a:r>
                      <a:r>
                        <a:rPr lang="ru-RU" sz="2000" b="0" i="0" dirty="0">
                          <a:effectLst/>
                          <a:latin typeface="inherit"/>
                        </a:rPr>
                        <a:t>перед учащимися в форме игровой задачи</a:t>
                      </a:r>
                      <a:r>
                        <a:rPr lang="ru-RU" sz="2000" b="0" i="0" dirty="0" smtClean="0">
                          <a:effectLst/>
                          <a:latin typeface="inherit"/>
                        </a:rPr>
                        <a:t>;</a:t>
                      </a:r>
                    </a:p>
                    <a:p>
                      <a:pPr marL="342900" indent="-342900">
                        <a:buFontTx/>
                        <a:buChar char="-"/>
                      </a:pPr>
                      <a:r>
                        <a:rPr lang="ru-RU" sz="2000" b="0" i="0" dirty="0" smtClean="0">
                          <a:effectLst/>
                          <a:latin typeface="inherit"/>
                        </a:rPr>
                        <a:t> учебную </a:t>
                      </a:r>
                      <a:r>
                        <a:rPr lang="ru-RU" sz="2000" b="0" i="0" dirty="0">
                          <a:effectLst/>
                          <a:latin typeface="inherit"/>
                        </a:rPr>
                        <a:t>деятельность </a:t>
                      </a:r>
                      <a:r>
                        <a:rPr lang="ru-RU" sz="2000" b="0" i="0" dirty="0" smtClean="0">
                          <a:effectLst/>
                          <a:latin typeface="inherit"/>
                        </a:rPr>
                        <a:t>подчиняю </a:t>
                      </a:r>
                      <a:r>
                        <a:rPr lang="ru-RU" sz="2000" b="0" i="0" dirty="0">
                          <a:effectLst/>
                          <a:latin typeface="inherit"/>
                        </a:rPr>
                        <a:t>правилам игры; </a:t>
                      </a:r>
                      <a:endParaRPr lang="ru-RU" sz="2000" b="0" i="0" dirty="0" smtClean="0">
                        <a:effectLst/>
                        <a:latin typeface="inherit"/>
                      </a:endParaRPr>
                    </a:p>
                    <a:p>
                      <a:r>
                        <a:rPr lang="ru-RU" sz="2000" b="0" i="0" dirty="0" smtClean="0">
                          <a:effectLst/>
                          <a:latin typeface="inherit"/>
                        </a:rPr>
                        <a:t>      учебный </a:t>
                      </a:r>
                      <a:r>
                        <a:rPr lang="ru-RU" sz="2000" b="0" i="0" dirty="0">
                          <a:effectLst/>
                          <a:latin typeface="inherit"/>
                        </a:rPr>
                        <a:t>материал </a:t>
                      </a:r>
                      <a:r>
                        <a:rPr lang="ru-RU" sz="2000" b="0" i="0" dirty="0" smtClean="0">
                          <a:effectLst/>
                          <a:latin typeface="inherit"/>
                        </a:rPr>
                        <a:t>использую в </a:t>
                      </a:r>
                      <a:r>
                        <a:rPr lang="ru-RU" sz="2000" b="0" i="0" dirty="0">
                          <a:effectLst/>
                          <a:latin typeface="inherit"/>
                        </a:rPr>
                        <a:t>качестве ее средства</a:t>
                      </a:r>
                      <a:r>
                        <a:rPr lang="ru-RU" sz="2000" b="0" i="0" dirty="0" smtClean="0">
                          <a:effectLst/>
                          <a:latin typeface="inherit"/>
                        </a:rPr>
                        <a:t>;</a:t>
                      </a:r>
                    </a:p>
                    <a:p>
                      <a:pPr marL="342900" indent="-342900">
                        <a:buFontTx/>
                        <a:buChar char="-"/>
                      </a:pPr>
                      <a:r>
                        <a:rPr lang="ru-RU" sz="2000" b="0" i="0" dirty="0" smtClean="0">
                          <a:effectLst/>
                          <a:latin typeface="inherit"/>
                        </a:rPr>
                        <a:t> в </a:t>
                      </a:r>
                      <a:r>
                        <a:rPr lang="ru-RU" sz="2000" b="0" i="0" dirty="0">
                          <a:effectLst/>
                          <a:latin typeface="inherit"/>
                        </a:rPr>
                        <a:t>учебную деятельность </a:t>
                      </a:r>
                      <a:r>
                        <a:rPr lang="ru-RU" sz="2000" b="0" i="0" dirty="0" smtClean="0">
                          <a:effectLst/>
                          <a:latin typeface="inherit"/>
                        </a:rPr>
                        <a:t>ввожу </a:t>
                      </a:r>
                      <a:r>
                        <a:rPr lang="ru-RU" sz="2000" b="0" i="0" dirty="0">
                          <a:effectLst/>
                          <a:latin typeface="inherit"/>
                        </a:rPr>
                        <a:t>элемент соревнования, который </a:t>
                      </a:r>
                      <a:r>
                        <a:rPr lang="ru-RU" sz="2000" b="0" i="0" dirty="0" smtClean="0">
                          <a:effectLst/>
                          <a:latin typeface="inherit"/>
                        </a:rPr>
                        <a:t>   переводит </a:t>
                      </a:r>
                      <a:r>
                        <a:rPr lang="ru-RU" sz="2000" b="0" i="0" dirty="0">
                          <a:effectLst/>
                          <a:latin typeface="inherit"/>
                        </a:rPr>
                        <a:t>дидактическую задачу в игровую</a:t>
                      </a:r>
                      <a:r>
                        <a:rPr lang="ru-RU" sz="2000" b="0" i="0" dirty="0" smtClean="0">
                          <a:effectLst/>
                          <a:latin typeface="inherit"/>
                        </a:rPr>
                        <a:t>;</a:t>
                      </a:r>
                    </a:p>
                    <a:p>
                      <a:pPr marL="342900" indent="-342900">
                        <a:buFontTx/>
                        <a:buChar char="-"/>
                      </a:pPr>
                      <a:r>
                        <a:rPr lang="ru-RU" sz="2000" b="0" i="0" dirty="0" smtClean="0">
                          <a:effectLst/>
                          <a:latin typeface="inherit"/>
                        </a:rPr>
                        <a:t> </a:t>
                      </a:r>
                      <a:r>
                        <a:rPr lang="ru-RU" sz="2000" b="0" i="0" dirty="0">
                          <a:effectLst/>
                          <a:latin typeface="inherit"/>
                        </a:rPr>
                        <a:t>успешное выполнение дидактического задания </a:t>
                      </a:r>
                      <a:r>
                        <a:rPr lang="ru-RU" sz="2000" b="0" i="0" dirty="0" smtClean="0">
                          <a:effectLst/>
                          <a:latin typeface="inherit"/>
                        </a:rPr>
                        <a:t>связываю</a:t>
                      </a:r>
                      <a:r>
                        <a:rPr lang="ru-RU" sz="2000" b="0" i="0" baseline="0" dirty="0" smtClean="0">
                          <a:effectLst/>
                          <a:latin typeface="inherit"/>
                        </a:rPr>
                        <a:t>                 </a:t>
                      </a:r>
                      <a:r>
                        <a:rPr lang="ru-RU" sz="2000" b="0" i="0" dirty="0" smtClean="0">
                          <a:effectLst/>
                          <a:latin typeface="inherit"/>
                        </a:rPr>
                        <a:t>с   игровым </a:t>
                      </a:r>
                      <a:r>
                        <a:rPr lang="ru-RU" sz="2000" b="0" i="0" dirty="0">
                          <a:effectLst/>
                          <a:latin typeface="inherit"/>
                        </a:rPr>
                        <a:t>результатом.</a:t>
                      </a:r>
                    </a:p>
                  </a:txBody>
                  <a:tcPr marT="95250" marB="95250" anchor="ctr">
                    <a:lnL>
                      <a:noFill/>
                    </a:lnL>
                    <a:lnR>
                      <a:noFill/>
                    </a:lnR>
                    <a:lnT>
                      <a:noFill/>
                    </a:lnT>
                    <a:lnB>
                      <a:noFill/>
                    </a:lnB>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128033980"/>
              </p:ext>
            </p:extLst>
          </p:nvPr>
        </p:nvGraphicFramePr>
        <p:xfrm>
          <a:off x="9144000" y="1124744"/>
          <a:ext cx="8748464" cy="4243888"/>
        </p:xfrm>
        <a:graphic>
          <a:graphicData uri="http://schemas.openxmlformats.org/drawingml/2006/table">
            <a:tbl>
              <a:tblPr/>
              <a:tblGrid>
                <a:gridCol w="8748464"/>
              </a:tblGrid>
              <a:tr h="4243888">
                <a:tc>
                  <a:txBody>
                    <a:bodyPr/>
                    <a:lstStyle/>
                    <a:p>
                      <a:endParaRPr lang="ru-RU" dirty="0" smtClean="0">
                        <a:solidFill>
                          <a:srgbClr val="0070C0"/>
                        </a:solidFill>
                      </a:endParaRPr>
                    </a:p>
                    <a:p>
                      <a:endParaRPr lang="ru-RU" dirty="0" smtClean="0"/>
                    </a:p>
                  </a:txBody>
                  <a:tcPr anchor="ctr">
                    <a:lnL>
                      <a:noFill/>
                    </a:lnL>
                    <a:lnR>
                      <a:noFill/>
                    </a:lnR>
                    <a:lnT>
                      <a:noFill/>
                    </a:lnT>
                    <a:lnB>
                      <a:noFill/>
                    </a:lnB>
                  </a:tcPr>
                </a:tc>
              </a:tr>
            </a:tbl>
          </a:graphicData>
        </a:graphic>
      </p:graphicFrame>
      <p:sp>
        <p:nvSpPr>
          <p:cNvPr id="6" name="Rectangle 1"/>
          <p:cNvSpPr>
            <a:spLocks noChangeArrowheads="1"/>
          </p:cNvSpPr>
          <p:nvPr/>
        </p:nvSpPr>
        <p:spPr bwMode="auto">
          <a:xfrm>
            <a:off x="304800" y="3633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Управляющая кнопка: назад 6">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72645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48680"/>
            <a:ext cx="8686800" cy="838200"/>
          </a:xfrm>
        </p:spPr>
        <p:txBody>
          <a:bodyPr>
            <a:normAutofit fontScale="90000"/>
          </a:bodyPr>
          <a:lstStyle/>
          <a:p>
            <a:r>
              <a:rPr lang="ru-RU" b="1" dirty="0" smtClean="0">
                <a:solidFill>
                  <a:srgbClr val="FF0000"/>
                </a:solidFill>
                <a:effectLst/>
                <a:latin typeface="inherit"/>
              </a:rPr>
              <a:t> </a:t>
            </a:r>
            <a:r>
              <a:rPr lang="ru-RU" b="1" dirty="0" err="1" smtClean="0">
                <a:solidFill>
                  <a:srgbClr val="FF0000"/>
                </a:solidFill>
                <a:effectLst/>
                <a:latin typeface="inherit"/>
              </a:rPr>
              <a:t>мотивАЦИЯ</a:t>
            </a:r>
            <a:r>
              <a:rPr lang="ru-RU" b="1" dirty="0" smtClean="0">
                <a:solidFill>
                  <a:srgbClr val="FF0000"/>
                </a:solidFill>
                <a:effectLst/>
                <a:latin typeface="inherit"/>
              </a:rPr>
              <a:t> познавательной деятельности:</a:t>
            </a:r>
            <a:endParaRPr lang="ru-RU"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72151410"/>
              </p:ext>
            </p:extLst>
          </p:nvPr>
        </p:nvGraphicFramePr>
        <p:xfrm>
          <a:off x="304800" y="1340768"/>
          <a:ext cx="8686800" cy="4427220"/>
        </p:xfrm>
        <a:graphic>
          <a:graphicData uri="http://schemas.openxmlformats.org/drawingml/2006/table">
            <a:tbl>
              <a:tblPr/>
              <a:tblGrid>
                <a:gridCol w="8686800"/>
              </a:tblGrid>
              <a:tr h="0">
                <a:tc>
                  <a:txBody>
                    <a:bodyPr/>
                    <a:lstStyle/>
                    <a:p>
                      <a:endParaRPr lang="ru-RU" b="0" i="0" dirty="0" smtClean="0">
                        <a:effectLst/>
                        <a:latin typeface="inherit"/>
                      </a:endParaRPr>
                    </a:p>
                    <a:p>
                      <a:r>
                        <a:rPr lang="ru-RU" b="0" i="0" dirty="0" smtClean="0">
                          <a:effectLst/>
                          <a:latin typeface="inherit"/>
                        </a:rPr>
                        <a:t>         </a:t>
                      </a:r>
                      <a:r>
                        <a:rPr lang="ru-RU" sz="2000" b="0" i="0" dirty="0" smtClean="0">
                          <a:effectLst/>
                          <a:latin typeface="inherit"/>
                        </a:rPr>
                        <a:t>1. В </a:t>
                      </a:r>
                      <a:r>
                        <a:rPr lang="ru-RU" sz="2000" b="0" i="0" dirty="0">
                          <a:effectLst/>
                          <a:latin typeface="inherit"/>
                        </a:rPr>
                        <a:t>игре команды или отдельные ученики изначально равны (нет отличников и троечников, есть игроки</a:t>
                      </a:r>
                      <a:r>
                        <a:rPr lang="ru-RU" sz="2000" b="0" i="0" dirty="0" smtClean="0">
                          <a:effectLst/>
                          <a:latin typeface="inherit"/>
                        </a:rPr>
                        <a:t>)</a:t>
                      </a:r>
                    </a:p>
                    <a:p>
                      <a:r>
                        <a:rPr lang="ru-RU" sz="2000" b="0" i="0" dirty="0" smtClean="0">
                          <a:effectLst/>
                          <a:latin typeface="inherit"/>
                        </a:rPr>
                        <a:t>          2.Ситуация </a:t>
                      </a:r>
                      <a:r>
                        <a:rPr lang="ru-RU" sz="2000" b="0" i="0" dirty="0">
                          <a:effectLst/>
                          <a:latin typeface="inherit"/>
                        </a:rPr>
                        <a:t>успеха создает благоприятный эмоциональный фон для развития познавательного интереса</a:t>
                      </a:r>
                      <a:r>
                        <a:rPr lang="ru-RU" sz="2000" b="0" i="0" dirty="0" smtClean="0">
                          <a:effectLst/>
                          <a:latin typeface="inherit"/>
                        </a:rPr>
                        <a:t>.</a:t>
                      </a:r>
                    </a:p>
                    <a:p>
                      <a:r>
                        <a:rPr lang="ru-RU" sz="2000" b="0" i="0" dirty="0" smtClean="0">
                          <a:effectLst/>
                          <a:latin typeface="inherit"/>
                        </a:rPr>
                        <a:t>          3.Каждая </a:t>
                      </a:r>
                      <a:r>
                        <a:rPr lang="ru-RU" sz="2000" b="0" i="0" dirty="0">
                          <a:effectLst/>
                          <a:latin typeface="inherit"/>
                        </a:rPr>
                        <a:t>игра имеет близкий результат (окончание игры</a:t>
                      </a:r>
                      <a:r>
                        <a:rPr lang="ru-RU" sz="2000" b="0" i="0" dirty="0" smtClean="0">
                          <a:effectLst/>
                          <a:latin typeface="inherit"/>
                        </a:rPr>
                        <a:t>),</a:t>
                      </a:r>
                    </a:p>
                    <a:p>
                      <a:r>
                        <a:rPr lang="ru-RU" sz="2000" b="0" i="0" dirty="0" smtClean="0">
                          <a:effectLst/>
                          <a:latin typeface="inherit"/>
                        </a:rPr>
                        <a:t>          4.Состязательность </a:t>
                      </a:r>
                      <a:r>
                        <a:rPr lang="ru-RU" sz="2000" b="0" i="0" dirty="0">
                          <a:effectLst/>
                          <a:latin typeface="inherit"/>
                        </a:rPr>
                        <a:t>- неотъемлемая часть игры - притягательна для детей. </a:t>
                      </a:r>
                      <a:r>
                        <a:rPr lang="ru-RU" sz="2000" b="0" i="0" dirty="0" smtClean="0">
                          <a:effectLst/>
                          <a:latin typeface="inherit"/>
                        </a:rPr>
                        <a:t>   </a:t>
                      </a:r>
                    </a:p>
                    <a:p>
                      <a:r>
                        <a:rPr lang="ru-RU" sz="2000" b="0" i="0" dirty="0" smtClean="0">
                          <a:effectLst/>
                          <a:latin typeface="inherit"/>
                        </a:rPr>
                        <a:t>          5.Удовольствие</a:t>
                      </a:r>
                      <a:r>
                        <a:rPr lang="ru-RU" sz="2000" b="0" i="0" dirty="0">
                          <a:effectLst/>
                          <a:latin typeface="inherit"/>
                        </a:rPr>
                        <a:t>, полученное от игры, создает комфортное состояние на уроках и усиливает желание изучать предмет</a:t>
                      </a:r>
                      <a:r>
                        <a:rPr lang="ru-RU" sz="2000" b="0" i="0" dirty="0" smtClean="0">
                          <a:effectLst/>
                          <a:latin typeface="inherit"/>
                        </a:rPr>
                        <a:t>.</a:t>
                      </a:r>
                    </a:p>
                    <a:p>
                      <a:r>
                        <a:rPr lang="ru-RU" sz="2000" b="0" i="0" dirty="0" smtClean="0">
                          <a:effectLst/>
                          <a:latin typeface="inherit"/>
                        </a:rPr>
                        <a:t>          6.В </a:t>
                      </a:r>
                      <a:r>
                        <a:rPr lang="ru-RU" sz="2000" b="0" i="0" dirty="0">
                          <a:effectLst/>
                          <a:latin typeface="inherit"/>
                        </a:rPr>
                        <a:t>игре всегда есть некое таинство - неполученный ответ, что активизирует мыслительную деятельность ученика, толкает на поиск ответа</a:t>
                      </a:r>
                      <a:r>
                        <a:rPr lang="ru-RU" sz="2000" b="0" i="0" dirty="0" smtClean="0">
                          <a:effectLst/>
                          <a:latin typeface="inherit"/>
                        </a:rPr>
                        <a:t>.</a:t>
                      </a:r>
                    </a:p>
                    <a:p>
                      <a:r>
                        <a:rPr lang="ru-RU" sz="2000" b="0" i="0" dirty="0" smtClean="0">
                          <a:effectLst/>
                          <a:latin typeface="inherit"/>
                        </a:rPr>
                        <a:t>     </a:t>
                      </a:r>
                      <a:endParaRPr lang="ru-RU" sz="2000" b="0" i="0" dirty="0">
                        <a:effectLst/>
                        <a:latin typeface="inherit"/>
                      </a:endParaRPr>
                    </a:p>
                  </a:txBody>
                  <a:tcPr marT="95250" marB="95250" anchor="ctr">
                    <a:lnL>
                      <a:noFill/>
                    </a:lnL>
                    <a:lnR>
                      <a:noFill/>
                    </a:lnR>
                    <a:lnT>
                      <a:noFill/>
                    </a:lnT>
                    <a:lnB>
                      <a:noFill/>
                    </a:lnB>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908484163"/>
              </p:ext>
            </p:extLst>
          </p:nvPr>
        </p:nvGraphicFramePr>
        <p:xfrm>
          <a:off x="304800" y="5733256"/>
          <a:ext cx="8686800" cy="365760"/>
        </p:xfrm>
        <a:graphic>
          <a:graphicData uri="http://schemas.openxmlformats.org/drawingml/2006/table">
            <a:tbl>
              <a:tblPr/>
              <a:tblGrid>
                <a:gridCol w="8686800"/>
              </a:tblGrid>
              <a:tr h="0">
                <a:tc>
                  <a:txBody>
                    <a:bodyPr/>
                    <a:lstStyle/>
                    <a:p>
                      <a:endParaRPr lang="ru-RU" dirty="0"/>
                    </a:p>
                  </a:txBody>
                  <a:tcPr anchor="ctr">
                    <a:lnL>
                      <a:noFill/>
                    </a:lnL>
                    <a:lnR>
                      <a:noFill/>
                    </a:lnR>
                    <a:lnT>
                      <a:noFill/>
                    </a:lnT>
                    <a:lnB>
                      <a:noFill/>
                    </a:lnB>
                  </a:tcPr>
                </a:tc>
              </a:tr>
            </a:tbl>
          </a:graphicData>
        </a:graphic>
      </p:graphicFrame>
      <p:sp>
        <p:nvSpPr>
          <p:cNvPr id="6" name="Rectangle 1"/>
          <p:cNvSpPr>
            <a:spLocks noChangeArrowheads="1"/>
          </p:cNvSpPr>
          <p:nvPr/>
        </p:nvSpPr>
        <p:spPr bwMode="auto">
          <a:xfrm>
            <a:off x="304800" y="3633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Управляющая кнопка: далее 6">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назад 7">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6262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229" y="332656"/>
            <a:ext cx="8686800" cy="838200"/>
          </a:xfrm>
        </p:spPr>
        <p:txBody>
          <a:bodyPr>
            <a:normAutofit fontScale="90000"/>
          </a:bodyPr>
          <a:lstStyle/>
          <a:p>
            <a:r>
              <a:rPr lang="ru-RU" dirty="0" smtClean="0"/>
              <a:t>                </a:t>
            </a:r>
            <a:r>
              <a:rPr lang="ru-RU" sz="3100" b="1" dirty="0" smtClean="0">
                <a:solidFill>
                  <a:srgbClr val="FF0000"/>
                </a:solidFill>
              </a:rPr>
              <a:t>В своей деятельности я применяю</a:t>
            </a:r>
            <a:r>
              <a:rPr lang="ru-RU" b="1" dirty="0" smtClean="0">
                <a:solidFill>
                  <a:srgbClr val="FF0000"/>
                </a:solidFill>
              </a:rPr>
              <a:t>:</a:t>
            </a:r>
            <a:br>
              <a:rPr lang="ru-RU" b="1" dirty="0" smtClean="0">
                <a:solidFill>
                  <a:srgbClr val="FF0000"/>
                </a:solidFill>
              </a:rPr>
            </a:br>
            <a:r>
              <a:rPr lang="ru-RU" dirty="0" smtClean="0"/>
              <a:t>Ролевые игры</a:t>
            </a:r>
            <a:endParaRPr lang="ru-RU" dirty="0"/>
          </a:p>
        </p:txBody>
      </p:sp>
      <p:pic>
        <p:nvPicPr>
          <p:cNvPr id="2050" name="Picture 2" descr="C:\Users\SOH\Desktop\Новая папка (2)\IMG_229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932040" y="1556792"/>
            <a:ext cx="3826056" cy="4525962"/>
          </a:xfrm>
          <a:prstGeom prst="rect">
            <a:avLst/>
          </a:prstGeom>
          <a:noFill/>
        </p:spPr>
      </p:pic>
      <p:pic>
        <p:nvPicPr>
          <p:cNvPr id="1026" name="Picture 2"/>
          <p:cNvPicPr>
            <a:picLocks noChangeAspect="1" noChangeArrowheads="1"/>
          </p:cNvPicPr>
          <p:nvPr/>
        </p:nvPicPr>
        <p:blipFill>
          <a:blip r:embed="rId3" cstate="email">
            <a:lum/>
            <a:extLst>
              <a:ext uri="{28A0092B-C50C-407E-A947-70E740481C1C}">
                <a14:useLocalDpi xmlns:a14="http://schemas.microsoft.com/office/drawing/2010/main"/>
              </a:ext>
            </a:extLst>
          </a:blip>
          <a:srcRect/>
          <a:stretch>
            <a:fillRect/>
          </a:stretch>
        </p:blipFill>
        <p:spPr bwMode="auto">
          <a:xfrm>
            <a:off x="454559" y="1598683"/>
            <a:ext cx="404375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Управляющая кнопка: назад 4">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57200"/>
            <a:ext cx="8668072" cy="883568"/>
          </a:xfrm>
        </p:spPr>
        <p:txBody>
          <a:bodyPr/>
          <a:lstStyle/>
          <a:p>
            <a:r>
              <a:rPr lang="ru-RU" b="1" dirty="0" smtClean="0">
                <a:solidFill>
                  <a:srgbClr val="FF0000"/>
                </a:solidFill>
              </a:rPr>
              <a:t>«капитан Флинт»</a:t>
            </a:r>
            <a:endParaRPr lang="ru-RU" b="1" dirty="0">
              <a:solidFill>
                <a:srgbClr val="FF0000"/>
              </a:solidFill>
            </a:endParaRPr>
          </a:p>
        </p:txBody>
      </p:sp>
      <p:sp>
        <p:nvSpPr>
          <p:cNvPr id="3" name="Содержимое 2"/>
          <p:cNvSpPr>
            <a:spLocks noGrp="1"/>
          </p:cNvSpPr>
          <p:nvPr>
            <p:ph idx="1"/>
          </p:nvPr>
        </p:nvSpPr>
        <p:spPr>
          <a:xfrm>
            <a:off x="467544" y="1340768"/>
            <a:ext cx="4032448" cy="4896543"/>
          </a:xfrm>
        </p:spPr>
        <p:txBody>
          <a:bodyPr>
            <a:normAutofit fontScale="62500" lnSpcReduction="20000"/>
          </a:bodyPr>
          <a:lstStyle/>
          <a:p>
            <a:pPr>
              <a:buNone/>
            </a:pPr>
            <a:endParaRPr lang="ru-RU" b="1" dirty="0" smtClean="0">
              <a:solidFill>
                <a:schemeClr val="accent3">
                  <a:lumMod val="50000"/>
                </a:schemeClr>
              </a:solidFill>
            </a:endParaRPr>
          </a:p>
          <a:p>
            <a:pPr>
              <a:buNone/>
            </a:pPr>
            <a:r>
              <a:rPr lang="ru-RU" sz="4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a:t>
            </a:r>
            <a:r>
              <a:rPr lang="ru-RU" sz="4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    коси  сама  Лина</a:t>
            </a:r>
            <a:endParaRPr lang="ru-RU" sz="4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ru-RU" b="1" dirty="0" smtClean="0">
                <a:solidFill>
                  <a:schemeClr val="accent3">
                    <a:lumMod val="50000"/>
                  </a:schemeClr>
                </a:solidFill>
              </a:rPr>
              <a:t>Каждое </a:t>
            </a:r>
            <a:r>
              <a:rPr lang="ru-RU" b="1" dirty="0">
                <a:solidFill>
                  <a:schemeClr val="accent3">
                    <a:lumMod val="50000"/>
                  </a:schemeClr>
                </a:solidFill>
              </a:rPr>
              <a:t>слово – риф, который нужно умело обойти, если прочитать слово правильно. Капитан ведет класс через рифы, читая слова правильно. Ребята хором повторяют их. Если капитан ошибся, ему бросают спасательный круг (хором читают слово правильно).</a:t>
            </a:r>
          </a:p>
          <a:p>
            <a:pPr>
              <a:buNone/>
            </a:pPr>
            <a:r>
              <a:rPr lang="ru-RU" b="1" i="1" dirty="0">
                <a:solidFill>
                  <a:srgbClr val="FF0000"/>
                </a:solidFill>
              </a:rPr>
              <a:t>Ценно то, что сколько раз ни прочитывались слова, дети с неослабевающим вниманием следят за капитаном. </a:t>
            </a:r>
          </a:p>
          <a:p>
            <a:pPr>
              <a:buNone/>
            </a:pPr>
            <a:endParaRPr lang="ru-RU" dirty="0"/>
          </a:p>
        </p:txBody>
      </p:sp>
      <p:sp>
        <p:nvSpPr>
          <p:cNvPr id="4" name="Управляющая кнопка: далее 3">
            <a:hlinkClick r:id="" action="ppaction://hlinkshowjump?jump=nextslide" highlightClick="1"/>
          </p:cNvPr>
          <p:cNvSpPr/>
          <p:nvPr/>
        </p:nvSpPr>
        <p:spPr>
          <a:xfrm>
            <a:off x="8460432" y="6165304"/>
            <a:ext cx="576064"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81236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C:\Program Files\Microsoft Office\MEDIA\CAGCAT10\j0292152.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05638" y="2060848"/>
            <a:ext cx="2788830" cy="32403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2450</TotalTime>
  <Words>619</Words>
  <Application>Microsoft Office PowerPoint</Application>
  <PresentationFormat>Экран (4:3)</PresentationFormat>
  <Paragraphs>128</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 Игра- средство мотивации учащихся.   </vt:lpstr>
      <vt:lpstr>Презентация PowerPoint</vt:lpstr>
      <vt:lpstr>Классификация педагогических игр:</vt:lpstr>
      <vt:lpstr> Девиз моей педагогической деятельности:   « Учение без принуждения ». </vt:lpstr>
      <vt:lpstr>При использовании игровых технологий на уроках соблюдаю следующие условия:</vt:lpstr>
      <vt:lpstr>   Реализация игровых приемов и ситуаций при урочной форме занятий происходит по следующим основным направлениям:  </vt:lpstr>
      <vt:lpstr> мотивАЦИЯ познавательной деятельности:</vt:lpstr>
      <vt:lpstr>                В своей деятельности я применяю: Ролевые игры</vt:lpstr>
      <vt:lpstr>«капитан Флинт»</vt:lpstr>
      <vt:lpstr>Математическое лото</vt:lpstr>
      <vt:lpstr>Презентация PowerPoint</vt:lpstr>
      <vt:lpstr>Азбука-Лото</vt:lpstr>
      <vt:lpstr>Буквенные пирамиды</vt:lpstr>
      <vt:lpstr>         ИГРА   «ВОЛШЕБНАЯ  ГОРА»  (срок действия:  в течение года)</vt:lpstr>
      <vt:lpstr> использую  интерактивную  доску и персональные компьютеры     в учебной и внеурочной деятельности .</vt:lpstr>
      <vt:lpstr>                     УРОК – ПРОЕКТ  «ПУТЕШЕСТВИЕ  В ЦВЕТОЧНУЮ СКАЗКУ». </vt:lpstr>
      <vt:lpstr>«Игра – это искра, зажигающая огонёк пытливости и любознательности».                                                                                                                       В.А.Сухомлинский  </vt:lpstr>
    </vt:vector>
  </TitlesOfParts>
  <Company>DNA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Игровые технологии  в учебном процессе»</dc:title>
  <dc:creator>DNA7 X86</dc:creator>
  <cp:lastModifiedBy>DNA7 X86</cp:lastModifiedBy>
  <cp:revision>129</cp:revision>
  <dcterms:created xsi:type="dcterms:W3CDTF">2013-09-22T12:40:04Z</dcterms:created>
  <dcterms:modified xsi:type="dcterms:W3CDTF">2013-10-27T06:19:10Z</dcterms:modified>
</cp:coreProperties>
</file>