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9" r:id="rId4"/>
    <p:sldId id="265" r:id="rId5"/>
    <p:sldId id="266" r:id="rId6"/>
    <p:sldId id="267" r:id="rId7"/>
    <p:sldId id="261" r:id="rId8"/>
    <p:sldId id="263" r:id="rId9"/>
    <p:sldId id="262" r:id="rId10"/>
    <p:sldId id="269" r:id="rId11"/>
    <p:sldId id="270" r:id="rId12"/>
    <p:sldId id="273" r:id="rId13"/>
    <p:sldId id="271" r:id="rId14"/>
    <p:sldId id="272" r:id="rId15"/>
    <p:sldId id="260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8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112F-3E58-484B-B92D-588F98289451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D40E6C-83CC-4611-836D-5CE3F6DBCD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112F-3E58-484B-B92D-588F98289451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0E6C-83CC-4611-836D-5CE3F6DBC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2D40E6C-83CC-4611-836D-5CE3F6DBCD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112F-3E58-484B-B92D-588F98289451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112F-3E58-484B-B92D-588F98289451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2D40E6C-83CC-4611-836D-5CE3F6DBCD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112F-3E58-484B-B92D-588F98289451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D40E6C-83CC-4611-836D-5CE3F6DBCD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42D112F-3E58-484B-B92D-588F98289451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0E6C-83CC-4611-836D-5CE3F6DBCD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112F-3E58-484B-B92D-588F98289451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2D40E6C-83CC-4611-836D-5CE3F6DBCD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112F-3E58-484B-B92D-588F98289451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2D40E6C-83CC-4611-836D-5CE3F6DBC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112F-3E58-484B-B92D-588F98289451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D40E6C-83CC-4611-836D-5CE3F6DBC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D40E6C-83CC-4611-836D-5CE3F6DBCD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112F-3E58-484B-B92D-588F98289451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2D40E6C-83CC-4611-836D-5CE3F6DBCD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42D112F-3E58-484B-B92D-588F98289451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42D112F-3E58-484B-B92D-588F98289451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2D40E6C-83CC-4611-836D-5CE3F6DBCD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3%D1%85%D0%BE" TargetMode="External"/><Relationship Id="rId2" Type="http://schemas.openxmlformats.org/officeDocument/2006/relationships/hyperlink" Target="http://ru.wikipedia.org/wiki/%D0%93%D0%B8%D0%B3%D0%B8%D0%B5%D0%BD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3%D0%B8%D0%B3%D0%B8%D0%B5%D0%BD%D0%B0_%D0%BE%D1%80%D0%B3%D0%B0%D0%BD%D0%BE%D0%B2_%D1%81%D0%BB%D1%83%D1%85%D0%B0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B%D1%83%D1%85%D0%BE%D0%B2%D0%B0%D1%8F_%D1%82%D1%80%D1%83%D0%B1%D0%B0" TargetMode="External"/><Relationship Id="rId3" Type="http://schemas.openxmlformats.org/officeDocument/2006/relationships/hyperlink" Target="http://ru.wikipedia.org/wiki/%D0%9E%D1%82%D0%BE%D0%BB%D0%B0%D1%80%D0%B8%D0%BD%D0%B3%D0%BE%D0%BB%D0%BE%D0%B3" TargetMode="External"/><Relationship Id="rId7" Type="http://schemas.openxmlformats.org/officeDocument/2006/relationships/hyperlink" Target="http://ru.wikipedia.org/wiki/%D0%9D%D0%BE%D1%81%D0%BE%D0%B3%D0%BB%D0%BE%D1%82%D0%BA%D0%B0" TargetMode="External"/><Relationship Id="rId2" Type="http://schemas.openxmlformats.org/officeDocument/2006/relationships/hyperlink" Target="http://ru.wikipedia.org/wiki/%D0%A3%D1%88%D0%BD%D0%B0%D1%8F_%D1%81%D0%B5%D1%80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A%D0%BE%D1%80%D1%8C" TargetMode="External"/><Relationship Id="rId5" Type="http://schemas.openxmlformats.org/officeDocument/2006/relationships/hyperlink" Target="http://ru.wikipedia.org/wiki/%D0%90%D0%BD%D0%B3%D0%B8%D0%BD%D0%B0" TargetMode="External"/><Relationship Id="rId4" Type="http://schemas.openxmlformats.org/officeDocument/2006/relationships/hyperlink" Target="http://ru.wikipedia.org/wiki/%D0%93%D1%80%D0%B8%D0%BF%D0%BF" TargetMode="External"/><Relationship Id="rId9" Type="http://schemas.openxmlformats.org/officeDocument/2006/relationships/hyperlink" Target="http://ru.wikipedia.org/wiki/%D0%A1%D1%80%D0%B5%D0%B4%D0%BD%D0%B5%D0%B5_%D1%83%D1%85%D0%B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B%D1%83%D1%85_(%D0%BE%D1%89%D1%83%D1%89%D0%B5%D0%BD%D0%B8%D0%B5)" TargetMode="External"/><Relationship Id="rId2" Type="http://schemas.openxmlformats.org/officeDocument/2006/relationships/hyperlink" Target="http://ru.wikipedia.org/wiki/%D0%91%D0%B0%D0%BA%D1%82%D0%B5%D1%80%D0%B8%D1%8F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1%D0%B5%D1%80%D1%83%D1%88%D0%B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7%D0%B5%D1%80%D0%B5%D0%BF" TargetMode="External"/><Relationship Id="rId2" Type="http://schemas.openxmlformats.org/officeDocument/2006/relationships/hyperlink" Target="http://ru.wikipedia.org/wiki/%D0%92%D0%B8%D1%81%D0%BE%D1%87%D0%BD%D0%B0%D1%8F_%D0%BA%D0%BE%D1%81%D1%82%D1%8C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ru.wikipedia.org/wiki/%D0%A3%D1%88%D0%BD%D0%B0%D1%8F_%D1%80%D0%B0%D0%BA%D0%BE%D0%B2%D0%B8%D0%BD%D0%B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D%D0%B0%D1%80%D1%83%D0%B6%D0%BD%D1%8B%D0%B9_%D1%81%D0%BB%D1%83%D1%85%D0%BE%D0%B2%D0%BE%D0%B9_%D0%BF%D1%80%D0%BE%D1%85%D0%BE%D0%B4" TargetMode="External"/><Relationship Id="rId2" Type="http://schemas.openxmlformats.org/officeDocument/2006/relationships/hyperlink" Target="http://ru.wikipedia.org/wiki/%D0%A3%D1%88%D0%BD%D0%B0%D1%8F_%D1%80%D0%B0%D0%BA%D0%BE%D0%B2%D0%B8%D0%BD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5%D0%B2%D1%81%D1%82%D0%B0%D1%85%D0%B8%D0%B5%D0%B2%D0%B0_%D1%82%D1%80%D1%83%D0%B1%D0%B0" TargetMode="External"/><Relationship Id="rId2" Type="http://schemas.openxmlformats.org/officeDocument/2006/relationships/hyperlink" Target="http://ru.wikipedia.org/wiki/%D0%9D%D0%BE%D1%81%D0%BE%D0%B3%D0%BB%D0%BE%D1%82%D0%BA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ru.wikipedia.org/wiki/%D0%97%D0%B5%D0%B2%D0%BE%D1%82%D0%B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047736"/>
          </a:xfrm>
        </p:spPr>
        <p:txBody>
          <a:bodyPr/>
          <a:lstStyle/>
          <a:p>
            <a:r>
              <a:rPr lang="ru-RU" dirty="0" smtClean="0"/>
              <a:t>Ухо – орган слуха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830850"/>
            <a:ext cx="4929222" cy="467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Гигиена органов слуха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2" tooltip="Гигиена"/>
              </a:rPr>
              <a:t>Гигиена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органов слуха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— профилактические меры для предохранения органов слуха от вредных воздействий и проникновения инфекций. Гигиена начинается с ежедневного мытья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 tooltip="Ухо"/>
              </a:rPr>
              <a:t>ушей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</a:p>
          <a:p>
            <a:pPr>
              <a:buFont typeface="Arial"/>
              <a:buChar char="•"/>
            </a:pPr>
            <a:r>
              <a:rPr lang="ru-RU" dirty="0" smtClean="0">
                <a:hlinkClick r:id="rId4"/>
              </a:rPr>
              <a:t>1 Ушная сера</a:t>
            </a:r>
            <a:endParaRPr lang="ru-RU" dirty="0" smtClean="0"/>
          </a:p>
          <a:p>
            <a:pPr>
              <a:buFont typeface="Arial"/>
              <a:buChar char="•"/>
            </a:pPr>
            <a:r>
              <a:rPr lang="ru-RU" dirty="0" smtClean="0">
                <a:hlinkClick r:id="rId4"/>
              </a:rPr>
              <a:t>2 Производственный шум</a:t>
            </a:r>
            <a:endParaRPr lang="ru-RU" dirty="0" smtClean="0"/>
          </a:p>
          <a:p>
            <a:pPr>
              <a:buFont typeface="Arial"/>
              <a:buChar char="•"/>
            </a:pPr>
            <a:r>
              <a:rPr lang="ru-RU" dirty="0" smtClean="0">
                <a:hlinkClick r:id="rId4"/>
              </a:rPr>
              <a:t>3 Попадание воды в уши</a:t>
            </a:r>
            <a:endParaRPr lang="ru-RU" dirty="0" smtClean="0"/>
          </a:p>
          <a:p>
            <a:pPr>
              <a:buFont typeface="Arial"/>
              <a:buChar char="•"/>
            </a:pPr>
            <a:r>
              <a:rPr lang="ru-RU" dirty="0" smtClean="0">
                <a:hlinkClick r:id="rId4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Ушная сера</a:t>
            </a:r>
          </a:p>
          <a:p>
            <a:r>
              <a:rPr lang="ru-RU" dirty="0" smtClean="0"/>
              <a:t>В наружном слуховом проходе, ведущем от ушной раковины к барабанной перепонке, постоянно выделяется </a:t>
            </a:r>
            <a:r>
              <a:rPr lang="ru-RU" dirty="0" smtClean="0">
                <a:hlinkClick r:id="rId2" tooltip="Ушная сера"/>
              </a:rPr>
              <a:t>ушная сера</a:t>
            </a:r>
            <a:r>
              <a:rPr lang="ru-RU" dirty="0" smtClean="0"/>
              <a:t>. Она содержит смягчающие и противомикробные вещества. Накопление ушной серы может привести к закупорке наружного слухового прохода и ухудшению слуха. Поэтому нужно постоянно следить за чистотой ушей. Если скопилось много серы, следует обратиться к </a:t>
            </a:r>
            <a:r>
              <a:rPr lang="ru-RU" dirty="0" smtClean="0">
                <a:hlinkClick r:id="rId3" tooltip="Отоларинголог"/>
              </a:rPr>
              <a:t>врачу</a:t>
            </a:r>
            <a:r>
              <a:rPr lang="ru-RU" dirty="0" smtClean="0"/>
              <a:t>, чтобы он удалил серные пробки. При инфекционных заболеваниях (</a:t>
            </a:r>
            <a:r>
              <a:rPr lang="ru-RU" dirty="0" smtClean="0">
                <a:hlinkClick r:id="rId4" tooltip="Грипп"/>
              </a:rPr>
              <a:t>грипп</a:t>
            </a:r>
            <a:r>
              <a:rPr lang="ru-RU" dirty="0" smtClean="0"/>
              <a:t>, </a:t>
            </a:r>
            <a:r>
              <a:rPr lang="ru-RU" dirty="0" smtClean="0">
                <a:hlinkClick r:id="rId5" tooltip="Ангина"/>
              </a:rPr>
              <a:t>ангина</a:t>
            </a:r>
            <a:r>
              <a:rPr lang="ru-RU" dirty="0" smtClean="0"/>
              <a:t>, </a:t>
            </a:r>
            <a:r>
              <a:rPr lang="ru-RU" dirty="0" smtClean="0">
                <a:hlinkClick r:id="rId6" tooltip="Корь"/>
              </a:rPr>
              <a:t>корь</a:t>
            </a:r>
            <a:r>
              <a:rPr lang="ru-RU" dirty="0" smtClean="0"/>
              <a:t>) микробы из </a:t>
            </a:r>
            <a:r>
              <a:rPr lang="ru-RU" dirty="0" smtClean="0">
                <a:hlinkClick r:id="rId7" tooltip="Носоглотка"/>
              </a:rPr>
              <a:t>носоглотки</a:t>
            </a:r>
            <a:r>
              <a:rPr lang="ru-RU" dirty="0" smtClean="0"/>
              <a:t> могут проникнуть через </a:t>
            </a:r>
            <a:r>
              <a:rPr lang="ru-RU" dirty="0" smtClean="0">
                <a:hlinkClick r:id="rId8" tooltip="Слуховая труба"/>
              </a:rPr>
              <a:t>слуховую трубу</a:t>
            </a:r>
            <a:r>
              <a:rPr lang="ru-RU" dirty="0" smtClean="0"/>
              <a:t> в полость </a:t>
            </a:r>
            <a:r>
              <a:rPr lang="ru-RU" dirty="0" smtClean="0">
                <a:hlinkClick r:id="rId9" tooltip="Среднее ухо"/>
              </a:rPr>
              <a:t>среднего уха</a:t>
            </a:r>
            <a:r>
              <a:rPr lang="ru-RU" dirty="0" smtClean="0"/>
              <a:t> и вызвать воспаление.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836712"/>
            <a:ext cx="85011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Ушная сера служит для очистки и смазки слуховых каналов, а также представляет собой защиту от </a:t>
            </a:r>
            <a:r>
              <a:rPr lang="ru-RU" dirty="0" smtClean="0">
                <a:hlinkClick r:id="rId2" tooltip="Бактерия"/>
              </a:rPr>
              <a:t>бактерий</a:t>
            </a:r>
            <a:r>
              <a:rPr lang="ru-RU" dirty="0" smtClean="0"/>
              <a:t>, грибков и насекомых.</a:t>
            </a:r>
          </a:p>
          <a:p>
            <a:r>
              <a:rPr lang="ru-RU" dirty="0" smtClean="0"/>
              <a:t>Избыток ушной серы может прижать барабанную перепонку и привести к частичной потере </a:t>
            </a:r>
            <a:r>
              <a:rPr lang="ru-RU" dirty="0" smtClean="0">
                <a:hlinkClick r:id="rId3" tooltip="Слух (ощущение)"/>
              </a:rPr>
              <a:t>слуха</a:t>
            </a:r>
            <a:r>
              <a:rPr lang="ru-RU" dirty="0" smtClean="0"/>
              <a:t>, а также шуму в ушах, головокружению, рвоте и судорогам.</a:t>
            </a:r>
          </a:p>
          <a:p>
            <a:r>
              <a:rPr lang="ru-RU" b="1" dirty="0" smtClean="0"/>
              <a:t>Самое </a:t>
            </a:r>
            <a:r>
              <a:rPr lang="ru-RU" b="1" dirty="0" smtClean="0"/>
              <a:t>популярное у населения удаление излишков серы — использование ватных палочек, но эффект будет совершенно </a:t>
            </a:r>
            <a:r>
              <a:rPr lang="ru-RU" b="1" dirty="0" smtClean="0"/>
              <a:t>противоположным</a:t>
            </a:r>
            <a:r>
              <a:rPr lang="ru-RU" dirty="0" smtClean="0"/>
              <a:t>. </a:t>
            </a:r>
            <a:r>
              <a:rPr lang="ru-RU" dirty="0" smtClean="0"/>
              <a:t>Это связано с нарушением естественного механизма самоочищения при воздействии ватной палочкой. Палочка в любом случае будет способствовать смещению серы к барабанной перепонке. Следовательно, применение ватных палочек в профилактических целях лишь увеличивает риск образования пробки, как за счет раздражения кожи слухового прохода, так и за счет «</a:t>
            </a:r>
            <a:r>
              <a:rPr lang="ru-RU" dirty="0" err="1" smtClean="0"/>
              <a:t>утрамбовывания</a:t>
            </a:r>
            <a:r>
              <a:rPr lang="ru-RU" dirty="0" smtClean="0"/>
              <a:t>» уже образовавшейся серы.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Производственный шум</a:t>
            </a:r>
          </a:p>
          <a:p>
            <a:r>
              <a:rPr lang="ru-RU" dirty="0" smtClean="0"/>
              <a:t>Большой вред здоровью наносят сильные шумы, постоянно действующие на организм. Они могут не только приводить к ослаблению слуха или его полной потере, но и снижать работоспособность, повышать утомляемость, вызывать бессонницу, а также быть причиной возникновения ряда заболеваний (язва, гастрит, гипертония и др.). Для борьбы с производственными шумами используются различные средства защиты — звукопоглощающие материалы (</a:t>
            </a:r>
            <a:r>
              <a:rPr lang="ru-RU" dirty="0" err="1" smtClean="0">
                <a:hlinkClick r:id="rId2" tooltip="Беруши"/>
              </a:rPr>
              <a:t>беруши</a:t>
            </a:r>
            <a:r>
              <a:rPr lang="ru-RU" dirty="0" smtClean="0"/>
              <a:t>), звуконепроницаемые наушники и др.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Попадание воды в уши</a:t>
            </a:r>
          </a:p>
          <a:p>
            <a:r>
              <a:rPr lang="ru-RU" dirty="0" smtClean="0"/>
              <a:t>Попадание воды в уши приводит к ощущению заложенности, ухудшению слуха, а при длительном воздействии - к сильной боли. Чтобы избавиться от недавно попавшей воды, необходимо лечь на спину, а затем медленно (примерно за 5 секунд) повернуть голову на больное ухо. После этого вода выльется из уха. В случае, если вода попала давно и ухо начало болеть, необходимо закапать несколько капель борной кислоты или изопропилового спирта, что поспособствует испарению оставшейся в ухе воды.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499992" y="260648"/>
            <a:ext cx="4536504" cy="6408712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точки зрения восточной медицины, ухо – не просто орган слуха, а мощная система, связанная с работой внутренних органов.   Но с другой стороны, не зря традиционным местом ношения сережек является именно мочка уха — в ней меньше, чем в других зонах уха, важных активных точек, отсутствует хрящ, быстрее происходит заживление.  </a:t>
            </a:r>
            <a:b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даже картография уха с указанием частей тела и внутренних органов, проецирующихся на особые точки. На человеческом ухе находится как минимум 356 классических точек, проецирующих все органы и системы человека. Так, например, на мочке уха отражены 11 точек соответствия, среди которых есть точки глаза, нёба, верхней и нижней челюсти, языка, щеки,  внутреннего уха и миндалин, также мочка уха связана с деятельностью мозга.</a:t>
            </a:r>
          </a:p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правильно выбрать металл и правильно проколоть уши, то сережки будут приносить организму пользу. Можно даже таким способом откорректировать зрение. Если же вставить в уши "чужой" металл или, еще хуже, сплавы, то может начаться разбалансировка сосудистой, нервной и других систем, человек будет испытывать непонятное раздражение, недомогание, ухудшится сон.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/>
          <a:srcRect b="6870"/>
          <a:stretch/>
        </p:blipFill>
        <p:spPr bwMode="auto">
          <a:xfrm>
            <a:off x="447665" y="764704"/>
            <a:ext cx="3810015" cy="529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картография уха с указанием частей тела и внутренних органов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9" y="1428736"/>
            <a:ext cx="3535286" cy="491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3282583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836712"/>
            <a:ext cx="4545707" cy="5040560"/>
          </a:xfrm>
        </p:spPr>
        <p:txBody>
          <a:bodyPr>
            <a:normAutofit fontScale="77500" lnSpcReduction="20000"/>
          </a:bodyPr>
          <a:lstStyle/>
          <a:p>
            <a:r>
              <a:rPr lang="ru-RU" sz="3400" b="1" dirty="0" smtClean="0"/>
              <a:t>Ухо</a:t>
            </a:r>
            <a:r>
              <a:rPr lang="ru-RU" sz="3400" dirty="0" smtClean="0"/>
              <a:t> — сложный вестибулярно-слуховой орган, который выполняет две функции: воспринимает звуковые импульсы и отвечает за положение тела в пространстве и способность удерживать равновесие. Это парный орган, который размещается в </a:t>
            </a:r>
            <a:r>
              <a:rPr lang="ru-RU" sz="3400" dirty="0" smtClean="0">
                <a:hlinkClick r:id="rId2" tooltip="Височная кость"/>
              </a:rPr>
              <a:t>височных костях</a:t>
            </a:r>
            <a:r>
              <a:rPr lang="ru-RU" sz="3400" dirty="0" smtClean="0"/>
              <a:t> </a:t>
            </a:r>
            <a:r>
              <a:rPr lang="ru-RU" sz="3400" dirty="0" smtClean="0">
                <a:hlinkClick r:id="rId3" tooltip="Череп"/>
              </a:rPr>
              <a:t>черепа</a:t>
            </a:r>
            <a:r>
              <a:rPr lang="ru-RU" sz="3400" dirty="0" smtClean="0"/>
              <a:t>, ограничиваясь снаружи </a:t>
            </a:r>
            <a:r>
              <a:rPr lang="ru-RU" sz="3400" dirty="0" smtClean="0">
                <a:hlinkClick r:id="rId4" tooltip="Ушная раковина"/>
              </a:rPr>
              <a:t>ушными раковинами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3328" y="836712"/>
            <a:ext cx="3292232" cy="516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592" y="1275599"/>
            <a:ext cx="8689250" cy="493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60032" y="404664"/>
            <a:ext cx="3976120" cy="58288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8CADAE">
                    <a:shade val="75000"/>
                  </a:srgbClr>
                </a:solidFill>
              </a:rPr>
              <a:t>Наружное ухо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51520" y="3429000"/>
            <a:ext cx="8678198" cy="3312368"/>
          </a:xfrm>
        </p:spPr>
        <p:txBody>
          <a:bodyPr>
            <a:noAutofit/>
          </a:bodyPr>
          <a:lstStyle/>
          <a:p>
            <a:r>
              <a:rPr lang="ru-RU" sz="1600" dirty="0" smtClean="0">
                <a:hlinkClick r:id="rId2" tooltip="Ушная раковина"/>
              </a:rPr>
              <a:t>Ушная </a:t>
            </a:r>
            <a:r>
              <a:rPr lang="ru-RU" sz="1600" dirty="0" smtClean="0">
                <a:hlinkClick r:id="rId2" tooltip="Ушная раковина"/>
              </a:rPr>
              <a:t>раковина</a:t>
            </a:r>
            <a:r>
              <a:rPr lang="ru-RU" sz="1600" dirty="0" smtClean="0"/>
              <a:t> человека</a:t>
            </a:r>
          </a:p>
          <a:p>
            <a:r>
              <a:rPr lang="ru-RU" sz="1600" dirty="0" smtClean="0"/>
              <a:t>Наружное ухо состоит из </a:t>
            </a:r>
            <a:r>
              <a:rPr lang="ru-RU" sz="1600" dirty="0" smtClean="0">
                <a:hlinkClick r:id="rId2" tooltip="Ушная раковина"/>
              </a:rPr>
              <a:t>ушной раковины</a:t>
            </a:r>
            <a:r>
              <a:rPr lang="ru-RU" sz="1600" dirty="0" smtClean="0"/>
              <a:t> и </a:t>
            </a:r>
            <a:r>
              <a:rPr lang="ru-RU" sz="1600" dirty="0" smtClean="0">
                <a:hlinkClick r:id="rId3" tooltip="Наружный слуховой проход"/>
              </a:rPr>
              <a:t>наружного слухового прохода</a:t>
            </a:r>
            <a:r>
              <a:rPr lang="ru-RU" sz="1600" dirty="0" smtClean="0"/>
              <a:t>. </a:t>
            </a:r>
            <a:r>
              <a:rPr lang="ru-RU" sz="1600" dirty="0" smtClean="0">
                <a:hlinkClick r:id="rId2" tooltip="Ушная раковина"/>
              </a:rPr>
              <a:t>Ушная раковина</a:t>
            </a:r>
            <a:r>
              <a:rPr lang="ru-RU" sz="1600" dirty="0" smtClean="0"/>
              <a:t> — сложной формы упругий хрящ, покрытый кожей, его нижняя часть, называемая мочкой,- кожная складка, которая состоит из кожи и жировой ткани. Ушная раковина очень чувствительна к любым повреждениям, поэтому у борцов эта часть тела очень часто деформирована.</a:t>
            </a:r>
          </a:p>
          <a:p>
            <a:r>
              <a:rPr lang="ru-RU" sz="1600" dirty="0" smtClean="0"/>
              <a:t>Ушная раковина у живых организмов работает как приемник звуковых волн, которые затем передаются во внутреннюю часть слухового аппарата. Значение ушной раковины у человека намного меньше, чем у животных, поэтому у человека она практически неподвижна. Но вот многие звери, поводя ушами, способны гораздо точнее, чем человек, определить нахождение источника звука</a:t>
            </a:r>
            <a:r>
              <a:rPr lang="ru-RU" sz="1600" dirty="0" smtClean="0"/>
              <a:t>.</a:t>
            </a:r>
            <a:endParaRPr lang="ru-RU" sz="16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23597"/>
            <a:ext cx="4782335" cy="344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620688"/>
            <a:ext cx="3688088" cy="6480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8CADAE">
                    <a:shade val="75000"/>
                  </a:srgbClr>
                </a:solidFill>
              </a:rPr>
              <a:t/>
            </a:r>
            <a:br>
              <a:rPr lang="ru-RU" b="1" dirty="0">
                <a:solidFill>
                  <a:srgbClr val="8CADAE">
                    <a:shade val="75000"/>
                  </a:srgb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3646121"/>
            <a:ext cx="8503920" cy="2742056"/>
          </a:xfrm>
        </p:spPr>
        <p:txBody>
          <a:bodyPr>
            <a:noAutofit/>
          </a:bodyPr>
          <a:lstStyle/>
          <a:p>
            <a:r>
              <a:rPr lang="ru-RU" sz="1400" dirty="0" smtClean="0"/>
              <a:t>Основной частью среднего уха является барабанная полость — небольшое </a:t>
            </a:r>
            <a:r>
              <a:rPr lang="ru-RU" sz="1400" dirty="0" smtClean="0"/>
              <a:t>пространство, </a:t>
            </a:r>
            <a:r>
              <a:rPr lang="ru-RU" sz="1400" dirty="0" smtClean="0"/>
              <a:t>находящееся в височной кости. Здесь находятся три слуховые косточки: молоточек, наковальня и стремечко — они передают звуковые колебания из наружного уха во внутреннее, одновременно усиливая их.</a:t>
            </a:r>
          </a:p>
          <a:p>
            <a:r>
              <a:rPr lang="ru-RU" sz="1400" dirty="0" smtClean="0"/>
              <a:t>Слуховые косточки — как самые маленькие фрагменты скелета человека, представляют цепочку, передающую колебания. Рукоятка молоточка тесно срослась с барабанной перепонкой, головка молоточка соединена с наковальней, а та, в свою очередь, своим длинным отростком — со стремечком. Основание стремечка закрывает окно преддверия, соединяясь таким образом с внутренним ухом.</a:t>
            </a:r>
          </a:p>
          <a:p>
            <a:r>
              <a:rPr lang="ru-RU" sz="1400" dirty="0" smtClean="0"/>
              <a:t>Полость среднего уха связана с </a:t>
            </a:r>
            <a:r>
              <a:rPr lang="ru-RU" sz="1400" dirty="0" smtClean="0">
                <a:hlinkClick r:id="rId2" tooltip="Носоглотка"/>
              </a:rPr>
              <a:t>носоглоткой</a:t>
            </a:r>
            <a:r>
              <a:rPr lang="ru-RU" sz="1400" dirty="0" smtClean="0"/>
              <a:t> посредством </a:t>
            </a:r>
            <a:r>
              <a:rPr lang="ru-RU" sz="1400" dirty="0" smtClean="0">
                <a:hlinkClick r:id="rId3" tooltip="Евстахиева труба"/>
              </a:rPr>
              <a:t>евстахиевой трубы</a:t>
            </a:r>
            <a:r>
              <a:rPr lang="ru-RU" sz="1400" dirty="0" smtClean="0"/>
              <a:t>, через которую выравнивается среднее давление воздуха внутри и снаружи от барабанной перепонки. При изменении внешнего давления иногда «закладывает» уши, что обычно решается тем, что рефлекторно вызывается </a:t>
            </a:r>
            <a:r>
              <a:rPr lang="ru-RU" sz="1400" dirty="0" smtClean="0">
                <a:hlinkClick r:id="rId4" tooltip="Зевота"/>
              </a:rPr>
              <a:t>зевота</a:t>
            </a:r>
            <a:r>
              <a:rPr lang="ru-RU" sz="1400" dirty="0" smtClean="0"/>
              <a:t>. Опыт показывает, что ещё более эффективно заложенность ушей решается глотательными движениями или если в этот момент дуть в зажатый нос.</a:t>
            </a:r>
          </a:p>
          <a:p>
            <a:endParaRPr lang="ru-RU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512" y="188640"/>
            <a:ext cx="4782335" cy="344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96136" y="620688"/>
            <a:ext cx="2914580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300" b="1" dirty="0">
                <a:solidFill>
                  <a:srgbClr val="8CADAE">
                    <a:shade val="75000"/>
                  </a:srgbClr>
                </a:solidFill>
              </a:rPr>
              <a:t>Среднее ухо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654896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solidFill>
                  <a:srgbClr val="8CADAE">
                    <a:shade val="75000"/>
                  </a:srgbClr>
                </a:solidFill>
              </a:rPr>
              <a:t>Внутреннее ухо</a:t>
            </a:r>
            <a:br>
              <a:rPr lang="ru-RU" sz="3000" b="1" dirty="0">
                <a:solidFill>
                  <a:srgbClr val="8CADAE">
                    <a:shade val="75000"/>
                  </a:srgb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16762" y="4725144"/>
            <a:ext cx="5857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 трех отделов органа слуха и равновесия наиболее сложным является внутреннее ухо, которое из-за своей замысловатой формы называется лабиринтом. Костный лабиринт состоит из преддверия, улитки и полукружных каналов.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2" y="1013453"/>
            <a:ext cx="4786313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62" y="214290"/>
            <a:ext cx="8679718" cy="624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9056" y="344148"/>
            <a:ext cx="8047720" cy="640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Болезни </a:t>
            </a:r>
            <a:r>
              <a:rPr lang="ru-RU" b="1" dirty="0" smtClean="0"/>
              <a:t>уха</a:t>
            </a:r>
            <a:r>
              <a:rPr lang="ru-RU" dirty="0" smtClean="0"/>
              <a:t> включают заболевания, поражающие все отделы </a:t>
            </a:r>
            <a:r>
              <a:rPr lang="ru-RU" b="1" dirty="0" smtClean="0"/>
              <a:t>органа</a:t>
            </a:r>
            <a:r>
              <a:rPr lang="ru-RU" dirty="0" smtClean="0"/>
              <a:t> </a:t>
            </a:r>
            <a:r>
              <a:rPr lang="ru-RU" b="1" dirty="0" smtClean="0"/>
              <a:t>слуха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7" y="1857364"/>
            <a:ext cx="6865029" cy="468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158</TotalTime>
  <Words>396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Ухо – орган слуха</vt:lpstr>
      <vt:lpstr>Презентация PowerPoint</vt:lpstr>
      <vt:lpstr>Презентация PowerPoint</vt:lpstr>
      <vt:lpstr>Наружное ухо</vt:lpstr>
      <vt:lpstr> </vt:lpstr>
      <vt:lpstr>Внутреннее ухо </vt:lpstr>
      <vt:lpstr>Презентация PowerPoint</vt:lpstr>
      <vt:lpstr>Презентация PowerPoint</vt:lpstr>
      <vt:lpstr>Болезни уха включают заболевания, поражающие все отделы органа слуха</vt:lpstr>
      <vt:lpstr>Гигиена органов слуха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картография уха с указанием частей тела и внутренних органов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Ухо – орган слуха</dc:title>
  <dc:creator>Мама</dc:creator>
  <cp:lastModifiedBy>Илья</cp:lastModifiedBy>
  <cp:revision>17</cp:revision>
  <dcterms:created xsi:type="dcterms:W3CDTF">2011-10-18T16:23:49Z</dcterms:created>
  <dcterms:modified xsi:type="dcterms:W3CDTF">2014-07-09T11:13:43Z</dcterms:modified>
</cp:coreProperties>
</file>