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7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27.11.14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0C1F07-6DCD-4488-B2F5-141B0AF0D52F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8B8B8B"/>
                </a:solidFill>
                <a:latin typeface="Calibri"/>
              </a:rPr>
              <a:t>27.11.14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0E4BC4C-694F-4A33-A409-17D236A1EEA0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27.11.14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AA7125-8BF0-4E3B-A0C0-8DFA26675E65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120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1143000" y="1214280"/>
            <a:ext cx="7357680" cy="7304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Calibri"/>
              </a:rPr>
              <a:t>        </a:t>
            </a:r>
            <a:r>
              <a:rPr lang="ru-RU" sz="2400" b="1">
                <a:solidFill>
                  <a:srgbClr val="000000"/>
                </a:solidFill>
                <a:latin typeface="Monotype Corsiva"/>
              </a:rPr>
              <a:t>М У З Ы К А Л Ь Н О Е   П У Т Е Ш Е С Т В И 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2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2143080"/>
            <a:ext cx="1142640" cy="107136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2143080"/>
            <a:ext cx="928440" cy="103932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762360" y="2428920"/>
            <a:ext cx="1333080" cy="99972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5500800" y="2928960"/>
            <a:ext cx="1303560" cy="121392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642960" y="3429000"/>
            <a:ext cx="1071360" cy="136332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143080" y="4286160"/>
            <a:ext cx="999720" cy="1375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929040" y="4000680"/>
            <a:ext cx="1202400" cy="149976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7143840" y="3857760"/>
            <a:ext cx="1493280" cy="999720"/>
          </a:xfrm>
          <a:prstGeom prst="rect">
            <a:avLst/>
          </a:prstGeom>
          <a:ln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5357880" y="2071800"/>
            <a:ext cx="35002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Monotype Corsiva"/>
              </a:rPr>
              <a:t>      </a:t>
            </a:r>
            <a:r>
              <a:rPr lang="ru-RU" b="1">
                <a:solidFill>
                  <a:srgbClr val="984807"/>
                </a:solidFill>
                <a:latin typeface="Monotype Corsiva"/>
              </a:rPr>
              <a:t>УРОК-ЛЕКЦИЯ-КОНЦЕРТ</a:t>
            </a:r>
            <a:endParaRPr/>
          </a:p>
        </p:txBody>
      </p:sp>
      <p:sp>
        <p:nvSpPr>
          <p:cNvPr id="131" name="CustomShape 5"/>
          <p:cNvSpPr/>
          <p:nvPr/>
        </p:nvSpPr>
        <p:spPr>
          <a:xfrm>
            <a:off x="6500880" y="5286240"/>
            <a:ext cx="242856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>
                <a:solidFill>
                  <a:srgbClr val="4A452A"/>
                </a:solidFill>
                <a:latin typeface="Monotype Corsiva"/>
              </a:rPr>
              <a:t>Преподаватель МАОУ ДОД «Школа искусств» Абаева Н.Э.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040"/>
            <a:ext cx="9143640" cy="6811200"/>
          </a:xfrm>
          <a:prstGeom prst="rect">
            <a:avLst/>
          </a:prstGeom>
          <a:ln>
            <a:noFill/>
          </a:ln>
        </p:spPr>
      </p:pic>
      <p:sp>
        <p:nvSpPr>
          <p:cNvPr id="193" name="TextShape 1"/>
          <p:cNvSpPr txBox="1"/>
          <p:nvPr/>
        </p:nvSpPr>
        <p:spPr>
          <a:xfrm>
            <a:off x="428760" y="10717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C00000"/>
                </a:solidFill>
                <a:latin typeface="Monotype Corsiva"/>
              </a:rPr>
              <a:t>Участники концерта-лекции</a:t>
            </a:r>
            <a:endParaRPr/>
          </a:p>
        </p:txBody>
      </p:sp>
      <p:pic>
        <p:nvPicPr>
          <p:cNvPr id="19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1857240"/>
            <a:ext cx="1785600" cy="133920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20" y="3714840"/>
            <a:ext cx="1571400" cy="117828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2500200" y="3714840"/>
            <a:ext cx="971640" cy="171432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7500960" y="3786120"/>
            <a:ext cx="1285560" cy="132012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6760" y="1785960"/>
            <a:ext cx="1523520" cy="114264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3786120" y="2071800"/>
            <a:ext cx="2214360" cy="295236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571472" y="3214800"/>
            <a:ext cx="928694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C00000"/>
                </a:solidFill>
                <a:latin typeface="Monotype Corsiva"/>
              </a:rPr>
              <a:t>Олег</a:t>
            </a:r>
            <a:endParaRPr/>
          </a:p>
        </p:txBody>
      </p:sp>
      <p:sp>
        <p:nvSpPr>
          <p:cNvPr id="201" name="CustomShape 3"/>
          <p:cNvSpPr/>
          <p:nvPr/>
        </p:nvSpPr>
        <p:spPr>
          <a:xfrm>
            <a:off x="7215120" y="3000240"/>
            <a:ext cx="17143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215968"/>
                </a:solidFill>
                <a:latin typeface="Monotype Corsiva"/>
              </a:rPr>
              <a:t>Ангелина и Илья</a:t>
            </a:r>
            <a:endParaRPr/>
          </a:p>
        </p:txBody>
      </p:sp>
      <p:sp>
        <p:nvSpPr>
          <p:cNvPr id="202" name="CustomShape 4"/>
          <p:cNvSpPr/>
          <p:nvPr/>
        </p:nvSpPr>
        <p:spPr>
          <a:xfrm>
            <a:off x="7715160" y="5357880"/>
            <a:ext cx="9284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err="1">
                <a:solidFill>
                  <a:srgbClr val="C00000"/>
                </a:solidFill>
                <a:latin typeface="Monotype Corsiva"/>
              </a:rPr>
              <a:t>Замира</a:t>
            </a:r>
            <a:endParaRPr/>
          </a:p>
        </p:txBody>
      </p:sp>
      <p:sp>
        <p:nvSpPr>
          <p:cNvPr id="203" name="CustomShape 5"/>
          <p:cNvSpPr/>
          <p:nvPr/>
        </p:nvSpPr>
        <p:spPr>
          <a:xfrm>
            <a:off x="714348" y="5072040"/>
            <a:ext cx="1071252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7030A0"/>
                </a:solidFill>
                <a:latin typeface="Monotype Corsiva"/>
              </a:rPr>
              <a:t>Диана</a:t>
            </a:r>
            <a:endParaRPr/>
          </a:p>
        </p:txBody>
      </p:sp>
      <p:sp>
        <p:nvSpPr>
          <p:cNvPr id="204" name="CustomShape 6"/>
          <p:cNvSpPr/>
          <p:nvPr/>
        </p:nvSpPr>
        <p:spPr>
          <a:xfrm>
            <a:off x="2571736" y="5643720"/>
            <a:ext cx="928544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4A452A"/>
                </a:solidFill>
                <a:latin typeface="Monotype Corsiva"/>
              </a:rPr>
              <a:t>Даня</a:t>
            </a:r>
            <a:endParaRPr/>
          </a:p>
        </p:txBody>
      </p:sp>
      <p:sp>
        <p:nvSpPr>
          <p:cNvPr id="205" name="CustomShape 7"/>
          <p:cNvSpPr/>
          <p:nvPr/>
        </p:nvSpPr>
        <p:spPr>
          <a:xfrm>
            <a:off x="3929058" y="5286240"/>
            <a:ext cx="2000142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Monotype Corsiva"/>
              </a:rPr>
              <a:t>НАШ   КЛАСС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457200" y="1000080"/>
            <a:ext cx="3007800" cy="5713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953735"/>
                </a:solidFill>
                <a:latin typeface="Monotype Corsiva"/>
              </a:rPr>
              <a:t>П.И. Чайковсий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1571760"/>
            <a:ext cx="2614602" cy="421469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984807"/>
                </a:solidFill>
                <a:latin typeface="Monotype Corsiva"/>
              </a:rPr>
              <a:t> </a:t>
            </a:r>
            <a:endParaRPr lang="ru-RU" sz="2500" b="1" dirty="0" smtClean="0">
              <a:solidFill>
                <a:srgbClr val="984807"/>
              </a:solidFill>
              <a:latin typeface="Monotype Corsiva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984807"/>
                </a:solidFill>
                <a:latin typeface="Monotype Corsiva"/>
              </a:rPr>
              <a:t>Помогая ходу истории,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984807"/>
                </a:solidFill>
                <a:latin typeface="Monotype Corsiva"/>
              </a:rPr>
              <a:t>Пробуждая совесть и честь,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984807"/>
                </a:solidFill>
                <a:latin typeface="Monotype Corsiva"/>
              </a:rPr>
              <a:t>Героические оратории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984807"/>
                </a:solidFill>
                <a:latin typeface="Monotype Corsiva"/>
              </a:rPr>
              <a:t> </a:t>
            </a:r>
            <a:r>
              <a:rPr lang="ru-RU" sz="1600" dirty="0" smtClean="0">
                <a:solidFill>
                  <a:srgbClr val="984807"/>
                </a:solidFill>
                <a:latin typeface="Monotype Corsiva"/>
              </a:rPr>
              <a:t>И </a:t>
            </a:r>
            <a:r>
              <a:rPr lang="ru-RU" sz="1600" dirty="0">
                <a:solidFill>
                  <a:srgbClr val="984807"/>
                </a:solidFill>
                <a:latin typeface="Monotype Corsiva"/>
              </a:rPr>
              <a:t>симфонии в мире есть.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Но меж ними храня и милуя,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Беззаветно любя людей,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Существует улыбка милая –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Танец маленьких лебедей.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 Неожиданное спасение,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Белый плеск лебединых крыл.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Зашумели ключи весенние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Драгоценных душевных сил.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Дело доброе не забудется,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И наказан будет злодей,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До поры, пока сердцу чудится</a:t>
            </a:r>
            <a:endParaRPr sz="160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984807"/>
                </a:solidFill>
                <a:latin typeface="Monotype Corsiva"/>
              </a:rPr>
              <a:t>Танец маленьких лебедей</a:t>
            </a:r>
            <a:r>
              <a:rPr lang="ru-RU" sz="1600" dirty="0">
                <a:solidFill>
                  <a:srgbClr val="8B8B8B"/>
                </a:solidFill>
                <a:latin typeface="Calibri"/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5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15120" y="1285920"/>
            <a:ext cx="1571400" cy="195984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86080" y="1500120"/>
            <a:ext cx="2714400" cy="160920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000840" y="3786120"/>
            <a:ext cx="2571480" cy="19922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3286080" y="3312000"/>
            <a:ext cx="2142720" cy="23315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984807"/>
                </a:solidFill>
                <a:latin typeface="Monotype Corsiva"/>
              </a:rPr>
              <a:t>Карпенко Ангелина исполняет  «Танец маленьких лебедей»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984807"/>
                </a:solidFill>
                <a:latin typeface="Monotype Corsiva"/>
              </a:rPr>
              <a:t> Ким Илья  исполняет Тему из балета «Лебединое озеро»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357120" y="785880"/>
            <a:ext cx="3007800" cy="7138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984807"/>
                </a:solidFill>
                <a:latin typeface="Monotype Corsiva"/>
              </a:rPr>
              <a:t>Л.В. Бетховен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1434960"/>
            <a:ext cx="3043230" cy="249410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984807"/>
                </a:solidFill>
                <a:latin typeface="Monotype Corsiva"/>
              </a:rPr>
              <a:t>В тот самый день, когда твои созвучья
Преодолели сложный мир труда,
Свет пересилил свет, прошла сквозь тучу туча,
Гром двинулся на гром, в звезду вошла звезда.
И, яростным охвачен вдохновеньем,
В оркестрах гроз и трепете громов
Поднялся ты по облачным ступеням
И прикоснулся к музыке миров</a:t>
            </a:r>
            <a:r>
              <a:rPr lang="ru-RU" sz="1400" b="1" dirty="0" smtClean="0">
                <a:solidFill>
                  <a:srgbClr val="984807"/>
                </a:solidFill>
                <a:latin typeface="Monotype Corsiv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984807"/>
                </a:solidFill>
                <a:latin typeface="Monotype Corsiva"/>
              </a:rPr>
              <a:t>Н. Заболоцкий</a:t>
            </a:r>
            <a:r>
              <a:rPr lang="ru-RU" sz="1400" dirty="0">
                <a:solidFill>
                  <a:srgbClr val="8B8B8B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00166" y="4071942"/>
            <a:ext cx="1571400" cy="207360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920" y="928800"/>
            <a:ext cx="2142720" cy="243504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5214942" y="4429080"/>
            <a:ext cx="3500462" cy="191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err="1">
                <a:solidFill>
                  <a:srgbClr val="C00000"/>
                </a:solidFill>
                <a:latin typeface="Monotype Corsiva"/>
              </a:rPr>
              <a:t>Шоева</a:t>
            </a: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Monotype Corsiva"/>
              </a:rPr>
              <a:t>Замира</a:t>
            </a: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Monotype Corsiva"/>
              </a:rPr>
              <a:t>исполнит   </a:t>
            </a: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пьесу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«К </a:t>
            </a:r>
            <a:r>
              <a:rPr lang="ru-RU" sz="2400" b="1" dirty="0" err="1">
                <a:solidFill>
                  <a:srgbClr val="C00000"/>
                </a:solidFill>
                <a:latin typeface="Monotype Corsiva"/>
              </a:rPr>
              <a:t>Элизе</a:t>
            </a: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Ким Илья  отрывок из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Monotype Corsiva"/>
              </a:rPr>
              <a:t>Симфонии №5</a:t>
            </a:r>
            <a:endParaRPr/>
          </a:p>
        </p:txBody>
      </p:sp>
      <p:pic>
        <p:nvPicPr>
          <p:cNvPr id="145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000840" y="2143080"/>
            <a:ext cx="2809440" cy="210708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3714840" y="4857840"/>
            <a:ext cx="101880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000"/>
            <a:ext cx="9143640" cy="68396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Monotype Corsiva"/>
              </a:rPr>
              <a:t>
</a:t>
            </a:r>
            <a:r>
              <a:rPr lang="ru-RU" sz="3600">
                <a:solidFill>
                  <a:srgbClr val="1E1C11"/>
                </a:solidFill>
                <a:latin typeface="Monotype Corsiva"/>
              </a:rPr>
              <a:t>Феликс Мендельсон-Бартольди</a:t>
            </a:r>
            <a:endParaRPr/>
          </a:p>
        </p:txBody>
      </p:sp>
      <p:pic>
        <p:nvPicPr>
          <p:cNvPr id="14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1285920"/>
            <a:ext cx="2142720" cy="272736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9920" y="4572000"/>
            <a:ext cx="2484360" cy="17856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2643120" y="1357200"/>
            <a:ext cx="2857574" cy="477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632523"/>
                </a:solidFill>
                <a:latin typeface="Monotype Corsiva"/>
              </a:rPr>
              <a:t>Что за звуки! неподвижен, внемлю
Сладким звукам я: 
Забываю вечность, небо, землю,
Самого себя. 
Всемогущий! что за звуки! жадно
Сердце ловит их, 
Как в пустыне путник безотрадной
Каплю вод живых! 
И в душе опять они рождают
Сны веселых лет 
И в одежду жизни одевают
Всё, чего уж нет. 
Принимают образ эти звуки,
Образ, милый мне; 
Мнится, слышу тихий плач разлуки,
И душа в огне. 
И опять безумно упиваюсь
Ядом прежних дней, 
И опять я в мыслях полагаюсь
На слова людей.  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632523"/>
                </a:solidFill>
                <a:latin typeface="Monotype Corsiva"/>
              </a:rPr>
              <a:t>М. Лермонтов</a:t>
            </a:r>
            <a:endParaRPr/>
          </a:p>
        </p:txBody>
      </p:sp>
      <p:pic>
        <p:nvPicPr>
          <p:cNvPr id="152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5929200" y="1285920"/>
            <a:ext cx="2976120" cy="223200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214200" y="4429080"/>
            <a:ext cx="2214360" cy="10001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632523"/>
                </a:solidFill>
                <a:latin typeface="Monotype Corsiva"/>
              </a:rPr>
              <a:t>Свадебный марш  исполняет </a:t>
            </a:r>
            <a:r>
              <a:rPr lang="ru-RU" b="1" dirty="0" err="1">
                <a:solidFill>
                  <a:srgbClr val="632523"/>
                </a:solidFill>
                <a:latin typeface="Monotype Corsiva"/>
              </a:rPr>
              <a:t>Сарымсакова</a:t>
            </a:r>
            <a:r>
              <a:rPr lang="ru-RU" b="1" dirty="0">
                <a:solidFill>
                  <a:srgbClr val="632523"/>
                </a:solidFill>
                <a:latin typeface="Monotype Corsiva"/>
              </a:rPr>
              <a:t> Согдиана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457200" y="1000108"/>
            <a:ext cx="3007800" cy="35719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4F6228"/>
                </a:solidFill>
                <a:latin typeface="Monotype Corsiva"/>
              </a:rPr>
              <a:t>    ИОГАНН  ШТРАУС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285720" y="1428736"/>
            <a:ext cx="1928826" cy="264320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4F6228"/>
                </a:solidFill>
                <a:latin typeface="Monotype Corsiva"/>
              </a:rPr>
              <a:t>Вальс устарел,—
Говорит кое-кто, смеясь.
Век усмотрел
В нем отсталость и старость.
Робок, несмел,
Наплывает мой первый вальс...
</a:t>
            </a:r>
            <a:r>
              <a:rPr lang="ru-RU" sz="1400" dirty="0">
                <a:solidFill>
                  <a:srgbClr val="8B8B8B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157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14810" y="3286124"/>
            <a:ext cx="2310480" cy="15469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28992" y="1142984"/>
            <a:ext cx="1856880" cy="18568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929454" y="2071678"/>
            <a:ext cx="1999800" cy="272736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5357880" y="5072040"/>
            <a:ext cx="271440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Monotype Corsiva"/>
              </a:rPr>
              <a:t>Вальс «На прекрасном </a:t>
            </a:r>
            <a:r>
              <a:rPr lang="ru-RU" dirty="0" err="1">
                <a:solidFill>
                  <a:srgbClr val="000000"/>
                </a:solidFill>
                <a:latin typeface="Monotype Corsiva"/>
              </a:rPr>
              <a:t>Голубом</a:t>
            </a:r>
            <a:r>
              <a:rPr lang="ru-RU" dirty="0">
                <a:solidFill>
                  <a:srgbClr val="000000"/>
                </a:solidFill>
                <a:latin typeface="Monotype Corsiva"/>
              </a:rPr>
              <a:t> Дунае « исполняет Карпенко Ангелина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85852" y="3714752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F6228"/>
                </a:solidFill>
                <a:latin typeface="Monotype Corsiva"/>
              </a:rPr>
              <a:t>Смеется </a:t>
            </a:r>
            <a:r>
              <a:rPr lang="ru-RU" dirty="0" smtClean="0">
                <a:solidFill>
                  <a:srgbClr val="4F6228"/>
                </a:solidFill>
                <a:latin typeface="Monotype Corsiva"/>
              </a:rPr>
              <a:t>вальс
Над всеми модами века,
И с нами вновь
Танцует старая Вена.
И Штраус где-то тут
Сидит, наверно,
И кружкой в такт стучит,
На нас не ворчит,
                   Не  ворчит...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953735"/>
                </a:solidFill>
                <a:latin typeface="Monotype Corsiva"/>
              </a:rPr>
              <a:t>Эдвард    Григ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285720" y="1434960"/>
            <a:ext cx="2714644" cy="256554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Monotype Corsiva"/>
              </a:rPr>
              <a:t>"</a:t>
            </a:r>
            <a:r>
              <a:rPr lang="ru-RU" sz="1400" b="1" dirty="0">
                <a:solidFill>
                  <a:srgbClr val="002060"/>
                </a:solidFill>
                <a:latin typeface="Monotype Corsiva"/>
              </a:rPr>
              <a:t>На мотивы Грига" Н.Гумилев</a:t>
            </a:r>
            <a:r>
              <a:rPr lang="ru-RU" sz="1400" dirty="0">
                <a:solidFill>
                  <a:srgbClr val="002060"/>
                </a:solidFill>
                <a:latin typeface="Monotype Corsiva"/>
              </a:rPr>
              <a:t>
Кричит победно морская птица
Над вольной зыбью волны фиорда,
К каким пределам она стремится?
О чем ликует она так гордо?
</a:t>
            </a:r>
            <a:r>
              <a:rPr lang="ru-RU" sz="1400" dirty="0" smtClean="0">
                <a:solidFill>
                  <a:srgbClr val="002060"/>
                </a:solidFill>
                <a:latin typeface="Monotype Corsiva"/>
              </a:rPr>
              <a:t>Холодный </a:t>
            </a:r>
            <a:r>
              <a:rPr lang="ru-RU" sz="1400" dirty="0">
                <a:solidFill>
                  <a:srgbClr val="002060"/>
                </a:solidFill>
                <a:latin typeface="Monotype Corsiva"/>
              </a:rPr>
              <a:t>ветер, седая сага
Так властно смотрят из звонкой песни,
И в лунной грезе морская влага
Еще прозрачней, еще чудесней.
</a:t>
            </a:r>
            <a:endParaRPr/>
          </a:p>
        </p:txBody>
      </p:sp>
      <p:pic>
        <p:nvPicPr>
          <p:cNvPr id="164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00166" y="4429132"/>
            <a:ext cx="1275840" cy="142848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14678" y="1357298"/>
            <a:ext cx="2678400" cy="178560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143636" y="1714488"/>
            <a:ext cx="2754360" cy="191268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357554" y="3857628"/>
            <a:ext cx="2485800" cy="196236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6500880" y="3929066"/>
            <a:ext cx="2214360" cy="1857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558ED5"/>
                </a:solidFill>
                <a:latin typeface="Monotype Corsiva"/>
              </a:rPr>
              <a:t>«Утро» исполняет Бондаренко Даниил «В пещере горного короля» исполняет </a:t>
            </a:r>
            <a:r>
              <a:rPr lang="ru-RU" sz="2000" b="1" dirty="0" err="1">
                <a:solidFill>
                  <a:srgbClr val="558ED5"/>
                </a:solidFill>
                <a:latin typeface="Monotype Corsiva"/>
              </a:rPr>
              <a:t>Сарымсакова</a:t>
            </a:r>
            <a:r>
              <a:rPr lang="ru-RU" sz="2000" b="1" dirty="0">
                <a:solidFill>
                  <a:srgbClr val="558ED5"/>
                </a:solidFill>
                <a:latin typeface="Monotype Corsiva"/>
              </a:rPr>
              <a:t> Диана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457200" y="928670"/>
            <a:ext cx="3007800" cy="428628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rgbClr val="4F6228"/>
                </a:solidFill>
                <a:latin typeface="Monotype Corsiva"/>
              </a:rPr>
              <a:t>Джоаккино</a:t>
            </a:r>
            <a:r>
              <a:rPr lang="ru-RU" sz="2000" b="1" dirty="0">
                <a:solidFill>
                  <a:srgbClr val="4F6228"/>
                </a:solidFill>
                <a:latin typeface="Monotype Corsiva"/>
              </a:rPr>
              <a:t>   Россини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214282" y="1434960"/>
            <a:ext cx="2928958" cy="3422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4F6228"/>
                </a:solidFill>
                <a:latin typeface="Monotype Corsiva"/>
              </a:rPr>
              <a:t>Оркестр
</a:t>
            </a:r>
            <a:r>
              <a:rPr lang="ru-RU" dirty="0">
                <a:solidFill>
                  <a:srgbClr val="4F6228"/>
                </a:solidFill>
                <a:latin typeface="Monotype Corsiva"/>
              </a:rPr>
              <a:t>(Евгений Винокуров)</a:t>
            </a: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Копну могучей шевелюры 
На струны скрипки уронив,
Скрипач пилил из увертюры
Какой-то сбивчивый мотив.</a:t>
            </a: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Флейтист был робок.
Словно флягу,</a:t>
            </a: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Поднявши флейту в вышину, 
Как в зной по капле цедят влагу, 
Он ноту пробовал одну.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2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28880" y="5072040"/>
            <a:ext cx="1037880" cy="142848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5786280" y="2786058"/>
            <a:ext cx="2999880" cy="35004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Но, вскинув пару тощих прядок,
Встал дирижёр и подал знак,
И тотчас же обрел порядок 
Оркестра шумный бивуак.</a:t>
            </a: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В молчании пред дирижером 
Оркестр в колонне по пяти 
Застыл, готовый по просторам 
На смерть и подвиги идти.</a:t>
            </a: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4F6228"/>
                </a:solidFill>
                <a:latin typeface="Monotype Corsiva"/>
              </a:rPr>
              <a:t>И вздрогнул мир, и пали стены,
И даль темна и глубока,
И свет пожаров вместо сцены,
И звёзды вместо потолка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174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500430" y="1071546"/>
            <a:ext cx="2857320" cy="176004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3286080" y="4786200"/>
            <a:ext cx="2356920" cy="12860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4F6228"/>
                </a:solidFill>
                <a:latin typeface="Monotype Corsiva"/>
              </a:rPr>
              <a:t>Отрывок из «Увертюры» к опере «Вольный стрелок исполнит </a:t>
            </a:r>
            <a:r>
              <a:rPr lang="ru-RU" b="1" dirty="0" err="1">
                <a:solidFill>
                  <a:srgbClr val="4F6228"/>
                </a:solidFill>
                <a:latin typeface="Monotype Corsiva"/>
              </a:rPr>
              <a:t>Шоева</a:t>
            </a:r>
            <a:r>
              <a:rPr lang="ru-RU" b="1" dirty="0">
                <a:solidFill>
                  <a:srgbClr val="4F6228"/>
                </a:solidFill>
                <a:latin typeface="Monotype Corsiva"/>
              </a:rPr>
              <a:t> </a:t>
            </a:r>
            <a:r>
              <a:rPr lang="ru-RU" b="1" dirty="0" err="1">
                <a:solidFill>
                  <a:srgbClr val="4F6228"/>
                </a:solidFill>
                <a:latin typeface="Monotype Corsiva"/>
              </a:rPr>
              <a:t>Замира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Содержимо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428760" y="785880"/>
            <a:ext cx="3007800" cy="357104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984807"/>
                </a:solidFill>
                <a:latin typeface="Monotype Corsiva"/>
              </a:rPr>
              <a:t>Йозеф   Гайдн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285840" y="1214422"/>
            <a:ext cx="2714524" cy="342902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Бьют часы над Лондоном старинным,
Ровно семь утра.
За окном туманная картина
Нынче,  как  вчера.
Из туманной ваты выплывают
Мачты кораблей.
Как из тайны зыбко проступает
Кружево ветвей.
В музыке всё точно, не случайно:
Скрипка, клавесин или орган…
А потом в симфонии у Гайдна
Зазвучит и лондонский туман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9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480" y="5072074"/>
            <a:ext cx="1499760" cy="139680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40" y="1143000"/>
            <a:ext cx="2714400" cy="181080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046920" y="3857760"/>
            <a:ext cx="2715840" cy="202824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143160" y="1928880"/>
            <a:ext cx="2814480" cy="135684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 flipH="1">
            <a:off x="3643200" y="4143240"/>
            <a:ext cx="207144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984807"/>
                </a:solidFill>
                <a:latin typeface="Monotype Corsiva"/>
              </a:rPr>
              <a:t>            Анданте </a:t>
            </a:r>
            <a:endParaRPr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984807"/>
                </a:solidFill>
                <a:latin typeface="Monotype Corsiva"/>
              </a:rPr>
              <a:t>        исполняет </a:t>
            </a:r>
            <a:endParaRPr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984807"/>
                </a:solidFill>
                <a:latin typeface="Monotype Corsiva"/>
              </a:rPr>
              <a:t>       </a:t>
            </a:r>
            <a:r>
              <a:rPr lang="ru-RU" b="1" dirty="0" err="1">
                <a:solidFill>
                  <a:srgbClr val="984807"/>
                </a:solidFill>
                <a:latin typeface="Monotype Corsiva"/>
              </a:rPr>
              <a:t>Капаклы</a:t>
            </a:r>
            <a:r>
              <a:rPr lang="ru-RU" b="1" dirty="0">
                <a:solidFill>
                  <a:srgbClr val="984807"/>
                </a:solidFill>
                <a:latin typeface="Monotype Corsiva"/>
              </a:rPr>
              <a:t>   Олег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457200" y="857232"/>
            <a:ext cx="3007800" cy="428628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984807"/>
                </a:solidFill>
                <a:latin typeface="Monotype Corsiva"/>
              </a:rPr>
              <a:t>
</a:t>
            </a:r>
            <a:r>
              <a:rPr lang="ru-RU" sz="2000" b="1" dirty="0" err="1">
                <a:solidFill>
                  <a:srgbClr val="984807"/>
                </a:solidFill>
                <a:latin typeface="Monotype Corsiva"/>
              </a:rPr>
              <a:t>Милий</a:t>
            </a:r>
            <a:r>
              <a:rPr lang="ru-RU" sz="2000" b="1" dirty="0">
                <a:solidFill>
                  <a:srgbClr val="984807"/>
                </a:solidFill>
                <a:latin typeface="Monotype Corsiva"/>
              </a:rPr>
              <a:t> Бородин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1428736"/>
            <a:ext cx="2757478" cy="342902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ru-RU" sz="1400" b="1" i="1" dirty="0" smtClean="0">
              <a:solidFill>
                <a:srgbClr val="632523"/>
              </a:solidFill>
              <a:latin typeface="Monotype Corsiva"/>
            </a:endParaRPr>
          </a:p>
          <a:p>
            <a:pPr>
              <a:lnSpc>
                <a:spcPct val="100000"/>
              </a:lnSpc>
            </a:pPr>
            <a:r>
              <a:rPr lang="ru-RU" sz="1400" b="1" i="1" dirty="0" smtClean="0">
                <a:solidFill>
                  <a:srgbClr val="632523"/>
                </a:solidFill>
                <a:latin typeface="Monotype Corsiva"/>
              </a:rPr>
              <a:t>После </a:t>
            </a:r>
            <a:r>
              <a:rPr lang="ru-RU" sz="1400" b="1" i="1" dirty="0">
                <a:solidFill>
                  <a:srgbClr val="632523"/>
                </a:solidFill>
                <a:latin typeface="Monotype Corsiva"/>
              </a:rPr>
              <a:t>концерта  </a:t>
            </a:r>
            <a:r>
              <a:rPr lang="ru-RU" sz="1400" b="1" i="1" dirty="0">
                <a:solidFill>
                  <a:srgbClr val="953735"/>
                </a:solidFill>
                <a:latin typeface="Monotype Corsiva"/>
              </a:rPr>
              <a:t>     (</a:t>
            </a:r>
            <a:r>
              <a:rPr lang="ru-RU" sz="1400" b="1" i="1" dirty="0" err="1">
                <a:solidFill>
                  <a:srgbClr val="953735"/>
                </a:solidFill>
                <a:latin typeface="Monotype Corsiva"/>
              </a:rPr>
              <a:t>К.Ибряев</a:t>
            </a:r>
            <a:r>
              <a:rPr lang="ru-RU" sz="1400" b="1" i="1" dirty="0">
                <a:solidFill>
                  <a:srgbClr val="953735"/>
                </a:solidFill>
                <a:latin typeface="Monotype Corsiva"/>
              </a:rPr>
              <a:t>) 
</a:t>
            </a:r>
            <a:r>
              <a:rPr lang="ru-RU" sz="1400" b="1" i="1" dirty="0" smtClean="0">
                <a:solidFill>
                  <a:srgbClr val="953735"/>
                </a:solidFill>
                <a:latin typeface="Monotype Corsiva"/>
              </a:rPr>
              <a:t>Концерт </a:t>
            </a:r>
            <a:r>
              <a:rPr lang="ru-RU" sz="1400" b="1" i="1" dirty="0">
                <a:solidFill>
                  <a:srgbClr val="953735"/>
                </a:solidFill>
                <a:latin typeface="Monotype Corsiva"/>
              </a:rPr>
              <a:t>окончен, музыка вдруг смолкла 
Но так ли это? Кажется сейчас 
Она звучит и будет долго – </a:t>
            </a:r>
            <a:r>
              <a:rPr lang="ru-RU" sz="1400" b="1" i="1" dirty="0" err="1">
                <a:solidFill>
                  <a:srgbClr val="953735"/>
                </a:solidFill>
                <a:latin typeface="Monotype Corsiva"/>
              </a:rPr>
              <a:t>долго</a:t>
            </a:r>
            <a:r>
              <a:rPr lang="ru-RU" sz="1400" b="1" i="1" dirty="0">
                <a:solidFill>
                  <a:srgbClr val="953735"/>
                </a:solidFill>
                <a:latin typeface="Monotype Corsiva"/>
              </a:rPr>
              <a:t> 
Ещё звучать для каждого из нас. 
И будет звать в неведомые дали, 
Звенеть, искриться радугой – дугой, 
Как будто нам жар – птицу в руки дали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953735"/>
                </a:solidFill>
                <a:latin typeface="Monotype Corsiva"/>
              </a:rPr>
              <a:t>И напоили всех живой водой. 
Такой могучей, сказочною силой 
Порой бывает музыка полна, 
Что кажется, как солнце, негасимой, 
Как океан, безбрежною она…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7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71604" y="5143512"/>
            <a:ext cx="1904760" cy="142848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40" y="2000160"/>
            <a:ext cx="2594160" cy="171432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5572080" y="4500720"/>
            <a:ext cx="2499840" cy="173016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500430" y="1214422"/>
            <a:ext cx="2580840" cy="142848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3857760" y="3357720"/>
            <a:ext cx="2285876" cy="9999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984807"/>
                </a:solidFill>
                <a:latin typeface="Monotype Corsiva"/>
              </a:rPr>
              <a:t>«Песня девушек исполняет </a:t>
            </a:r>
            <a:r>
              <a:rPr lang="ru-RU" b="1" dirty="0" err="1">
                <a:solidFill>
                  <a:srgbClr val="984807"/>
                </a:solidFill>
                <a:latin typeface="Monotype Corsiva"/>
              </a:rPr>
              <a:t>Сарымсакова</a:t>
            </a:r>
            <a:r>
              <a:rPr lang="ru-RU" b="1" dirty="0">
                <a:solidFill>
                  <a:srgbClr val="984807"/>
                </a:solidFill>
                <a:latin typeface="Monotype Corsiva"/>
              </a:rPr>
              <a:t> Согдиана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193</Words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2014-12-02T10:14:41Z</dcterms:modified>
</cp:coreProperties>
</file>