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AFF199-9F05-4FC5-83A2-900F851659E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D8D21-F7F5-491B-85DF-61EC605D2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AFF199-9F05-4FC5-83A2-900F851659E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D8D21-F7F5-491B-85DF-61EC605D2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AFF199-9F05-4FC5-83A2-900F851659E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D8D21-F7F5-491B-85DF-61EC605D2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AFF199-9F05-4FC5-83A2-900F851659E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D8D21-F7F5-491B-85DF-61EC605D2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AFF199-9F05-4FC5-83A2-900F851659E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D8D21-F7F5-491B-85DF-61EC605D2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AFF199-9F05-4FC5-83A2-900F851659E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D8D21-F7F5-491B-85DF-61EC605D2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AFF199-9F05-4FC5-83A2-900F851659E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D8D21-F7F5-491B-85DF-61EC605D2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AFF199-9F05-4FC5-83A2-900F851659E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D8D21-F7F5-491B-85DF-61EC605D2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AFF199-9F05-4FC5-83A2-900F851659E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D8D21-F7F5-491B-85DF-61EC605D2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AFF199-9F05-4FC5-83A2-900F851659E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D8D21-F7F5-491B-85DF-61EC605D2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AFF199-9F05-4FC5-83A2-900F851659E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D8D21-F7F5-491B-85DF-61EC605D2F3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AFF199-9F05-4FC5-83A2-900F851659E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50D8D21-F7F5-491B-85DF-61EC605D2F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088" y="260350"/>
            <a:ext cx="7772400" cy="25209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i="1" dirty="0" smtClean="0">
                <a:latin typeface="Georgia" pitchFamily="18" charset="0"/>
              </a:rPr>
              <a:t>Семья и школа</a:t>
            </a:r>
            <a:r>
              <a:rPr lang="en-US" sz="4000" i="1" dirty="0" smtClean="0">
                <a:latin typeface="Georgia" pitchFamily="18" charset="0"/>
              </a:rPr>
              <a:t>:</a:t>
            </a:r>
            <a:r>
              <a:rPr lang="ru-RU" sz="4000" i="1" dirty="0" smtClean="0">
                <a:latin typeface="Georgia" pitchFamily="18" charset="0"/>
              </a:rPr>
              <a:t> пути эффективного взаимодействия</a:t>
            </a:r>
            <a:endParaRPr lang="ru-RU" sz="4000" i="1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938" y="3644900"/>
            <a:ext cx="4968875" cy="2713038"/>
          </a:xfrm>
        </p:spPr>
        <p:txBody>
          <a:bodyPr>
            <a:normAutofit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200" b="1" i="1" dirty="0">
                <a:latin typeface="Georgia" pitchFamily="18" charset="0"/>
                <a:ea typeface="Tunga" pitchFamily="2"/>
              </a:rPr>
              <a:t>«Нет большей роскоши, чем роскошь человеческого общения»</a:t>
            </a: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2200" b="1" i="1" dirty="0">
              <a:latin typeface="Georgia" pitchFamily="18" charset="0"/>
              <a:ea typeface="Tunga" pitchFamily="2"/>
            </a:endParaRP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200" b="1" i="1" dirty="0" err="1">
                <a:latin typeface="Georgia" pitchFamily="18" charset="0"/>
                <a:ea typeface="Tunga" pitchFamily="2"/>
              </a:rPr>
              <a:t>А.С.Экзюпери</a:t>
            </a:r>
            <a:endParaRPr lang="ru-RU" sz="2200" b="1" i="1" dirty="0">
              <a:latin typeface="Georgia" pitchFamily="18" charset="0"/>
              <a:ea typeface="Tunga" pitchFamily="2"/>
            </a:endParaRP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2200" b="1" i="1" dirty="0">
              <a:latin typeface="Georgia" pitchFamily="18" charset="0"/>
              <a:ea typeface="Tunga" pitchFamily="2"/>
            </a:endParaRPr>
          </a:p>
        </p:txBody>
      </p:sp>
      <p:pic>
        <p:nvPicPr>
          <p:cNvPr id="6148" name="Picture 9" descr="http://wiki.iteach.ru/images/d/dc/%D0%A4%D0%B3%D0%BE%D1%8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071813"/>
            <a:ext cx="2840037" cy="339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1000100" y="0"/>
            <a:ext cx="685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       Художественно-эстетическое направление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b="1" u="sng" dirty="0">
                <a:latin typeface="Times New Roman" pitchFamily="18" charset="0"/>
              </a:rPr>
              <a:t>Цель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</a:rPr>
              <a:t>-</a:t>
            </a:r>
            <a:r>
              <a:rPr lang="ru-RU" b="1" dirty="0">
                <a:latin typeface="Times New Roman" pitchFamily="18" charset="0"/>
              </a:rPr>
              <a:t> формировать культуру как часть общего духовного развития всех участников образовательного процесса.</a:t>
            </a:r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1357298"/>
          <a:ext cx="7786688" cy="4071939"/>
        </p:xfrm>
        <a:graphic>
          <a:graphicData uri="http://schemas.openxmlformats.org/drawingml/2006/table">
            <a:tbl>
              <a:tblPr/>
              <a:tblGrid>
                <a:gridCol w="3892550"/>
                <a:gridCol w="3894138"/>
              </a:tblGrid>
              <a:tr h="1163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Существующие  формы взаимодействия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Предлагаемые  формы взаимодействия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3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Экскурсии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выставках и конкурсах художественной самодеятельности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3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Посещение музеев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кружков, секций, клубов родителями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Просмотр спектаклей, кинофильмов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Коллективные творческие дела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ChangeArrowheads="1"/>
          </p:cNvSpPr>
          <p:nvPr/>
        </p:nvSpPr>
        <p:spPr bwMode="auto">
          <a:xfrm>
            <a:off x="428596" y="357166"/>
            <a:ext cx="80724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</a:rPr>
              <a:t>III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</a:rPr>
              <a:t> этап Рефлексивный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</a:rPr>
              <a:t>(май-июнь)</a:t>
            </a:r>
            <a:endParaRPr lang="ru-RU" sz="2000" dirty="0">
              <a:solidFill>
                <a:srgbClr val="C00000"/>
              </a:solidFill>
            </a:endParaRPr>
          </a:p>
          <a:p>
            <a:pPr eaLnBrk="0" hangingPunct="0"/>
            <a:r>
              <a:rPr lang="ru-RU" b="1" dirty="0">
                <a:latin typeface="Times New Roman" pitchFamily="18" charset="0"/>
              </a:rPr>
              <a:t>Цель - проанализировать эффективность взаимодействия семьи и школы. </a:t>
            </a:r>
            <a:endParaRPr lang="ru-RU" b="1" dirty="0"/>
          </a:p>
        </p:txBody>
      </p:sp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428596" y="1071546"/>
            <a:ext cx="8572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b="1" u="sng" dirty="0">
                <a:latin typeface="Times New Roman" pitchFamily="18" charset="0"/>
              </a:rPr>
              <a:t>Результаты этапа:  </a:t>
            </a:r>
            <a:endParaRPr lang="ru-RU" b="1" dirty="0">
              <a:latin typeface="Times New Roman" pitchFamily="18" charset="0"/>
            </a:endParaRPr>
          </a:p>
          <a:p>
            <a:pPr algn="just" eaLnBrk="0" hangingPunct="0"/>
            <a:r>
              <a:rPr lang="ru-RU" b="1" dirty="0">
                <a:latin typeface="Times New Roman" pitchFamily="18" charset="0"/>
              </a:rPr>
              <a:t>установлен  уровень эффективности взаимодействия семьи и школы с использованием определенных направлений и форм.</a:t>
            </a:r>
            <a:endParaRPr lang="ru-RU" b="1" dirty="0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214313" y="2009775"/>
            <a:ext cx="8501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b="1" u="sng">
                <a:latin typeface="Times New Roman" pitchFamily="18" charset="0"/>
              </a:rPr>
              <a:t>Критерии и показатели  эффективности реализации проекта</a:t>
            </a:r>
            <a:endParaRPr lang="ru-RU" u="sng"/>
          </a:p>
        </p:txBody>
      </p:sp>
      <p:sp>
        <p:nvSpPr>
          <p:cNvPr id="16389" name="Прямоугольник 9"/>
          <p:cNvSpPr>
            <a:spLocks noChangeArrowheads="1"/>
          </p:cNvSpPr>
          <p:nvPr/>
        </p:nvSpPr>
        <p:spPr bwMode="auto">
          <a:xfrm>
            <a:off x="428596" y="2428868"/>
            <a:ext cx="6715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b="1" i="1" dirty="0"/>
              <a:t>Активная позиция учащихся и их родителей по отношению к школе</a:t>
            </a:r>
            <a:endParaRPr lang="ru-RU" dirty="0"/>
          </a:p>
        </p:txBody>
      </p:sp>
      <p:sp>
        <p:nvSpPr>
          <p:cNvPr id="16390" name="Прямоугольник 10"/>
          <p:cNvSpPr>
            <a:spLocks noChangeArrowheads="1"/>
          </p:cNvSpPr>
          <p:nvPr/>
        </p:nvSpPr>
        <p:spPr bwMode="auto">
          <a:xfrm>
            <a:off x="428596" y="3143248"/>
            <a:ext cx="6715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b="1" i="1" dirty="0"/>
              <a:t>Внимательное отношение родителей к достижениям учащихся</a:t>
            </a:r>
            <a:endParaRPr lang="ru-RU" dirty="0"/>
          </a:p>
        </p:txBody>
      </p:sp>
      <p:sp>
        <p:nvSpPr>
          <p:cNvPr id="16391" name="Прямоугольник 11"/>
          <p:cNvSpPr>
            <a:spLocks noChangeArrowheads="1"/>
          </p:cNvSpPr>
          <p:nvPr/>
        </p:nvSpPr>
        <p:spPr bwMode="auto">
          <a:xfrm>
            <a:off x="428596" y="3714752"/>
            <a:ext cx="4714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b="1" i="1" dirty="0"/>
              <a:t>    Расширение   форм взаимодействия семьи и школы</a:t>
            </a:r>
            <a:endParaRPr lang="ru-RU" dirty="0"/>
          </a:p>
        </p:txBody>
      </p:sp>
      <p:sp>
        <p:nvSpPr>
          <p:cNvPr id="16392" name="Прямоугольник 12"/>
          <p:cNvSpPr>
            <a:spLocks noChangeArrowheads="1"/>
          </p:cNvSpPr>
          <p:nvPr/>
        </p:nvSpPr>
        <p:spPr bwMode="auto">
          <a:xfrm>
            <a:off x="428596" y="4429132"/>
            <a:ext cx="4643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b="1" i="1" dirty="0"/>
              <a:t>Позитивное отношение  родителей и учащихся к школе</a:t>
            </a:r>
            <a:endParaRPr lang="ru-RU" dirty="0"/>
          </a:p>
        </p:txBody>
      </p:sp>
      <p:sp>
        <p:nvSpPr>
          <p:cNvPr id="16393" name="Прямоугольник 13"/>
          <p:cNvSpPr>
            <a:spLocks noChangeArrowheads="1"/>
          </p:cNvSpPr>
          <p:nvPr/>
        </p:nvSpPr>
        <p:spPr bwMode="auto">
          <a:xfrm>
            <a:off x="428596" y="5143512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b="1" i="1" dirty="0"/>
              <a:t>Реализация   совместных творческих проектов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1142976" y="-1"/>
            <a:ext cx="6429375" cy="6858001"/>
            <a:chOff x="688" y="-182"/>
            <a:chExt cx="9637" cy="11872"/>
          </a:xfrm>
        </p:grpSpPr>
        <p:sp>
          <p:nvSpPr>
            <p:cNvPr id="17411" name="AutoShape 3"/>
            <p:cNvSpPr>
              <a:spLocks noChangeAspect="1" noChangeArrowheads="1"/>
            </p:cNvSpPr>
            <p:nvPr/>
          </p:nvSpPr>
          <p:spPr bwMode="auto">
            <a:xfrm>
              <a:off x="688" y="189"/>
              <a:ext cx="9530" cy="11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2" name="Oval 4"/>
            <p:cNvSpPr>
              <a:spLocks noChangeArrowheads="1"/>
            </p:cNvSpPr>
            <p:nvPr/>
          </p:nvSpPr>
          <p:spPr bwMode="auto">
            <a:xfrm flipV="1">
              <a:off x="1041" y="2434"/>
              <a:ext cx="9177" cy="9235"/>
            </a:xfrm>
            <a:prstGeom prst="ellipse">
              <a:avLst/>
            </a:prstGeom>
            <a:solidFill>
              <a:srgbClr val="FF6600">
                <a:alpha val="78038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3" name="Oval 5"/>
            <p:cNvSpPr>
              <a:spLocks noChangeArrowheads="1"/>
            </p:cNvSpPr>
            <p:nvPr/>
          </p:nvSpPr>
          <p:spPr bwMode="auto">
            <a:xfrm>
              <a:off x="1570" y="3152"/>
              <a:ext cx="8295" cy="8189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4" name="Oval 6"/>
            <p:cNvSpPr>
              <a:spLocks noChangeArrowheads="1"/>
            </p:cNvSpPr>
            <p:nvPr/>
          </p:nvSpPr>
          <p:spPr bwMode="auto">
            <a:xfrm>
              <a:off x="2099" y="3500"/>
              <a:ext cx="7237" cy="714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5" name="Oval 7"/>
            <p:cNvSpPr>
              <a:spLocks noChangeArrowheads="1"/>
            </p:cNvSpPr>
            <p:nvPr/>
          </p:nvSpPr>
          <p:spPr bwMode="auto">
            <a:xfrm>
              <a:off x="2452" y="3849"/>
              <a:ext cx="6531" cy="6302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6" name="Oval 8"/>
            <p:cNvSpPr>
              <a:spLocks noChangeArrowheads="1"/>
            </p:cNvSpPr>
            <p:nvPr/>
          </p:nvSpPr>
          <p:spPr bwMode="auto">
            <a:xfrm>
              <a:off x="2629" y="4197"/>
              <a:ext cx="6001" cy="5675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7" name="Oval 9"/>
            <p:cNvSpPr>
              <a:spLocks noChangeArrowheads="1"/>
            </p:cNvSpPr>
            <p:nvPr/>
          </p:nvSpPr>
          <p:spPr bwMode="auto">
            <a:xfrm>
              <a:off x="2982" y="4720"/>
              <a:ext cx="5118" cy="4705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8" name="Oval 10"/>
            <p:cNvSpPr>
              <a:spLocks noChangeArrowheads="1"/>
            </p:cNvSpPr>
            <p:nvPr/>
          </p:nvSpPr>
          <p:spPr bwMode="auto">
            <a:xfrm>
              <a:off x="3511" y="4989"/>
              <a:ext cx="4060" cy="4041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9" name="Oval 11"/>
            <p:cNvSpPr>
              <a:spLocks noChangeArrowheads="1"/>
            </p:cNvSpPr>
            <p:nvPr/>
          </p:nvSpPr>
          <p:spPr bwMode="auto">
            <a:xfrm>
              <a:off x="3864" y="5591"/>
              <a:ext cx="3354" cy="316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0" name="Oval 12"/>
            <p:cNvSpPr>
              <a:spLocks noChangeArrowheads="1"/>
            </p:cNvSpPr>
            <p:nvPr/>
          </p:nvSpPr>
          <p:spPr bwMode="auto">
            <a:xfrm>
              <a:off x="4217" y="5940"/>
              <a:ext cx="2648" cy="239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1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511" y="3326"/>
              <a:ext cx="4413" cy="1743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970564"/>
                </a:avLst>
              </a:prstTxWarp>
            </a:bodyPr>
            <a:lstStyle/>
            <a:p>
              <a:pPr algn="ctr"/>
              <a:r>
                <a:rPr lang="ru-RU" sz="9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ИНФОРМАЦИОННО-ПРОСВЕТИТЕЛЬСКОЕ</a:t>
              </a:r>
            </a:p>
          </p:txBody>
        </p:sp>
        <p:sp>
          <p:nvSpPr>
            <p:cNvPr id="17422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4041" y="5417"/>
              <a:ext cx="3000" cy="1564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921532"/>
                </a:avLst>
              </a:prstTxWarp>
            </a:bodyPr>
            <a:lstStyle/>
            <a:p>
              <a:pPr algn="ctr"/>
              <a:r>
                <a:rPr lang="ru-RU" sz="9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СПОРТИВНО-ОЗДОРОВИТЕЛЬНОЕ</a:t>
              </a:r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>
              <a:off x="6093" y="6528"/>
              <a:ext cx="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4" name="AutoShape 16"/>
            <p:cNvSpPr>
              <a:spLocks noChangeArrowheads="1"/>
            </p:cNvSpPr>
            <p:nvPr/>
          </p:nvSpPr>
          <p:spPr bwMode="auto">
            <a:xfrm>
              <a:off x="4747" y="6114"/>
              <a:ext cx="1412" cy="122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285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5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4570" y="6114"/>
              <a:ext cx="1658" cy="52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900" b="1" kern="10">
                  <a:ln w="9525">
                    <a:noFill/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УЧЕНИК</a:t>
              </a:r>
            </a:p>
          </p:txBody>
        </p:sp>
        <p:sp>
          <p:nvSpPr>
            <p:cNvPr id="17426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5806" y="7508"/>
              <a:ext cx="1412" cy="52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900" b="1" kern="10">
                  <a:ln w="9525">
                    <a:noFill/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УЧИТЕЛЬ</a:t>
              </a:r>
            </a:p>
          </p:txBody>
        </p:sp>
        <p:sp>
          <p:nvSpPr>
            <p:cNvPr id="17427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3864" y="7334"/>
              <a:ext cx="1660" cy="52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900" b="1" i="1" kern="10">
                  <a:ln w="9525">
                    <a:noFill/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РОДИТЕЛИ</a:t>
              </a:r>
            </a:p>
          </p:txBody>
        </p:sp>
        <p:sp>
          <p:nvSpPr>
            <p:cNvPr id="17428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3775" y="3749"/>
              <a:ext cx="3531" cy="166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2351092"/>
                </a:avLst>
              </a:prstTxWarp>
            </a:bodyPr>
            <a:lstStyle/>
            <a:p>
              <a:pPr algn="ctr"/>
              <a:r>
                <a:rPr lang="ru-RU" sz="9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ОБРАЗОВАТЕЛЬНОЕ</a:t>
              </a:r>
            </a:p>
          </p:txBody>
        </p:sp>
        <p:sp>
          <p:nvSpPr>
            <p:cNvPr id="17429" name="Text Box 21"/>
            <p:cNvSpPr txBox="1">
              <a:spLocks noChangeArrowheads="1"/>
            </p:cNvSpPr>
            <p:nvPr/>
          </p:nvSpPr>
          <p:spPr bwMode="auto">
            <a:xfrm>
              <a:off x="795" y="-182"/>
              <a:ext cx="9530" cy="21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73152" tIns="36576" rIns="73152" bIns="36576"/>
            <a:lstStyle/>
            <a:p>
              <a:pPr algn="ctr">
                <a:spcAft>
                  <a:spcPts val="1000"/>
                </a:spcAft>
              </a:pPr>
              <a:endParaRPr lang="ru-RU" sz="1100" b="1" dirty="0">
                <a:latin typeface="Times New Roman" pitchFamily="18" charset="0"/>
              </a:endParaRPr>
            </a:p>
            <a:p>
              <a:pPr algn="ctr">
                <a:spcAft>
                  <a:spcPts val="1000"/>
                </a:spcAft>
              </a:pPr>
              <a:r>
                <a:rPr lang="ru-RU" b="1" dirty="0">
                  <a:latin typeface="Times New Roman" pitchFamily="18" charset="0"/>
                </a:rPr>
                <a:t>Модель </a:t>
              </a:r>
            </a:p>
            <a:p>
              <a:pPr algn="ctr">
                <a:spcAft>
                  <a:spcPts val="1000"/>
                </a:spcAft>
              </a:pPr>
              <a:r>
                <a:rPr lang="ru-RU" b="1" dirty="0">
                  <a:latin typeface="Times New Roman" pitchFamily="18" charset="0"/>
                </a:rPr>
                <a:t>эффективного взаимодействия</a:t>
              </a:r>
            </a:p>
            <a:p>
              <a:pPr algn="ctr">
                <a:spcAft>
                  <a:spcPts val="1000"/>
                </a:spcAft>
              </a:pPr>
              <a:r>
                <a:rPr lang="ru-RU" b="1" dirty="0">
                  <a:latin typeface="Calibri" pitchFamily="34" charset="0"/>
                </a:rPr>
                <a:t> «ученик – родитель-учитель»</a:t>
              </a:r>
              <a:endParaRPr lang="ru-RU" dirty="0"/>
            </a:p>
          </p:txBody>
        </p:sp>
        <p:sp>
          <p:nvSpPr>
            <p:cNvPr id="17430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3615" y="4372"/>
              <a:ext cx="3882" cy="156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720060"/>
                </a:avLst>
              </a:prstTxWarp>
            </a:bodyPr>
            <a:lstStyle/>
            <a:p>
              <a:pPr algn="ctr"/>
              <a:r>
                <a:rPr lang="ru-RU" sz="9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художественно-эстетическое</a:t>
              </a:r>
            </a:p>
          </p:txBody>
        </p:sp>
        <p:sp>
          <p:nvSpPr>
            <p:cNvPr id="17431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2615" y="2786"/>
              <a:ext cx="6354" cy="4039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469804"/>
                </a:avLst>
              </a:prstTxWarp>
            </a:bodyPr>
            <a:lstStyle/>
            <a:p>
              <a:pPr algn="ctr"/>
              <a:r>
                <a:rPr lang="ru-RU" sz="900" b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государственное общественное управление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285720" y="357166"/>
            <a:ext cx="86439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400" b="1" dirty="0">
                <a:latin typeface="Times New Roman" pitchFamily="18" charset="0"/>
              </a:rPr>
              <a:t>Перспективность данного проекта определит результат его реализации. Если позитивные отношения участников образовательного процесса приведут к совместной творческой деятельности учащихся, родителей и педагогов, то можно будет подобный опыт распространять в школах района в рамках ресурсного центра. </a:t>
            </a:r>
            <a:endParaRPr lang="ru-RU" sz="2400" b="1" dirty="0"/>
          </a:p>
        </p:txBody>
      </p:sp>
      <p:pic>
        <p:nvPicPr>
          <p:cNvPr id="18435" name="Picture 3" descr="http://copypast.ru/foto9/2644/shko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3000372"/>
            <a:ext cx="4714875" cy="353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 bwMode="auto">
          <a:xfrm>
            <a:off x="822325" y="765175"/>
            <a:ext cx="7521575" cy="19431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i="1" smtClean="0">
                <a:solidFill>
                  <a:schemeClr val="accent1">
                    <a:tint val="88000"/>
                    <a:satMod val="150000"/>
                  </a:schemeClr>
                </a:solidFill>
                <a:latin typeface="Georgia" pitchFamily="18" charset="0"/>
              </a:rPr>
              <a:t>Спасибо за внимание!</a:t>
            </a: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xfrm>
            <a:off x="857224" y="4000504"/>
            <a:ext cx="7521575" cy="2160587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i="1" dirty="0" smtClean="0">
                <a:latin typeface="Georgia" pitchFamily="18" charset="0"/>
              </a:rPr>
              <a:t>Учитель начальных классов </a:t>
            </a:r>
          </a:p>
          <a:p>
            <a:pPr algn="ctr">
              <a:lnSpc>
                <a:spcPct val="90000"/>
              </a:lnSpc>
            </a:pPr>
            <a:r>
              <a:rPr lang="ru-RU" i="1" dirty="0" smtClean="0">
                <a:latin typeface="Georgia" pitchFamily="18" charset="0"/>
              </a:rPr>
              <a:t>Захарова Оксана Александровна</a:t>
            </a:r>
          </a:p>
          <a:p>
            <a:pPr algn="ctr">
              <a:lnSpc>
                <a:spcPct val="90000"/>
              </a:lnSpc>
            </a:pPr>
            <a:r>
              <a:rPr lang="ru-RU" i="1" dirty="0" smtClean="0">
                <a:latin typeface="Georgia" pitchFamily="18" charset="0"/>
              </a:rPr>
              <a:t>МБОУ СОШ №24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071546"/>
            <a:ext cx="8501063" cy="19288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Заявленная проблема определила тему исследования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«создание модели эффективного взаимодействия учитель-ученик-родители»</a:t>
            </a:r>
            <a:endParaRPr lang="ru-RU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7" descr="http://school185.ucoz.ru/_ph/13/7128334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071813"/>
            <a:ext cx="28575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9" descr="http://img-fotki.yandex.ru/get/17/chernoburochka.0/0_b8e4_f137b848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3143250"/>
            <a:ext cx="2643187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1" descr="http://static.ngs.ru/news/preview/b47972ada9b1043aac76546b88d52b7402b2174c_7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88" y="3071813"/>
            <a:ext cx="27146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428596" y="428604"/>
            <a:ext cx="8251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Проблема: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отсутствие эффективного взаимодействия семьи и школы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рамках современного образовательного учреждения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http://www.happy-giraffe.ru/upload/userfiles/images/2012/03/23/famil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786190"/>
            <a:ext cx="3643313" cy="240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8" descr="http://900igr.net/datai/pedagogika/Kirill-i-Mefodij-nachalnaja-shkola/0006-019-Produkty-Nachalnaja-shko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5" y="3571875"/>
            <a:ext cx="36195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Прямоугольник 6"/>
          <p:cNvSpPr>
            <a:spLocks noChangeArrowheads="1"/>
          </p:cNvSpPr>
          <p:nvPr/>
        </p:nvSpPr>
        <p:spPr bwMode="auto">
          <a:xfrm>
            <a:off x="428596" y="571480"/>
            <a:ext cx="79295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Проект основан  </a:t>
            </a:r>
            <a:r>
              <a:rPr lang="ru-RU" sz="2000" b="1"/>
              <a:t>на принципах личностно – ориентированного и деятельностного подходов</a:t>
            </a:r>
            <a:r>
              <a:rPr lang="ru-RU" sz="2000"/>
              <a:t>   в сотрудничестве с семьей.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0" y="1714488"/>
            <a:ext cx="8429625" cy="16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000" dirty="0">
                <a:latin typeface="Times New Roman" pitchFamily="18" charset="0"/>
              </a:rPr>
              <a:t> В основе педагогической поддержки семьи лежит </a:t>
            </a:r>
            <a:r>
              <a:rPr lang="ru-RU" sz="2000" b="1" dirty="0">
                <a:latin typeface="Times New Roman" pitchFamily="18" charset="0"/>
              </a:rPr>
              <a:t>союз педагогов, учащихся и их родителей.</a:t>
            </a:r>
            <a:r>
              <a:rPr lang="ru-RU" sz="2000" dirty="0">
                <a:latin typeface="Times New Roman" pitchFamily="18" charset="0"/>
              </a:rPr>
              <a:t> Родителей  мы видим настоящими партнерами в образовательном процессе: соучастниками в управлении школой, экспертами и участниками коллективно-творческих дел, спонсорами.</a:t>
            </a:r>
          </a:p>
          <a:p>
            <a:pPr algn="ctr" eaLnBrk="0" hangingPunct="0"/>
            <a:r>
              <a:rPr lang="ru-RU" dirty="0">
                <a:latin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</a:rPr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2692400" y="28575"/>
            <a:ext cx="375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2000" b="1">
                <a:latin typeface="Times New Roman" pitchFamily="18" charset="0"/>
              </a:rPr>
              <a:t>Условия реализации проекта   </a:t>
            </a:r>
            <a:endParaRPr lang="ru-RU" sz="2000"/>
          </a:p>
        </p:txBody>
      </p:sp>
      <p:sp>
        <p:nvSpPr>
          <p:cNvPr id="9219" name="Прямоугольник 3"/>
          <p:cNvSpPr>
            <a:spLocks noChangeArrowheads="1"/>
          </p:cNvSpPr>
          <p:nvPr/>
        </p:nvSpPr>
        <p:spPr bwMode="auto">
          <a:xfrm>
            <a:off x="428596" y="785794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b="1" i="1" dirty="0"/>
              <a:t>средняя общеобразовательная школа</a:t>
            </a:r>
            <a:endParaRPr lang="ru-RU" dirty="0"/>
          </a:p>
        </p:txBody>
      </p:sp>
      <p:sp>
        <p:nvSpPr>
          <p:cNvPr id="9220" name="Прямоугольник 4"/>
          <p:cNvSpPr>
            <a:spLocks noChangeArrowheads="1"/>
          </p:cNvSpPr>
          <p:nvPr/>
        </p:nvSpPr>
        <p:spPr bwMode="auto">
          <a:xfrm>
            <a:off x="4929190" y="785794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b="1" i="1" dirty="0"/>
              <a:t>заинтересованный руководитель и профессиональный педагогический коллектив</a:t>
            </a:r>
            <a:r>
              <a:rPr lang="ru-RU" dirty="0"/>
              <a:t> </a:t>
            </a:r>
          </a:p>
        </p:txBody>
      </p:sp>
      <p:sp>
        <p:nvSpPr>
          <p:cNvPr id="9221" name="Прямоугольник 5"/>
          <p:cNvSpPr>
            <a:spLocks noChangeArrowheads="1"/>
          </p:cNvSpPr>
          <p:nvPr/>
        </p:nvSpPr>
        <p:spPr bwMode="auto">
          <a:xfrm>
            <a:off x="357158" y="2071678"/>
            <a:ext cx="3324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ru-RU" b="1" i="1" dirty="0"/>
              <a:t>учащиеся и их родители</a:t>
            </a:r>
            <a:r>
              <a:rPr lang="ru-RU" dirty="0"/>
              <a:t> </a:t>
            </a:r>
          </a:p>
        </p:txBody>
      </p:sp>
      <p:sp>
        <p:nvSpPr>
          <p:cNvPr id="9222" name="Прямоугольник 6"/>
          <p:cNvSpPr>
            <a:spLocks noChangeArrowheads="1"/>
          </p:cNvSpPr>
          <p:nvPr/>
        </p:nvSpPr>
        <p:spPr bwMode="auto">
          <a:xfrm>
            <a:off x="4857752" y="200024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b="1" i="1" dirty="0"/>
              <a:t>психолого-педагогическое сопровождение</a:t>
            </a:r>
            <a:endParaRPr lang="ru-RU" dirty="0"/>
          </a:p>
        </p:txBody>
      </p:sp>
      <p:sp>
        <p:nvSpPr>
          <p:cNvPr id="9223" name="Прямоугольник 7"/>
          <p:cNvSpPr>
            <a:spLocks noChangeArrowheads="1"/>
          </p:cNvSpPr>
          <p:nvPr/>
        </p:nvSpPr>
        <p:spPr bwMode="auto">
          <a:xfrm>
            <a:off x="357158" y="3214686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b="1" i="1" dirty="0"/>
              <a:t>благоприятный психологический климат</a:t>
            </a:r>
            <a:endParaRPr lang="ru-RU" dirty="0"/>
          </a:p>
        </p:txBody>
      </p:sp>
      <p:sp>
        <p:nvSpPr>
          <p:cNvPr id="9224" name="Прямоугольник 8"/>
          <p:cNvSpPr>
            <a:spLocks noChangeArrowheads="1"/>
          </p:cNvSpPr>
          <p:nvPr/>
        </p:nvSpPr>
        <p:spPr bwMode="auto">
          <a:xfrm>
            <a:off x="4572000" y="3286124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b="1" i="1" dirty="0"/>
              <a:t>современные технологии обучения и воспитания</a:t>
            </a:r>
            <a:r>
              <a:rPr lang="ru-RU" dirty="0"/>
              <a:t>: </a:t>
            </a:r>
          </a:p>
        </p:txBody>
      </p:sp>
      <p:sp>
        <p:nvSpPr>
          <p:cNvPr id="9225" name="Прямоугольник 9"/>
          <p:cNvSpPr>
            <a:spLocks noChangeArrowheads="1"/>
          </p:cNvSpPr>
          <p:nvPr/>
        </p:nvSpPr>
        <p:spPr bwMode="auto">
          <a:xfrm>
            <a:off x="357158" y="4357694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b="1" i="1" dirty="0"/>
              <a:t>обеспечение современной интерактивной техникой и выход в Интернет</a:t>
            </a:r>
            <a:endParaRPr lang="ru-RU" dirty="0"/>
          </a:p>
        </p:txBody>
      </p:sp>
      <p:sp>
        <p:nvSpPr>
          <p:cNvPr id="9226" name="Прямоугольник 10"/>
          <p:cNvSpPr>
            <a:spLocks noChangeArrowheads="1"/>
          </p:cNvSpPr>
          <p:nvPr/>
        </p:nvSpPr>
        <p:spPr bwMode="auto">
          <a:xfrm>
            <a:off x="4572000" y="5000636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b="1" i="1" dirty="0"/>
              <a:t>установленные связи с социальными партнерами</a:t>
            </a:r>
            <a:endParaRPr lang="ru-RU" dirty="0"/>
          </a:p>
        </p:txBody>
      </p:sp>
      <p:sp>
        <p:nvSpPr>
          <p:cNvPr id="9227" name="Прямоугольник 11"/>
          <p:cNvSpPr>
            <a:spLocks noChangeArrowheads="1"/>
          </p:cNvSpPr>
          <p:nvPr/>
        </p:nvSpPr>
        <p:spPr bwMode="auto">
          <a:xfrm>
            <a:off x="571472" y="5929330"/>
            <a:ext cx="4456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ru-RU" b="1" i="1" dirty="0"/>
              <a:t>нормативно-правовое обеспечение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9"/>
          <p:cNvSpPr txBox="1">
            <a:spLocks noChangeArrowheads="1"/>
          </p:cNvSpPr>
          <p:nvPr/>
        </p:nvSpPr>
        <p:spPr bwMode="auto">
          <a:xfrm>
            <a:off x="3286125" y="142875"/>
            <a:ext cx="3286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Этапы проекта</a:t>
            </a:r>
          </a:p>
        </p:txBody>
      </p:sp>
      <p:sp>
        <p:nvSpPr>
          <p:cNvPr id="10243" name="Rectangle 7"/>
          <p:cNvSpPr>
            <a:spLocks noChangeArrowheads="1"/>
          </p:cNvSpPr>
          <p:nvPr/>
        </p:nvSpPr>
        <p:spPr bwMode="auto">
          <a:xfrm>
            <a:off x="285720" y="642918"/>
            <a:ext cx="86439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этап - Информационно-организационный (сентябрь)</a:t>
            </a:r>
          </a:p>
          <a:p>
            <a:pPr algn="just" eaLnBrk="0" hangingPunct="0"/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- знакомить родителей с основными направлениями совместной деятельности и предоставить выбор форм взаимодействия.</a:t>
            </a:r>
            <a:endParaRPr lang="ru-RU" b="1" dirty="0">
              <a:ea typeface="Calibri" pitchFamily="34" charset="0"/>
            </a:endParaRPr>
          </a:p>
        </p:txBody>
      </p:sp>
      <p:sp>
        <p:nvSpPr>
          <p:cNvPr id="10244" name="Rectangle 8"/>
          <p:cNvSpPr>
            <a:spLocks noChangeArrowheads="1"/>
          </p:cNvSpPr>
          <p:nvPr/>
        </p:nvSpPr>
        <p:spPr bwMode="auto">
          <a:xfrm>
            <a:off x="285720" y="1500174"/>
            <a:ext cx="8358188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b="1" u="sng" dirty="0">
                <a:latin typeface="Times New Roman" pitchFamily="18" charset="0"/>
              </a:rPr>
              <a:t>Результат этапа:  </a:t>
            </a:r>
            <a:endParaRPr lang="ru-RU" b="1" u="sng" dirty="0"/>
          </a:p>
          <a:p>
            <a:pPr algn="just" eaLnBrk="0" hangingPunct="0"/>
            <a:r>
              <a:rPr lang="ru-RU" b="1" dirty="0">
                <a:latin typeface="Times New Roman" pitchFamily="18" charset="0"/>
              </a:rPr>
              <a:t>- в каждом направлении совместной деятельности будут определены представители школы и родительской общественности для координации совместной работы;</a:t>
            </a:r>
            <a:endParaRPr lang="ru-RU" b="1" dirty="0"/>
          </a:p>
          <a:p>
            <a:pPr algn="just" eaLnBrk="0" hangingPunct="0"/>
            <a:r>
              <a:rPr lang="ru-RU" b="1" dirty="0">
                <a:latin typeface="Times New Roman" pitchFamily="18" charset="0"/>
              </a:rPr>
              <a:t>- определены  родителями желаемые формы совместной деятельности  по  предложенным направлениям.</a:t>
            </a:r>
            <a:endParaRPr lang="ru-RU" b="1" dirty="0"/>
          </a:p>
        </p:txBody>
      </p:sp>
      <p:sp>
        <p:nvSpPr>
          <p:cNvPr id="10245" name="Rectangle 9"/>
          <p:cNvSpPr>
            <a:spLocks noChangeArrowheads="1"/>
          </p:cNvSpPr>
          <p:nvPr/>
        </p:nvSpPr>
        <p:spPr bwMode="auto">
          <a:xfrm>
            <a:off x="285720" y="3214686"/>
            <a:ext cx="76438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</a:rPr>
              <a:t>II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</a:rPr>
              <a:t> этап - Практический (октябрь </a:t>
            </a:r>
            <a:r>
              <a:rPr lang="ru-RU" sz="2000" b="1" dirty="0">
                <a:solidFill>
                  <a:srgbClr val="C00000"/>
                </a:solidFill>
                <a:latin typeface="Calibri" pitchFamily="34" charset="0"/>
              </a:rPr>
              <a:t>–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</a:rPr>
              <a:t> апрель)</a:t>
            </a:r>
            <a:endParaRPr lang="ru-RU" b="1" dirty="0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b="1" dirty="0">
                <a:latin typeface="Times New Roman" pitchFamily="18" charset="0"/>
              </a:rPr>
              <a:t>Цель - вовлечь родителей в различные виды деятельности по направлениям</a:t>
            </a:r>
            <a:r>
              <a:rPr lang="ru-RU" b="1" dirty="0"/>
              <a:t> </a:t>
            </a:r>
          </a:p>
        </p:txBody>
      </p:sp>
      <p:sp>
        <p:nvSpPr>
          <p:cNvPr id="10246" name="Rectangle 13"/>
          <p:cNvSpPr>
            <a:spLocks noChangeArrowheads="1"/>
          </p:cNvSpPr>
          <p:nvPr/>
        </p:nvSpPr>
        <p:spPr bwMode="auto">
          <a:xfrm>
            <a:off x="214312" y="4071942"/>
            <a:ext cx="8929688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904875" algn="l"/>
              </a:tabLst>
            </a:pPr>
            <a:r>
              <a:rPr lang="ru-RU" b="1" u="sng" dirty="0">
                <a:latin typeface="Times New Roman" pitchFamily="18" charset="0"/>
              </a:rPr>
              <a:t>Результаты деятельности </a:t>
            </a:r>
            <a:r>
              <a:rPr lang="en-US" b="1" u="sng" dirty="0">
                <a:latin typeface="Times New Roman" pitchFamily="18" charset="0"/>
              </a:rPr>
              <a:t>II</a:t>
            </a:r>
            <a:r>
              <a:rPr lang="ru-RU" b="1" u="sng" dirty="0">
                <a:latin typeface="Times New Roman" pitchFamily="18" charset="0"/>
              </a:rPr>
              <a:t> этапа: </a:t>
            </a:r>
            <a:endParaRPr lang="ru-RU" b="1" u="sng" dirty="0"/>
          </a:p>
          <a:p>
            <a:pPr algn="just" eaLnBrk="0" hangingPunct="0">
              <a:tabLst>
                <a:tab pos="904875" algn="l"/>
              </a:tabLst>
            </a:pPr>
            <a:r>
              <a:rPr lang="ru-RU" b="1" dirty="0">
                <a:latin typeface="Times New Roman" pitchFamily="18" charset="0"/>
              </a:rPr>
              <a:t>Предполагается, что родители будут не только взаимодействовать со школой в новых предлагаемых формах, но и активизируются в рамках совместной деятельности по следующим направлениям: </a:t>
            </a:r>
            <a:endParaRPr lang="ru-RU" b="1" dirty="0"/>
          </a:p>
          <a:p>
            <a:pPr algn="just" eaLnBrk="0" hangingPunct="0">
              <a:buFontTx/>
              <a:buChar char="•"/>
              <a:tabLst>
                <a:tab pos="904875" algn="l"/>
              </a:tabLst>
            </a:pPr>
            <a:r>
              <a:rPr lang="ru-RU" b="1" dirty="0">
                <a:latin typeface="Times New Roman" pitchFamily="18" charset="0"/>
              </a:rPr>
              <a:t>государственное общественное управление</a:t>
            </a:r>
            <a:endParaRPr lang="ru-RU" b="1" dirty="0"/>
          </a:p>
          <a:p>
            <a:pPr algn="just" eaLnBrk="0" hangingPunct="0">
              <a:buFontTx/>
              <a:buChar char="•"/>
              <a:tabLst>
                <a:tab pos="904875" algn="l"/>
              </a:tabLst>
            </a:pPr>
            <a:r>
              <a:rPr lang="ru-RU" b="1" dirty="0">
                <a:latin typeface="Times New Roman" pitchFamily="18" charset="0"/>
              </a:rPr>
              <a:t>информационно- просветительское</a:t>
            </a:r>
            <a:endParaRPr lang="ru-RU" b="1" dirty="0"/>
          </a:p>
          <a:p>
            <a:pPr algn="just" eaLnBrk="0" hangingPunct="0">
              <a:buFontTx/>
              <a:buChar char="•"/>
              <a:tabLst>
                <a:tab pos="904875" algn="l"/>
              </a:tabLst>
            </a:pPr>
            <a:r>
              <a:rPr lang="ru-RU" b="1" dirty="0">
                <a:latin typeface="Times New Roman" pitchFamily="18" charset="0"/>
              </a:rPr>
              <a:t>образовательное </a:t>
            </a:r>
            <a:endParaRPr lang="ru-RU" b="1" dirty="0"/>
          </a:p>
          <a:p>
            <a:pPr algn="just" eaLnBrk="0" hangingPunct="0">
              <a:buFontTx/>
              <a:buChar char="•"/>
              <a:tabLst>
                <a:tab pos="904875" algn="l"/>
              </a:tabLst>
            </a:pPr>
            <a:r>
              <a:rPr lang="ru-RU" b="1" dirty="0">
                <a:latin typeface="Times New Roman" pitchFamily="18" charset="0"/>
              </a:rPr>
              <a:t>художественно-эстетическое</a:t>
            </a:r>
            <a:endParaRPr lang="ru-RU" b="1" dirty="0"/>
          </a:p>
          <a:p>
            <a:pPr algn="just" eaLnBrk="0" hangingPunct="0">
              <a:buFontTx/>
              <a:buChar char="•"/>
              <a:tabLst>
                <a:tab pos="904875" algn="l"/>
              </a:tabLst>
            </a:pPr>
            <a:r>
              <a:rPr lang="ru-RU" b="1" dirty="0">
                <a:latin typeface="Times New Roman" pitchFamily="18" charset="0"/>
              </a:rPr>
              <a:t>спортивно-оздоровительное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642938" y="142875"/>
            <a:ext cx="700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                  Государственно-общественное управление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500034" y="571480"/>
            <a:ext cx="91440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обеспечить условия для постоянного и ответственного взаимодействия </a:t>
            </a:r>
          </a:p>
          <a:p>
            <a:pPr algn="just" eaLnBrk="0" hangingPunct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управлении образованием с одной стороны, образовательного учреждения, </a:t>
            </a:r>
          </a:p>
          <a:p>
            <a:pPr algn="just" eaLnBrk="0" hangingPunct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 другой стороны, родительской общественности. </a:t>
            </a:r>
          </a:p>
        </p:txBody>
      </p:sp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500034" y="1643050"/>
            <a:ext cx="1951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u="sng" dirty="0"/>
              <a:t>Содержание: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2054225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 eaLnBrk="0" hangingPunct="0"/>
            <a:r>
              <a:rPr lang="ru-RU" i="1" dirty="0">
                <a:latin typeface="Times New Roman" pitchFamily="18" charset="0"/>
              </a:rPr>
              <a:t>1) </a:t>
            </a:r>
            <a:r>
              <a:rPr lang="ru-RU" b="1" i="1" dirty="0">
                <a:latin typeface="Times New Roman" pitchFamily="18" charset="0"/>
              </a:rPr>
              <a:t>деятельность по обеспечению функционирования образовательной сферы</a:t>
            </a:r>
            <a:endParaRPr lang="ru-RU" b="1" dirty="0"/>
          </a:p>
        </p:txBody>
      </p:sp>
      <p:sp>
        <p:nvSpPr>
          <p:cNvPr id="11270" name="Прямоугольник 7"/>
          <p:cNvSpPr>
            <a:spLocks noChangeArrowheads="1"/>
          </p:cNvSpPr>
          <p:nvPr/>
        </p:nvSpPr>
        <p:spPr bwMode="auto">
          <a:xfrm>
            <a:off x="285750" y="2286000"/>
            <a:ext cx="7858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i="1" dirty="0"/>
              <a:t>2) </a:t>
            </a:r>
            <a:r>
              <a:rPr lang="ru-RU" sz="1600" b="1" i="1" dirty="0"/>
              <a:t>содействие совершенствованию деятельности и развитию сферы образования</a:t>
            </a:r>
            <a:endParaRPr lang="ru-RU" sz="16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0063" y="3046413"/>
          <a:ext cx="8143875" cy="2954338"/>
        </p:xfrm>
        <a:graphic>
          <a:graphicData uri="http://schemas.openxmlformats.org/drawingml/2006/table">
            <a:tbl>
              <a:tblPr/>
              <a:tblGrid>
                <a:gridCol w="4071937"/>
                <a:gridCol w="4071938"/>
              </a:tblGrid>
              <a:tr h="8413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Существующие формы взаимодействия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Предлагаемые формы взаимодействия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Родительский комитет школы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Попечительский совет школы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 школы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Рабочие группы по разработке и реализации конкретных задач управления школой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1643063" y="214313"/>
            <a:ext cx="557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               Образовательное направление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357158" y="642918"/>
            <a:ext cx="9144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b="1" u="sng" dirty="0">
                <a:latin typeface="Times New Roman" pitchFamily="18" charset="0"/>
              </a:rPr>
              <a:t>Цель </a:t>
            </a:r>
            <a:r>
              <a:rPr lang="ru-RU" b="1" dirty="0">
                <a:latin typeface="Times New Roman" pitchFamily="18" charset="0"/>
              </a:rPr>
              <a:t>-  способствовать активному участию родителей в обучении и воспитании ребенка</a:t>
            </a:r>
            <a:r>
              <a:rPr lang="ru-RU" dirty="0">
                <a:latin typeface="Times New Roman" pitchFamily="18" charset="0"/>
              </a:rPr>
              <a:t>.</a:t>
            </a:r>
          </a:p>
          <a:p>
            <a:pPr eaLnBrk="0" hangingPunct="0"/>
            <a:endParaRPr lang="ru-RU" dirty="0">
              <a:latin typeface="Times New Roman" pitchFamily="18" charset="0"/>
            </a:endParaRPr>
          </a:p>
          <a:p>
            <a:pPr eaLnBrk="0" hangingPunct="0"/>
            <a:endParaRPr lang="ru-RU" dirty="0">
              <a:latin typeface="Times New Roman" pitchFamily="18" charset="0"/>
            </a:endParaRPr>
          </a:p>
          <a:p>
            <a:pPr eaLnBrk="0" hangingPunct="0"/>
            <a:endParaRPr lang="ru-RU" dirty="0"/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0" y="21429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24000" y="1397000"/>
          <a:ext cx="6096000" cy="3779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Существующие формы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взаимодействия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Предлагаемые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формы взаимодействия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Урок - наблюдение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Урок-соревнование детей и родителей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Бинарные уроки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Открытый урок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Семейная олимпиада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День открытых дверей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Неделя «На отлично»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1071563" y="285750"/>
            <a:ext cx="6099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    Информационно-просветительское направление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428596" y="642918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b="1" u="sng" dirty="0">
                <a:latin typeface="Times New Roman" pitchFamily="18" charset="0"/>
              </a:rPr>
              <a:t>Цель </a:t>
            </a:r>
            <a:r>
              <a:rPr lang="ru-RU" dirty="0">
                <a:latin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</a:rPr>
              <a:t>создать единое информационное пространство для эффективного взаимодействия педагогов, учащихся и родителей.</a:t>
            </a:r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57290" y="1428736"/>
          <a:ext cx="6076950" cy="4526280"/>
        </p:xfrm>
        <a:graphic>
          <a:graphicData uri="http://schemas.openxmlformats.org/drawingml/2006/table">
            <a:tbl>
              <a:tblPr/>
              <a:tblGrid>
                <a:gridCol w="3038475"/>
                <a:gridCol w="3038475"/>
              </a:tblGrid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Существующие  формы взаимодействия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Предлагаемые  формы взаимодействия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Сайт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Письмо родителям.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Информационные стенды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Телефон Доверия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Оформление выставок творческих работ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Горячая линия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Электронный дневник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Родительские конференции, семинары, круглые столы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8580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Индивидуальные беседы с родителями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8580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4"/>
          <p:cNvSpPr txBox="1">
            <a:spLocks noChangeArrowheads="1"/>
          </p:cNvSpPr>
          <p:nvPr/>
        </p:nvSpPr>
        <p:spPr bwMode="auto">
          <a:xfrm>
            <a:off x="1428728" y="285728"/>
            <a:ext cx="5786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 Спортивно-оздоровительное направление</a:t>
            </a:r>
          </a:p>
        </p:txBody>
      </p:sp>
      <p:sp>
        <p:nvSpPr>
          <p:cNvPr id="14339" name="Rectangle 14"/>
          <p:cNvSpPr>
            <a:spLocks noChangeArrowheads="1"/>
          </p:cNvSpPr>
          <p:nvPr/>
        </p:nvSpPr>
        <p:spPr bwMode="auto">
          <a:xfrm>
            <a:off x="428596" y="571480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b="1" u="sng" dirty="0">
                <a:latin typeface="Times New Roman" pitchFamily="18" charset="0"/>
              </a:rPr>
              <a:t>Цель</a:t>
            </a:r>
            <a:r>
              <a:rPr lang="ru-RU" u="sng" dirty="0">
                <a:latin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</a:rPr>
              <a:t>формировать у учащихся и их родителей идеологию здорового образа жизни через взаимодействие школы, учащегося и его семьи. </a:t>
            </a:r>
            <a:endParaRPr lang="ru-RU" b="1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571472" y="1571613"/>
          <a:ext cx="8072437" cy="4918393"/>
        </p:xfrm>
        <a:graphic>
          <a:graphicData uri="http://schemas.openxmlformats.org/drawingml/2006/table">
            <a:tbl>
              <a:tblPr/>
              <a:tblGrid>
                <a:gridCol w="4035425"/>
                <a:gridCol w="4037012"/>
              </a:tblGrid>
              <a:tr h="894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Существующие формы взаимодействия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Предлагаемые  формы взаимодействия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Туристические походы совместно с родителями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Семейный физкультурно-оздоровительный клуб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«Дни здоровья» совместно с родителями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«Лучший спортивный класс школы»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Соревнования «Мама, папа, я – спортивная семья»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Тематические дни, например, «День туриста», «День лыжника»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5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Тематические родительские собрания, конференции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Декада «За здоровый образ жизни»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</TotalTime>
  <Words>697</Words>
  <Application>Microsoft Office PowerPoint</Application>
  <PresentationFormat>Экран (4:3)</PresentationFormat>
  <Paragraphs>124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Georgia</vt:lpstr>
      <vt:lpstr>Times New Roman</vt:lpstr>
      <vt:lpstr>Tunga</vt:lpstr>
      <vt:lpstr>Verdana</vt:lpstr>
      <vt:lpstr>Wingdings 2</vt:lpstr>
      <vt:lpstr>Аспект</vt:lpstr>
      <vt:lpstr>Семья и школа: пути эффективного взаимодействия</vt:lpstr>
      <vt:lpstr>Заявленная проблема определила тему исследования «создание модели эффективного взаимодействия учитель-ученик-родители»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 и школа: пути эффективного взаимодействия</dc:title>
  <dc:creator>Admin</dc:creator>
  <cp:lastModifiedBy>Admin</cp:lastModifiedBy>
  <cp:revision>4</cp:revision>
  <cp:lastPrinted>2013-10-24T18:22:33Z</cp:lastPrinted>
  <dcterms:created xsi:type="dcterms:W3CDTF">2013-10-24T18:03:14Z</dcterms:created>
  <dcterms:modified xsi:type="dcterms:W3CDTF">2013-10-24T18:36:30Z</dcterms:modified>
</cp:coreProperties>
</file>