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71" r:id="rId15"/>
    <p:sldId id="272" r:id="rId16"/>
    <p:sldId id="273" r:id="rId17"/>
    <p:sldId id="275" r:id="rId18"/>
    <p:sldId id="278" r:id="rId19"/>
    <p:sldId id="279" r:id="rId20"/>
    <p:sldId id="280" r:id="rId21"/>
    <p:sldId id="28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14612" y="0"/>
            <a:ext cx="6429388" cy="3429000"/>
          </a:xfrm>
        </p:spPr>
        <p:txBody>
          <a:bodyPr/>
          <a:lstStyle/>
          <a:p>
            <a:r>
              <a:rPr lang="en-GB" sz="4400" i="1" dirty="0" err="1" smtClean="0"/>
              <a:t>Компетентностный</a:t>
            </a:r>
            <a:r>
              <a:rPr lang="en-GB" sz="4400" i="1" dirty="0" smtClean="0"/>
              <a:t> </a:t>
            </a:r>
            <a:r>
              <a:rPr lang="en-GB" sz="4400" i="1" dirty="0" err="1" smtClean="0"/>
              <a:t>подход</a:t>
            </a:r>
            <a:r>
              <a:rPr lang="en-GB" sz="4400" i="1" dirty="0" smtClean="0"/>
              <a:t> </a:t>
            </a:r>
            <a:r>
              <a:rPr lang="en-GB" sz="4400" i="1" dirty="0" err="1" smtClean="0"/>
              <a:t>на</a:t>
            </a:r>
            <a:r>
              <a:rPr lang="en-GB" sz="4400" i="1" dirty="0" smtClean="0"/>
              <a:t> </a:t>
            </a:r>
            <a:r>
              <a:rPr lang="en-GB" sz="4400" i="1" dirty="0" err="1" smtClean="0"/>
              <a:t>уроке</a:t>
            </a:r>
            <a:r>
              <a:rPr lang="en-GB" sz="4400" i="1" dirty="0" smtClean="0"/>
              <a:t> в </a:t>
            </a:r>
            <a:r>
              <a:rPr lang="en-GB" sz="4400" i="1" dirty="0" err="1" smtClean="0"/>
              <a:t>начальной</a:t>
            </a:r>
            <a:r>
              <a:rPr lang="en-GB" sz="4400" i="1" dirty="0" smtClean="0"/>
              <a:t> </a:t>
            </a:r>
            <a:r>
              <a:rPr lang="en-GB" sz="4400" i="1" dirty="0" err="1" smtClean="0"/>
              <a:t>школе</a:t>
            </a:r>
            <a:r>
              <a:rPr lang="en-GB" sz="4400" i="1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14744" y="5143512"/>
            <a:ext cx="5183104" cy="1500198"/>
          </a:xfrm>
        </p:spPr>
        <p:txBody>
          <a:bodyPr>
            <a:normAutofit/>
          </a:bodyPr>
          <a:lstStyle/>
          <a:p>
            <a:r>
              <a:rPr lang="ru-RU" dirty="0" smtClean="0"/>
              <a:t>Подготовила учитель начальных классов МБОУ СОШ №68 г.Краснодар </a:t>
            </a:r>
            <a:r>
              <a:rPr lang="ru-RU" dirty="0" err="1" smtClean="0"/>
              <a:t>Демихина</a:t>
            </a:r>
            <a:r>
              <a:rPr lang="ru-RU" dirty="0" smtClean="0"/>
              <a:t> Ольга Александровна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bg2">
                    <a:lumMod val="50000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+mn-lt"/>
                <a:cs typeface="Arial"/>
              </a:rPr>
              <a:t>Кооперативная компетенция</a:t>
            </a:r>
            <a:r>
              <a:rPr lang="ru-RU" sz="32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+mn-lt"/>
                <a:cs typeface="Arial"/>
              </a:rPr>
              <a:t/>
            </a:r>
            <a:br>
              <a:rPr lang="ru-RU" sz="32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+mn-lt"/>
                <a:cs typeface="Arial"/>
              </a:rPr>
            </a:br>
            <a:endParaRPr lang="ru-RU" sz="32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7196166" cy="5169876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None/>
            </a:pPr>
            <a:r>
              <a:rPr lang="ru-RU" sz="2800" dirty="0" smtClean="0">
                <a:solidFill>
                  <a:srgbClr val="FF33CC"/>
                </a:solidFill>
              </a:rPr>
              <a:t>умение</a:t>
            </a:r>
            <a:r>
              <a:rPr lang="ru-RU" sz="2800" dirty="0" smtClean="0"/>
              <a:t> самостоятельно находить партнеров для сотрудничества и объединяться с ними в группы;</a:t>
            </a:r>
          </a:p>
          <a:p>
            <a:pPr>
              <a:buFontTx/>
              <a:buNone/>
            </a:pPr>
            <a:r>
              <a:rPr lang="ru-RU" sz="2800" dirty="0" smtClean="0">
                <a:solidFill>
                  <a:srgbClr val="FF33CC"/>
                </a:solidFill>
              </a:rPr>
              <a:t>распределять</a:t>
            </a:r>
            <a:r>
              <a:rPr lang="ru-RU" sz="2800" dirty="0" smtClean="0"/>
              <a:t> межу участниками группы задачи и роли;</a:t>
            </a:r>
          </a:p>
          <a:p>
            <a:pPr>
              <a:buFontTx/>
              <a:buNone/>
            </a:pPr>
            <a:r>
              <a:rPr lang="ru-RU" sz="2800" dirty="0" smtClean="0"/>
              <a:t>действовать в качестве ситуативного лидера группы и в качестве исполнителя;</a:t>
            </a:r>
          </a:p>
          <a:p>
            <a:pPr>
              <a:buFontTx/>
              <a:buNone/>
            </a:pPr>
            <a:r>
              <a:rPr lang="ru-RU" sz="2800" dirty="0" smtClean="0">
                <a:solidFill>
                  <a:srgbClr val="FF33CC"/>
                </a:solidFill>
              </a:rPr>
              <a:t>координировать</a:t>
            </a:r>
            <a:r>
              <a:rPr lang="ru-RU" sz="2800" dirty="0" smtClean="0"/>
              <a:t> свои действия с действиями других членов группы, решающих общую задачу;</a:t>
            </a:r>
          </a:p>
          <a:p>
            <a:pPr>
              <a:buFontTx/>
              <a:buNone/>
            </a:pPr>
            <a:r>
              <a:rPr lang="ru-RU" sz="2800" dirty="0" smtClean="0">
                <a:solidFill>
                  <a:srgbClr val="FF33CC"/>
                </a:solidFill>
              </a:rPr>
              <a:t>анализировать</a:t>
            </a:r>
            <a:r>
              <a:rPr lang="ru-RU" sz="2800" dirty="0" smtClean="0"/>
              <a:t> и разрешать противоречия, препятствующие эффективности работы команды;</a:t>
            </a:r>
          </a:p>
          <a:p>
            <a:pPr>
              <a:buFontTx/>
              <a:buNone/>
            </a:pPr>
            <a:r>
              <a:rPr lang="ru-RU" sz="2800" dirty="0" smtClean="0">
                <a:solidFill>
                  <a:srgbClr val="FF33CC"/>
                </a:solidFill>
              </a:rPr>
              <a:t>осуществлять</a:t>
            </a:r>
            <a:r>
              <a:rPr lang="ru-RU" sz="2800" dirty="0" smtClean="0"/>
              <a:t> коллективное подведение итогов, включая самооценку коллективной деятельности и ее результатов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kern="10" dirty="0" smtClean="0">
                <a:ln w="1270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solidFill>
                  <a:schemeClr val="bg2">
                    <a:lumMod val="75000"/>
                  </a:schemeClr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cs typeface="Arial"/>
              </a:rPr>
              <a:t>Рефлексивная компетенция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2800" dirty="0" smtClean="0">
                <a:solidFill>
                  <a:srgbClr val="FF00FF"/>
                </a:solidFill>
              </a:rPr>
              <a:t>самоанализ</a:t>
            </a:r>
            <a:r>
              <a:rPr lang="ru-RU" sz="2800" dirty="0" smtClean="0"/>
              <a:t> деятельности, проводимый каждым ребенком;</a:t>
            </a:r>
          </a:p>
          <a:p>
            <a:pPr>
              <a:buFontTx/>
              <a:buNone/>
            </a:pPr>
            <a:r>
              <a:rPr lang="ru-RU" sz="2800" dirty="0" smtClean="0"/>
              <a:t>продолжение  предметной деятельности;</a:t>
            </a:r>
          </a:p>
          <a:p>
            <a:pPr>
              <a:buFontTx/>
              <a:buNone/>
            </a:pPr>
            <a:r>
              <a:rPr lang="ru-RU" sz="2800" dirty="0" smtClean="0">
                <a:solidFill>
                  <a:srgbClr val="FF00FF"/>
                </a:solidFill>
              </a:rPr>
              <a:t>оценивание</a:t>
            </a:r>
            <a:r>
              <a:rPr lang="ru-RU" sz="2800" dirty="0" smtClean="0"/>
              <a:t> того, в какой мере достигнуто решение проблемы;</a:t>
            </a:r>
          </a:p>
          <a:p>
            <a:pPr>
              <a:buFontTx/>
              <a:buNone/>
            </a:pPr>
            <a:r>
              <a:rPr lang="ru-RU" sz="2800" dirty="0" smtClean="0">
                <a:solidFill>
                  <a:srgbClr val="FF00FF"/>
                </a:solidFill>
              </a:rPr>
              <a:t>обсуждение</a:t>
            </a:r>
            <a:r>
              <a:rPr lang="ru-RU" sz="2800" dirty="0" smtClean="0"/>
              <a:t> дальнейшей перспективы;</a:t>
            </a:r>
          </a:p>
          <a:p>
            <a:pPr>
              <a:buFontTx/>
              <a:buNone/>
            </a:pPr>
            <a:r>
              <a:rPr lang="ru-RU" sz="2800" dirty="0" smtClean="0">
                <a:solidFill>
                  <a:srgbClr val="FF00FF"/>
                </a:solidFill>
              </a:rPr>
              <a:t>рефлексия</a:t>
            </a:r>
            <a:r>
              <a:rPr lang="ru-RU" sz="2800" dirty="0" smtClean="0"/>
              <a:t> процесса мышления;</a:t>
            </a:r>
          </a:p>
          <a:p>
            <a:pPr>
              <a:buFontTx/>
              <a:buNone/>
            </a:pPr>
            <a:r>
              <a:rPr lang="ru-RU" sz="2800" dirty="0" smtClean="0">
                <a:solidFill>
                  <a:srgbClr val="FF00FF"/>
                </a:solidFill>
              </a:rPr>
              <a:t>осмысление</a:t>
            </a:r>
            <a:r>
              <a:rPr lang="ru-RU" sz="2800" dirty="0" smtClean="0"/>
              <a:t> задачи, для решения которой недостаточно знаний.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124728" cy="1571636"/>
          </a:xfrm>
        </p:spPr>
        <p:txBody>
          <a:bodyPr>
            <a:normAutofit fontScale="90000"/>
          </a:bodyPr>
          <a:lstStyle/>
          <a:p>
            <a:r>
              <a:rPr lang="ru-RU" sz="4000" kern="10" dirty="0" smtClean="0">
                <a:ln w="9525" cmpd="sng">
                  <a:solidFill>
                    <a:srgbClr val="FF3300"/>
                  </a:solidFill>
                  <a:prstDash val="solid"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</a:rPr>
              <a:t>методы формирования ключевых компетенций</a:t>
            </a:r>
            <a:r>
              <a:rPr lang="ru-RU" sz="4000" kern="10" dirty="0" smtClean="0">
                <a:ln w="9525" cmpd="sng">
                  <a:solidFill>
                    <a:srgbClr val="FF3300"/>
                  </a:solidFill>
                  <a:prstDash val="solid"/>
                  <a:round/>
                  <a:headEnd/>
                  <a:tailEnd/>
                </a:ln>
                <a:solidFill>
                  <a:srgbClr val="006600"/>
                </a:solidFill>
              </a:rPr>
              <a:t/>
            </a:r>
            <a:br>
              <a:rPr lang="ru-RU" sz="4000" kern="10" dirty="0" smtClean="0">
                <a:ln w="9525" cmpd="sng">
                  <a:solidFill>
                    <a:srgbClr val="FF3300"/>
                  </a:solidFill>
                  <a:prstDash val="solid"/>
                  <a:round/>
                  <a:headEnd/>
                  <a:tailEnd/>
                </a:ln>
                <a:solidFill>
                  <a:srgbClr val="0066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7196166" cy="5027000"/>
          </a:xfrm>
        </p:spPr>
        <p:txBody>
          <a:bodyPr>
            <a:normAutofit fontScale="32500" lnSpcReduction="20000"/>
          </a:bodyPr>
          <a:lstStyle/>
          <a:p>
            <a:pPr>
              <a:buFontTx/>
              <a:buNone/>
            </a:pPr>
            <a:endParaRPr lang="ru-RU" sz="2800" dirty="0" smtClean="0">
              <a:solidFill>
                <a:srgbClr val="800000"/>
              </a:solidFill>
            </a:endParaRPr>
          </a:p>
          <a:p>
            <a:pPr>
              <a:buFontTx/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*</a:t>
            </a:r>
            <a:r>
              <a:rPr lang="ru-RU" sz="5500" dirty="0" smtClean="0">
                <a:solidFill>
                  <a:srgbClr val="FF33CC"/>
                </a:solidFill>
              </a:rPr>
              <a:t>обращение</a:t>
            </a:r>
            <a:r>
              <a:rPr lang="ru-RU" sz="5500" dirty="0" smtClean="0"/>
              <a:t> к прошлому или к только что сформированному опыту учащихся;</a:t>
            </a:r>
          </a:p>
          <a:p>
            <a:pPr>
              <a:buFontTx/>
              <a:buNone/>
            </a:pPr>
            <a:r>
              <a:rPr lang="ru-RU" sz="5500" dirty="0" smtClean="0">
                <a:solidFill>
                  <a:srgbClr val="00CC00"/>
                </a:solidFill>
              </a:rPr>
              <a:t>*</a:t>
            </a:r>
            <a:r>
              <a:rPr lang="ru-RU" sz="5500" dirty="0" smtClean="0">
                <a:solidFill>
                  <a:srgbClr val="0033CC"/>
                </a:solidFill>
              </a:rPr>
              <a:t>открытое </a:t>
            </a:r>
            <a:r>
              <a:rPr lang="ru-RU" sz="5500" dirty="0" smtClean="0"/>
              <a:t>обсуждение новых знаний, в ходе которого оказываются задействованными: непосредственно-субъектная позиция учащихся и опосредованно- прежний опыт;</a:t>
            </a:r>
          </a:p>
          <a:p>
            <a:pPr>
              <a:buFontTx/>
              <a:buNone/>
            </a:pPr>
            <a:r>
              <a:rPr lang="ru-RU" sz="5500" dirty="0" smtClean="0">
                <a:solidFill>
                  <a:schemeClr val="tx2"/>
                </a:solidFill>
              </a:rPr>
              <a:t>*</a:t>
            </a:r>
            <a:r>
              <a:rPr lang="ru-RU" sz="5500" dirty="0" smtClean="0">
                <a:solidFill>
                  <a:srgbClr val="FF6600"/>
                </a:solidFill>
              </a:rPr>
              <a:t>решение</a:t>
            </a:r>
            <a:r>
              <a:rPr lang="ru-RU" sz="5500" dirty="0" smtClean="0"/>
              <a:t> проблемных задач и обсуждение проблемных ситуаций, соразмерных опыту учащихся данного возраста;</a:t>
            </a:r>
          </a:p>
          <a:p>
            <a:pPr>
              <a:buFontTx/>
              <a:buNone/>
            </a:pPr>
            <a:r>
              <a:rPr lang="ru-RU" sz="5500" dirty="0" smtClean="0">
                <a:solidFill>
                  <a:srgbClr val="3333CC"/>
                </a:solidFill>
              </a:rPr>
              <a:t>*</a:t>
            </a:r>
            <a:r>
              <a:rPr lang="ru-RU" sz="5500" dirty="0" smtClean="0">
                <a:solidFill>
                  <a:srgbClr val="009900"/>
                </a:solidFill>
              </a:rPr>
              <a:t>дискуссия</a:t>
            </a:r>
            <a:r>
              <a:rPr lang="ru-RU" sz="5500" dirty="0" smtClean="0"/>
              <a:t> учащихся, столкновение их субъективных позиций;</a:t>
            </a:r>
          </a:p>
          <a:p>
            <a:pPr>
              <a:buFontTx/>
              <a:buNone/>
            </a:pPr>
            <a:r>
              <a:rPr lang="ru-RU" sz="5500" dirty="0" smtClean="0">
                <a:solidFill>
                  <a:srgbClr val="FF6600"/>
                </a:solidFill>
              </a:rPr>
              <a:t>*</a:t>
            </a:r>
            <a:r>
              <a:rPr lang="ru-RU" sz="5500" dirty="0" smtClean="0">
                <a:solidFill>
                  <a:srgbClr val="FF33CC"/>
                </a:solidFill>
              </a:rPr>
              <a:t>игровая</a:t>
            </a:r>
            <a:r>
              <a:rPr lang="ru-RU" sz="5500" dirty="0" smtClean="0"/>
              <a:t> деятельность: ролевые игры, игровой психологический тренинг или практикум;</a:t>
            </a:r>
          </a:p>
          <a:p>
            <a:pPr>
              <a:buFontTx/>
              <a:buNone/>
            </a:pPr>
            <a:r>
              <a:rPr lang="ru-RU" sz="5500" dirty="0" smtClean="0">
                <a:solidFill>
                  <a:srgbClr val="FF33CC"/>
                </a:solidFill>
              </a:rPr>
              <a:t>*</a:t>
            </a:r>
            <a:r>
              <a:rPr lang="ru-RU" sz="5500" dirty="0" smtClean="0">
                <a:solidFill>
                  <a:srgbClr val="0033CC"/>
                </a:solidFill>
              </a:rPr>
              <a:t>проектная деятельность</a:t>
            </a:r>
            <a:r>
              <a:rPr lang="ru-RU" sz="5500" dirty="0" smtClean="0"/>
              <a:t>: исследовательские, творческие, ролевые, практико-ориентированные мини-проекты и проекты -практические работы, имеющие жизненный контекст.</a:t>
            </a:r>
          </a:p>
          <a:p>
            <a:pPr>
              <a:buFontTx/>
              <a:buNone/>
            </a:pPr>
            <a:r>
              <a:rPr lang="ru-RU" sz="5500" dirty="0" smtClean="0"/>
              <a:t>В условиях реализации </a:t>
            </a:r>
            <a:r>
              <a:rPr lang="ru-RU" sz="5500" dirty="0" err="1" smtClean="0"/>
              <a:t>компетентностного</a:t>
            </a:r>
            <a:r>
              <a:rPr lang="ru-RU" sz="5500" dirty="0" smtClean="0"/>
              <a:t> подхода </a:t>
            </a:r>
            <a:r>
              <a:rPr lang="ru-RU" sz="5500" dirty="0" smtClean="0">
                <a:solidFill>
                  <a:srgbClr val="00CC00"/>
                </a:solidFill>
              </a:rPr>
              <a:t>внеклассная деятельность учащихся</a:t>
            </a:r>
            <a:r>
              <a:rPr lang="ru-RU" sz="5500" dirty="0" smtClean="0"/>
              <a:t> несет не меньшую образовательную нагрузку, нежели во время урока</a:t>
            </a:r>
            <a:endParaRPr lang="ru-RU" sz="5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7500958" cy="1428760"/>
          </a:xfrm>
        </p:spPr>
        <p:txBody>
          <a:bodyPr>
            <a:noAutofit/>
          </a:bodyPr>
          <a:lstStyle/>
          <a:p>
            <a:r>
              <a:rPr lang="en-GB" sz="3200" i="1" dirty="0" err="1" smtClean="0">
                <a:solidFill>
                  <a:schemeClr val="bg2">
                    <a:lumMod val="75000"/>
                  </a:schemeClr>
                </a:solidFill>
              </a:rPr>
              <a:t>Привитие</a:t>
            </a:r>
            <a:r>
              <a:rPr lang="en-GB" sz="3200" i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GB" sz="3200" i="1" dirty="0" err="1" smtClean="0">
                <a:solidFill>
                  <a:schemeClr val="bg2">
                    <a:lumMod val="75000"/>
                  </a:schemeClr>
                </a:solidFill>
              </a:rPr>
              <a:t>интереса</a:t>
            </a:r>
            <a:r>
              <a:rPr lang="en-GB" sz="3200" i="1" dirty="0" smtClean="0">
                <a:solidFill>
                  <a:schemeClr val="bg2">
                    <a:lumMod val="75000"/>
                  </a:schemeClr>
                </a:solidFill>
              </a:rPr>
              <a:t> к </a:t>
            </a:r>
            <a:r>
              <a:rPr lang="en-GB" sz="3200" i="1" dirty="0" err="1" smtClean="0">
                <a:solidFill>
                  <a:schemeClr val="bg2">
                    <a:lumMod val="75000"/>
                  </a:schemeClr>
                </a:solidFill>
              </a:rPr>
              <a:t>познавательной</a:t>
            </a:r>
            <a:r>
              <a:rPr lang="en-GB" sz="3200" i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GB" sz="3200" i="1" dirty="0" err="1" smtClean="0">
                <a:solidFill>
                  <a:schemeClr val="bg2">
                    <a:lumMod val="75000"/>
                  </a:schemeClr>
                </a:solidFill>
              </a:rPr>
              <a:t>деятельности</a:t>
            </a:r>
            <a:r>
              <a:rPr lang="en-GB" sz="3200" i="1" dirty="0" smtClean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en-GB" sz="3200" i="1" dirty="0" err="1" smtClean="0">
                <a:solidFill>
                  <a:schemeClr val="bg2">
                    <a:lumMod val="75000"/>
                  </a:schemeClr>
                </a:solidFill>
              </a:rPr>
              <a:t>расширение</a:t>
            </a:r>
            <a:r>
              <a:rPr lang="en-GB" sz="3200" i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GB" sz="3200" i="1" dirty="0" err="1" smtClean="0">
                <a:solidFill>
                  <a:schemeClr val="bg2">
                    <a:lumMod val="75000"/>
                  </a:schemeClr>
                </a:solidFill>
              </a:rPr>
              <a:t>кругозора</a:t>
            </a:r>
            <a:endParaRPr lang="ru-RU" sz="32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1928802"/>
            <a:ext cx="3094602" cy="232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928802"/>
            <a:ext cx="2476509" cy="330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Посещение музеев и библиотек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9210" y="1609725"/>
            <a:ext cx="3634979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Внеурочная деятельность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857628"/>
            <a:ext cx="3750732" cy="2813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1500174"/>
            <a:ext cx="3845983" cy="288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i="1" dirty="0" err="1" smtClean="0">
                <a:solidFill>
                  <a:schemeClr val="bg2">
                    <a:lumMod val="75000"/>
                  </a:schemeClr>
                </a:solidFill>
              </a:rPr>
              <a:t>Мини</a:t>
            </a:r>
            <a:r>
              <a:rPr lang="en-GB" sz="3600" i="1" dirty="0" smtClean="0">
                <a:solidFill>
                  <a:schemeClr val="bg2">
                    <a:lumMod val="75000"/>
                  </a:schemeClr>
                </a:solidFill>
              </a:rPr>
              <a:t> – </a:t>
            </a:r>
            <a:r>
              <a:rPr lang="en-GB" sz="3600" i="1" dirty="0" err="1" smtClean="0">
                <a:solidFill>
                  <a:schemeClr val="bg2">
                    <a:lumMod val="75000"/>
                  </a:schemeClr>
                </a:solidFill>
              </a:rPr>
              <a:t>проекты</a:t>
            </a:r>
            <a:r>
              <a:rPr lang="en-GB" sz="3600" i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GB" sz="3600" i="1" dirty="0" err="1" smtClean="0">
                <a:solidFill>
                  <a:schemeClr val="bg2">
                    <a:lumMod val="75000"/>
                  </a:schemeClr>
                </a:solidFill>
              </a:rPr>
              <a:t>на</a:t>
            </a:r>
            <a:r>
              <a:rPr lang="en-GB" sz="3600" i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GB" sz="3600" i="1" dirty="0" err="1" smtClean="0">
                <a:solidFill>
                  <a:schemeClr val="bg2">
                    <a:lumMod val="75000"/>
                  </a:schemeClr>
                </a:solidFill>
              </a:rPr>
              <a:t>уроке</a:t>
            </a:r>
            <a:endParaRPr lang="ru-RU" sz="36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43050"/>
            <a:ext cx="3214710" cy="2411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4286256"/>
            <a:ext cx="3092982" cy="231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1571612"/>
            <a:ext cx="3345917" cy="250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Совместные проекты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Экскурсии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Древняя Китайская мудрость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sz="4400" b="1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Скажи</a:t>
            </a:r>
            <a:r>
              <a:rPr lang="en-GB" sz="44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4400" b="1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мне</a:t>
            </a:r>
            <a:r>
              <a:rPr lang="en-GB" sz="44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и я </a:t>
            </a:r>
            <a:r>
              <a:rPr lang="en-GB" sz="4400" b="1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забуду</a:t>
            </a:r>
            <a:r>
              <a:rPr lang="en-GB" sz="44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endParaRPr lang="ru-RU" sz="4400" b="1" i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None/>
            </a:pPr>
            <a:r>
              <a:rPr lang="en-GB" sz="4400" b="1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покажи</a:t>
            </a:r>
            <a:r>
              <a:rPr lang="en-GB" sz="44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4400" b="1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мне</a:t>
            </a:r>
            <a:r>
              <a:rPr lang="en-GB" sz="44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и я </a:t>
            </a:r>
            <a:endParaRPr lang="ru-RU" sz="4400" b="1" i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None/>
            </a:pPr>
            <a:r>
              <a:rPr lang="en-GB" sz="4400" b="1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запомню</a:t>
            </a:r>
            <a:r>
              <a:rPr lang="en-GB" sz="44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GB" sz="4400" b="1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вовлеки</a:t>
            </a:r>
            <a:r>
              <a:rPr lang="en-GB" sz="44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4400" b="1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меня</a:t>
            </a:r>
            <a:r>
              <a:rPr lang="en-GB" sz="44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</a:t>
            </a:r>
            <a:endParaRPr lang="ru-RU" sz="4400" b="1" i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None/>
            </a:pPr>
            <a:r>
              <a:rPr lang="en-GB" sz="44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 я </a:t>
            </a:r>
            <a:r>
              <a:rPr lang="en-GB" sz="4400" b="1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научусь</a:t>
            </a:r>
            <a:r>
              <a:rPr lang="en-GB" sz="44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br>
              <a:rPr lang="en-GB" sz="44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Рассмотрим понятия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b="1" u="sng" dirty="0" err="1" smtClean="0">
                <a:solidFill>
                  <a:srgbClr val="000000"/>
                </a:solidFill>
              </a:rPr>
              <a:t>Компетенция</a:t>
            </a:r>
            <a:r>
              <a:rPr lang="en-GB" sz="2400" b="1" dirty="0" smtClean="0">
                <a:solidFill>
                  <a:srgbClr val="000000"/>
                </a:solidFill>
              </a:rPr>
              <a:t> – </a:t>
            </a:r>
            <a:r>
              <a:rPr lang="en-GB" sz="2400" b="1" dirty="0" err="1" smtClean="0">
                <a:solidFill>
                  <a:srgbClr val="000000"/>
                </a:solidFill>
              </a:rPr>
              <a:t>совокупность</a:t>
            </a:r>
            <a:r>
              <a:rPr lang="en-GB" sz="2400" b="1" dirty="0" smtClean="0">
                <a:solidFill>
                  <a:srgbClr val="000000"/>
                </a:solidFill>
              </a:rPr>
              <a:t> </a:t>
            </a:r>
            <a:r>
              <a:rPr lang="en-GB" sz="2400" b="1" dirty="0" err="1" smtClean="0">
                <a:solidFill>
                  <a:srgbClr val="000000"/>
                </a:solidFill>
              </a:rPr>
              <a:t>взаимосвязанных</a:t>
            </a:r>
            <a:r>
              <a:rPr lang="en-GB" sz="2400" b="1" dirty="0" smtClean="0">
                <a:solidFill>
                  <a:srgbClr val="000000"/>
                </a:solidFill>
              </a:rPr>
              <a:t> </a:t>
            </a:r>
            <a:r>
              <a:rPr lang="en-GB" sz="2400" b="1" dirty="0" err="1" smtClean="0">
                <a:solidFill>
                  <a:srgbClr val="000000"/>
                </a:solidFill>
              </a:rPr>
              <a:t>качеств</a:t>
            </a:r>
            <a:r>
              <a:rPr lang="en-GB" sz="2400" b="1" dirty="0" smtClean="0">
                <a:solidFill>
                  <a:srgbClr val="000000"/>
                </a:solidFill>
              </a:rPr>
              <a:t> </a:t>
            </a:r>
            <a:r>
              <a:rPr lang="en-GB" sz="2400" b="1" dirty="0" err="1" smtClean="0">
                <a:solidFill>
                  <a:srgbClr val="000000"/>
                </a:solidFill>
              </a:rPr>
              <a:t>личности</a:t>
            </a:r>
            <a:r>
              <a:rPr lang="en-GB" sz="2400" b="1" dirty="0" smtClean="0">
                <a:solidFill>
                  <a:srgbClr val="000000"/>
                </a:solidFill>
              </a:rPr>
              <a:t> (</a:t>
            </a:r>
            <a:r>
              <a:rPr lang="en-GB" sz="2400" b="1" dirty="0" err="1" smtClean="0">
                <a:solidFill>
                  <a:srgbClr val="000000"/>
                </a:solidFill>
              </a:rPr>
              <a:t>знаний</a:t>
            </a:r>
            <a:r>
              <a:rPr lang="en-GB" sz="2400" b="1" dirty="0" smtClean="0">
                <a:solidFill>
                  <a:srgbClr val="000000"/>
                </a:solidFill>
              </a:rPr>
              <a:t>, </a:t>
            </a:r>
            <a:r>
              <a:rPr lang="en-GB" sz="2400" b="1" dirty="0" err="1" smtClean="0">
                <a:solidFill>
                  <a:srgbClr val="000000"/>
                </a:solidFill>
              </a:rPr>
              <a:t>умений</a:t>
            </a:r>
            <a:r>
              <a:rPr lang="en-GB" sz="2400" b="1" dirty="0" smtClean="0">
                <a:solidFill>
                  <a:srgbClr val="000000"/>
                </a:solidFill>
              </a:rPr>
              <a:t>, </a:t>
            </a:r>
            <a:r>
              <a:rPr lang="en-GB" sz="2400" b="1" dirty="0" err="1" smtClean="0">
                <a:solidFill>
                  <a:srgbClr val="000000"/>
                </a:solidFill>
              </a:rPr>
              <a:t>навыков</a:t>
            </a:r>
            <a:r>
              <a:rPr lang="en-GB" sz="2400" b="1" dirty="0" smtClean="0">
                <a:solidFill>
                  <a:srgbClr val="000000"/>
                </a:solidFill>
              </a:rPr>
              <a:t>, </a:t>
            </a:r>
            <a:r>
              <a:rPr lang="en-GB" sz="2400" b="1" dirty="0" err="1" smtClean="0">
                <a:solidFill>
                  <a:srgbClr val="000000"/>
                </a:solidFill>
              </a:rPr>
              <a:t>способов</a:t>
            </a:r>
            <a:r>
              <a:rPr lang="en-GB" sz="2400" b="1" dirty="0" smtClean="0">
                <a:solidFill>
                  <a:srgbClr val="000000"/>
                </a:solidFill>
              </a:rPr>
              <a:t> </a:t>
            </a:r>
            <a:r>
              <a:rPr lang="en-GB" sz="2400" b="1" dirty="0" err="1" smtClean="0">
                <a:solidFill>
                  <a:srgbClr val="000000"/>
                </a:solidFill>
              </a:rPr>
              <a:t>деятельности</a:t>
            </a:r>
            <a:r>
              <a:rPr lang="en-GB" sz="2400" b="1" dirty="0" smtClean="0">
                <a:solidFill>
                  <a:srgbClr val="000000"/>
                </a:solidFill>
              </a:rPr>
              <a:t>), </a:t>
            </a:r>
            <a:r>
              <a:rPr lang="en-GB" sz="2400" b="1" dirty="0" err="1" smtClean="0">
                <a:solidFill>
                  <a:srgbClr val="000000"/>
                </a:solidFill>
              </a:rPr>
              <a:t>задаваемых</a:t>
            </a:r>
            <a:r>
              <a:rPr lang="en-GB" sz="2400" b="1" dirty="0" smtClean="0">
                <a:solidFill>
                  <a:srgbClr val="000000"/>
                </a:solidFill>
              </a:rPr>
              <a:t> </a:t>
            </a:r>
            <a:r>
              <a:rPr lang="en-GB" sz="2400" b="1" dirty="0" err="1" smtClean="0">
                <a:solidFill>
                  <a:srgbClr val="000000"/>
                </a:solidFill>
              </a:rPr>
              <a:t>по</a:t>
            </a:r>
            <a:r>
              <a:rPr lang="en-GB" sz="2400" b="1" dirty="0" smtClean="0">
                <a:solidFill>
                  <a:srgbClr val="000000"/>
                </a:solidFill>
              </a:rPr>
              <a:t> </a:t>
            </a:r>
            <a:r>
              <a:rPr lang="en-GB" sz="2400" b="1" dirty="0" err="1" smtClean="0">
                <a:solidFill>
                  <a:srgbClr val="000000"/>
                </a:solidFill>
              </a:rPr>
              <a:t>определенному</a:t>
            </a:r>
            <a:r>
              <a:rPr lang="en-GB" sz="2400" b="1" dirty="0" smtClean="0">
                <a:solidFill>
                  <a:srgbClr val="000000"/>
                </a:solidFill>
              </a:rPr>
              <a:t> </a:t>
            </a:r>
            <a:r>
              <a:rPr lang="en-GB" sz="2400" b="1" dirty="0" err="1" smtClean="0">
                <a:solidFill>
                  <a:srgbClr val="000000"/>
                </a:solidFill>
              </a:rPr>
              <a:t>кругу</a:t>
            </a:r>
            <a:r>
              <a:rPr lang="en-GB" sz="2400" b="1" dirty="0" smtClean="0">
                <a:solidFill>
                  <a:srgbClr val="000000"/>
                </a:solidFill>
              </a:rPr>
              <a:t> </a:t>
            </a:r>
            <a:r>
              <a:rPr lang="en-GB" sz="2400" b="1" dirty="0" err="1" smtClean="0">
                <a:solidFill>
                  <a:srgbClr val="000000"/>
                </a:solidFill>
              </a:rPr>
              <a:t>предметов</a:t>
            </a:r>
            <a:r>
              <a:rPr lang="en-GB" sz="2400" b="1" dirty="0" smtClean="0">
                <a:solidFill>
                  <a:srgbClr val="000000"/>
                </a:solidFill>
              </a:rPr>
              <a:t> и </a:t>
            </a:r>
            <a:r>
              <a:rPr lang="en-GB" sz="2400" b="1" dirty="0" err="1" smtClean="0">
                <a:solidFill>
                  <a:srgbClr val="000000"/>
                </a:solidFill>
              </a:rPr>
              <a:t>процессов</a:t>
            </a:r>
            <a:r>
              <a:rPr lang="en-GB" sz="2400" b="1" dirty="0" smtClean="0">
                <a:solidFill>
                  <a:srgbClr val="000000"/>
                </a:solidFill>
              </a:rPr>
              <a:t> и </a:t>
            </a:r>
            <a:r>
              <a:rPr lang="en-GB" sz="2400" b="1" dirty="0" err="1" smtClean="0">
                <a:solidFill>
                  <a:srgbClr val="000000"/>
                </a:solidFill>
              </a:rPr>
              <a:t>необходимых</a:t>
            </a:r>
            <a:r>
              <a:rPr lang="en-GB" sz="2400" b="1" dirty="0" smtClean="0">
                <a:solidFill>
                  <a:srgbClr val="000000"/>
                </a:solidFill>
              </a:rPr>
              <a:t>, </a:t>
            </a:r>
            <a:r>
              <a:rPr lang="en-GB" sz="2400" b="1" dirty="0" err="1" smtClean="0">
                <a:solidFill>
                  <a:srgbClr val="000000"/>
                </a:solidFill>
              </a:rPr>
              <a:t>чтобы</a:t>
            </a:r>
            <a:r>
              <a:rPr lang="en-GB" sz="2400" b="1" dirty="0" smtClean="0">
                <a:solidFill>
                  <a:srgbClr val="000000"/>
                </a:solidFill>
              </a:rPr>
              <a:t> </a:t>
            </a:r>
            <a:r>
              <a:rPr lang="en-GB" sz="2400" b="1" dirty="0" err="1" smtClean="0">
                <a:solidFill>
                  <a:srgbClr val="000000"/>
                </a:solidFill>
              </a:rPr>
              <a:t>качественно</a:t>
            </a:r>
            <a:r>
              <a:rPr lang="en-GB" sz="2400" b="1" dirty="0" smtClean="0">
                <a:solidFill>
                  <a:srgbClr val="000000"/>
                </a:solidFill>
              </a:rPr>
              <a:t> </a:t>
            </a:r>
            <a:r>
              <a:rPr lang="en-GB" sz="2400" b="1" dirty="0" err="1" smtClean="0">
                <a:solidFill>
                  <a:srgbClr val="000000"/>
                </a:solidFill>
              </a:rPr>
              <a:t>продуктивно</a:t>
            </a:r>
            <a:r>
              <a:rPr lang="en-GB" sz="2400" b="1" dirty="0" smtClean="0">
                <a:solidFill>
                  <a:srgbClr val="000000"/>
                </a:solidFill>
              </a:rPr>
              <a:t> </a:t>
            </a:r>
            <a:r>
              <a:rPr lang="en-GB" sz="2400" b="1" dirty="0" err="1" smtClean="0">
                <a:solidFill>
                  <a:srgbClr val="000000"/>
                </a:solidFill>
              </a:rPr>
              <a:t>действовать</a:t>
            </a:r>
            <a:r>
              <a:rPr lang="en-GB" sz="2400" b="1" dirty="0" smtClean="0">
                <a:solidFill>
                  <a:srgbClr val="000000"/>
                </a:solidFill>
              </a:rPr>
              <a:t> </a:t>
            </a:r>
            <a:r>
              <a:rPr lang="en-GB" sz="2400" b="1" dirty="0" err="1" smtClean="0">
                <a:solidFill>
                  <a:srgbClr val="000000"/>
                </a:solidFill>
              </a:rPr>
              <a:t>по</a:t>
            </a:r>
            <a:r>
              <a:rPr lang="en-GB" sz="2400" b="1" dirty="0" smtClean="0">
                <a:solidFill>
                  <a:srgbClr val="000000"/>
                </a:solidFill>
              </a:rPr>
              <a:t> </a:t>
            </a:r>
            <a:r>
              <a:rPr lang="en-GB" sz="2400" b="1" dirty="0" err="1" smtClean="0">
                <a:solidFill>
                  <a:srgbClr val="000000"/>
                </a:solidFill>
              </a:rPr>
              <a:t>отношению</a:t>
            </a:r>
            <a:r>
              <a:rPr lang="en-GB" sz="2400" b="1" dirty="0" smtClean="0">
                <a:solidFill>
                  <a:srgbClr val="000000"/>
                </a:solidFill>
              </a:rPr>
              <a:t> к </a:t>
            </a:r>
            <a:r>
              <a:rPr lang="en-GB" sz="2400" b="1" dirty="0" err="1" smtClean="0">
                <a:solidFill>
                  <a:srgbClr val="000000"/>
                </a:solidFill>
              </a:rPr>
              <a:t>ним</a:t>
            </a:r>
            <a:r>
              <a:rPr lang="en-GB" sz="2400" b="1" dirty="0" smtClean="0">
                <a:solidFill>
                  <a:srgbClr val="000000"/>
                </a:solidFill>
              </a:rPr>
              <a:t>. (</a:t>
            </a:r>
            <a:r>
              <a:rPr lang="en-GB" sz="2400" b="1" dirty="0" err="1" smtClean="0">
                <a:solidFill>
                  <a:srgbClr val="000000"/>
                </a:solidFill>
              </a:rPr>
              <a:t>Хуторской</a:t>
            </a:r>
            <a:r>
              <a:rPr lang="en-GB" sz="2400" b="1" dirty="0" smtClean="0">
                <a:solidFill>
                  <a:srgbClr val="000000"/>
                </a:solidFill>
              </a:rPr>
              <a:t> А. В.)</a:t>
            </a:r>
          </a:p>
          <a:p>
            <a:r>
              <a:rPr lang="en-GB" sz="2400" b="1" u="sng" dirty="0" err="1" smtClean="0">
                <a:solidFill>
                  <a:srgbClr val="000000"/>
                </a:solidFill>
              </a:rPr>
              <a:t>Компетентность</a:t>
            </a:r>
            <a:r>
              <a:rPr lang="en-GB" sz="2400" b="1" dirty="0" smtClean="0">
                <a:solidFill>
                  <a:srgbClr val="000000"/>
                </a:solidFill>
              </a:rPr>
              <a:t> – </a:t>
            </a:r>
            <a:r>
              <a:rPr lang="en-GB" sz="2400" b="1" dirty="0" err="1" smtClean="0">
                <a:solidFill>
                  <a:srgbClr val="000000"/>
                </a:solidFill>
              </a:rPr>
              <a:t>владение</a:t>
            </a:r>
            <a:r>
              <a:rPr lang="en-GB" sz="2400" b="1" dirty="0" smtClean="0">
                <a:solidFill>
                  <a:srgbClr val="000000"/>
                </a:solidFill>
              </a:rPr>
              <a:t>, </a:t>
            </a:r>
            <a:r>
              <a:rPr lang="en-GB" sz="2400" b="1" dirty="0" err="1" smtClean="0">
                <a:solidFill>
                  <a:srgbClr val="000000"/>
                </a:solidFill>
              </a:rPr>
              <a:t>обладание</a:t>
            </a:r>
            <a:r>
              <a:rPr lang="en-GB" sz="2400" b="1" dirty="0" smtClean="0">
                <a:solidFill>
                  <a:srgbClr val="000000"/>
                </a:solidFill>
              </a:rPr>
              <a:t> </a:t>
            </a:r>
            <a:r>
              <a:rPr lang="en-GB" sz="2400" b="1" dirty="0" err="1" smtClean="0">
                <a:solidFill>
                  <a:srgbClr val="000000"/>
                </a:solidFill>
              </a:rPr>
              <a:t>человеком</a:t>
            </a:r>
            <a:r>
              <a:rPr lang="en-GB" sz="2400" b="1" dirty="0" smtClean="0">
                <a:solidFill>
                  <a:srgbClr val="000000"/>
                </a:solidFill>
              </a:rPr>
              <a:t> </a:t>
            </a:r>
            <a:r>
              <a:rPr lang="en-GB" sz="2400" b="1" dirty="0" err="1" smtClean="0">
                <a:solidFill>
                  <a:srgbClr val="000000"/>
                </a:solidFill>
              </a:rPr>
              <a:t>соответствующей</a:t>
            </a:r>
            <a:r>
              <a:rPr lang="en-GB" sz="2400" b="1" dirty="0" smtClean="0">
                <a:solidFill>
                  <a:srgbClr val="000000"/>
                </a:solidFill>
              </a:rPr>
              <a:t> </a:t>
            </a:r>
            <a:r>
              <a:rPr lang="en-GB" sz="2400" b="1" dirty="0" err="1" smtClean="0">
                <a:solidFill>
                  <a:srgbClr val="000000"/>
                </a:solidFill>
              </a:rPr>
              <a:t>компетенцией</a:t>
            </a:r>
            <a:r>
              <a:rPr lang="en-GB" sz="2400" b="1" dirty="0" smtClean="0">
                <a:solidFill>
                  <a:srgbClr val="000000"/>
                </a:solidFill>
              </a:rPr>
              <a:t>, </a:t>
            </a:r>
            <a:r>
              <a:rPr lang="en-GB" sz="2400" b="1" dirty="0" err="1" smtClean="0">
                <a:solidFill>
                  <a:srgbClr val="000000"/>
                </a:solidFill>
              </a:rPr>
              <a:t>включающей</a:t>
            </a:r>
            <a:r>
              <a:rPr lang="en-GB" sz="2400" b="1" dirty="0" smtClean="0">
                <a:solidFill>
                  <a:srgbClr val="000000"/>
                </a:solidFill>
              </a:rPr>
              <a:t> </a:t>
            </a:r>
            <a:r>
              <a:rPr lang="en-GB" sz="2400" b="1" dirty="0" err="1" smtClean="0">
                <a:solidFill>
                  <a:srgbClr val="000000"/>
                </a:solidFill>
              </a:rPr>
              <a:t>его</a:t>
            </a:r>
            <a:r>
              <a:rPr lang="en-GB" sz="2400" b="1" dirty="0" smtClean="0">
                <a:solidFill>
                  <a:srgbClr val="000000"/>
                </a:solidFill>
              </a:rPr>
              <a:t> </a:t>
            </a:r>
            <a:r>
              <a:rPr lang="en-GB" sz="2400" b="1" dirty="0" err="1" smtClean="0">
                <a:solidFill>
                  <a:srgbClr val="000000"/>
                </a:solidFill>
              </a:rPr>
              <a:t>личностное</a:t>
            </a:r>
            <a:r>
              <a:rPr lang="en-GB" sz="2400" b="1" dirty="0" smtClean="0">
                <a:solidFill>
                  <a:srgbClr val="000000"/>
                </a:solidFill>
              </a:rPr>
              <a:t> </a:t>
            </a:r>
            <a:r>
              <a:rPr lang="en-GB" sz="2400" b="1" dirty="0" err="1" smtClean="0">
                <a:solidFill>
                  <a:srgbClr val="000000"/>
                </a:solidFill>
              </a:rPr>
              <a:t>отношение</a:t>
            </a:r>
            <a:r>
              <a:rPr lang="en-GB" sz="2400" b="1" dirty="0" smtClean="0">
                <a:solidFill>
                  <a:srgbClr val="000000"/>
                </a:solidFill>
              </a:rPr>
              <a:t> к </a:t>
            </a:r>
            <a:r>
              <a:rPr lang="en-GB" sz="2400" b="1" dirty="0" err="1" smtClean="0">
                <a:solidFill>
                  <a:srgbClr val="000000"/>
                </a:solidFill>
              </a:rPr>
              <a:t>ней</a:t>
            </a:r>
            <a:r>
              <a:rPr lang="en-GB" sz="2400" b="1" dirty="0" smtClean="0">
                <a:solidFill>
                  <a:srgbClr val="000000"/>
                </a:solidFill>
              </a:rPr>
              <a:t> и </a:t>
            </a:r>
            <a:r>
              <a:rPr lang="en-GB" sz="2400" b="1" dirty="0" err="1" smtClean="0">
                <a:solidFill>
                  <a:srgbClr val="000000"/>
                </a:solidFill>
              </a:rPr>
              <a:t>предмету</a:t>
            </a:r>
            <a:r>
              <a:rPr lang="en-GB" sz="2400" b="1" dirty="0" smtClean="0">
                <a:solidFill>
                  <a:srgbClr val="000000"/>
                </a:solidFill>
              </a:rPr>
              <a:t> </a:t>
            </a:r>
            <a:r>
              <a:rPr lang="en-GB" sz="2400" b="1" dirty="0" err="1" smtClean="0">
                <a:solidFill>
                  <a:srgbClr val="000000"/>
                </a:solidFill>
              </a:rPr>
              <a:t>деятельности</a:t>
            </a:r>
            <a:r>
              <a:rPr lang="en-GB" sz="2400" b="1" dirty="0" smtClean="0">
                <a:solidFill>
                  <a:srgbClr val="000000"/>
                </a:solidFill>
              </a:rPr>
              <a:t>. (</a:t>
            </a:r>
            <a:r>
              <a:rPr lang="en-GB" sz="2400" b="1" dirty="0" err="1" smtClean="0">
                <a:solidFill>
                  <a:srgbClr val="000000"/>
                </a:solidFill>
              </a:rPr>
              <a:t>Хуторской</a:t>
            </a:r>
            <a:r>
              <a:rPr lang="en-GB" sz="2400" b="1" dirty="0" smtClean="0">
                <a:solidFill>
                  <a:srgbClr val="000000"/>
                </a:solidFill>
              </a:rPr>
              <a:t> А. В.)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20040"/>
            <a:ext cx="7267604" cy="1894514"/>
          </a:xfrm>
        </p:spPr>
        <p:txBody>
          <a:bodyPr>
            <a:normAutofit fontScale="90000"/>
          </a:bodyPr>
          <a:lstStyle/>
          <a:p>
            <a:r>
              <a:rPr lang="en-GB" dirty="0" err="1" smtClean="0">
                <a:solidFill>
                  <a:schemeClr val="accent2"/>
                </a:solidFill>
              </a:rPr>
              <a:t>Рефлексия</a:t>
            </a:r>
            <a:r>
              <a:rPr lang="en-GB" dirty="0" smtClean="0">
                <a:solidFill>
                  <a:schemeClr val="accent2"/>
                </a:solidFill>
              </a:rPr>
              <a:t> в </a:t>
            </a:r>
            <a:r>
              <a:rPr lang="en-GB" dirty="0" err="1" smtClean="0">
                <a:solidFill>
                  <a:schemeClr val="accent2"/>
                </a:solidFill>
              </a:rPr>
              <a:t>конце</a:t>
            </a:r>
            <a:r>
              <a:rPr lang="en-GB" dirty="0" smtClean="0">
                <a:solidFill>
                  <a:schemeClr val="accent2"/>
                </a:solidFill>
              </a:rPr>
              <a:t> </a:t>
            </a:r>
            <a:r>
              <a:rPr lang="en-GB" dirty="0" err="1" smtClean="0">
                <a:solidFill>
                  <a:schemeClr val="accent2"/>
                </a:solidFill>
              </a:rPr>
              <a:t>каждого</a:t>
            </a:r>
            <a:r>
              <a:rPr lang="en-GB" dirty="0" smtClean="0">
                <a:solidFill>
                  <a:schemeClr val="accent2"/>
                </a:solidFill>
              </a:rPr>
              <a:t> </a:t>
            </a:r>
            <a:r>
              <a:rPr lang="en-GB" dirty="0" err="1" smtClean="0">
                <a:solidFill>
                  <a:schemeClr val="accent2"/>
                </a:solidFill>
              </a:rPr>
              <a:t>урока</a:t>
            </a:r>
            <a:r>
              <a:rPr lang="en-GB" dirty="0" smtClean="0">
                <a:solidFill>
                  <a:schemeClr val="accent2"/>
                </a:solidFill>
              </a:rPr>
              <a:t>. </a:t>
            </a:r>
            <a:r>
              <a:rPr lang="en-GB" dirty="0" err="1" smtClean="0">
                <a:solidFill>
                  <a:schemeClr val="accent2"/>
                </a:solidFill>
              </a:rPr>
              <a:t>Не</a:t>
            </a:r>
            <a:r>
              <a:rPr lang="en-GB" dirty="0" smtClean="0">
                <a:solidFill>
                  <a:schemeClr val="accent2"/>
                </a:solidFill>
              </a:rPr>
              <a:t> </a:t>
            </a:r>
            <a:r>
              <a:rPr lang="en-GB" dirty="0" err="1" smtClean="0">
                <a:solidFill>
                  <a:schemeClr val="accent2"/>
                </a:solidFill>
              </a:rPr>
              <a:t>просто</a:t>
            </a:r>
            <a:r>
              <a:rPr lang="en-GB" dirty="0" smtClean="0">
                <a:solidFill>
                  <a:schemeClr val="accent2"/>
                </a:solidFill>
              </a:rPr>
              <a:t> «</a:t>
            </a:r>
            <a:r>
              <a:rPr lang="en-GB" dirty="0" err="1" smtClean="0">
                <a:solidFill>
                  <a:schemeClr val="accent2"/>
                </a:solidFill>
              </a:rPr>
              <a:t>Что</a:t>
            </a:r>
            <a:r>
              <a:rPr lang="en-GB" dirty="0" smtClean="0">
                <a:solidFill>
                  <a:schemeClr val="accent2"/>
                </a:solidFill>
              </a:rPr>
              <a:t> </a:t>
            </a:r>
            <a:r>
              <a:rPr lang="en-GB" dirty="0" err="1" smtClean="0">
                <a:solidFill>
                  <a:schemeClr val="accent2"/>
                </a:solidFill>
              </a:rPr>
              <a:t>мы</a:t>
            </a:r>
            <a:r>
              <a:rPr lang="en-GB" dirty="0" smtClean="0">
                <a:solidFill>
                  <a:schemeClr val="accent2"/>
                </a:solidFill>
              </a:rPr>
              <a:t> </a:t>
            </a:r>
            <a:r>
              <a:rPr lang="en-GB" dirty="0" err="1" smtClean="0">
                <a:solidFill>
                  <a:schemeClr val="accent2"/>
                </a:solidFill>
              </a:rPr>
              <a:t>делали</a:t>
            </a:r>
            <a:r>
              <a:rPr lang="en-GB" dirty="0" smtClean="0">
                <a:solidFill>
                  <a:schemeClr val="accent2"/>
                </a:solidFill>
              </a:rPr>
              <a:t>?», а «</a:t>
            </a:r>
            <a:r>
              <a:rPr lang="en-GB" dirty="0" err="1" smtClean="0">
                <a:solidFill>
                  <a:schemeClr val="accent2"/>
                </a:solidFill>
              </a:rPr>
              <a:t>Чему</a:t>
            </a:r>
            <a:r>
              <a:rPr lang="en-GB" dirty="0" smtClean="0">
                <a:solidFill>
                  <a:schemeClr val="accent2"/>
                </a:solidFill>
              </a:rPr>
              <a:t> </a:t>
            </a:r>
            <a:r>
              <a:rPr lang="en-GB" dirty="0" err="1" smtClean="0">
                <a:solidFill>
                  <a:schemeClr val="accent2"/>
                </a:solidFill>
              </a:rPr>
              <a:t>научились</a:t>
            </a:r>
            <a:r>
              <a:rPr lang="en-GB" dirty="0" smtClean="0">
                <a:solidFill>
                  <a:schemeClr val="accent2"/>
                </a:solidFill>
              </a:rPr>
              <a:t>?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357430"/>
            <a:ext cx="7196166" cy="4169744"/>
          </a:xfrm>
        </p:spPr>
        <p:txBody>
          <a:bodyPr/>
          <a:lstStyle/>
          <a:p>
            <a:pPr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err="1" smtClean="0"/>
              <a:t>Что</a:t>
            </a:r>
            <a:r>
              <a:rPr lang="en-GB" dirty="0" smtClean="0"/>
              <a:t> </a:t>
            </a:r>
            <a:r>
              <a:rPr lang="en-GB" dirty="0" err="1" smtClean="0"/>
              <a:t>вызвало</a:t>
            </a:r>
            <a:r>
              <a:rPr lang="en-GB" dirty="0" smtClean="0"/>
              <a:t> </a:t>
            </a:r>
            <a:r>
              <a:rPr lang="en-GB" dirty="0" err="1" smtClean="0"/>
              <a:t>трудности</a:t>
            </a:r>
            <a:r>
              <a:rPr lang="en-GB" dirty="0" smtClean="0"/>
              <a:t> в </a:t>
            </a:r>
            <a:r>
              <a:rPr lang="en-GB" dirty="0" err="1" smtClean="0"/>
              <a:t>работе</a:t>
            </a:r>
            <a:r>
              <a:rPr lang="en-GB" dirty="0" smtClean="0"/>
              <a:t>?</a:t>
            </a:r>
          </a:p>
          <a:p>
            <a:pPr>
              <a:lnSpc>
                <a:spcPct val="116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err="1" smtClean="0"/>
              <a:t>Что</a:t>
            </a:r>
            <a:r>
              <a:rPr lang="en-GB" dirty="0" smtClean="0"/>
              <a:t> </a:t>
            </a:r>
            <a:r>
              <a:rPr lang="en-GB" dirty="0" err="1" smtClean="0"/>
              <a:t>помогло</a:t>
            </a:r>
            <a:r>
              <a:rPr lang="en-GB" dirty="0" smtClean="0"/>
              <a:t> </a:t>
            </a:r>
            <a:r>
              <a:rPr lang="en-GB" dirty="0" err="1" smtClean="0"/>
              <a:t>преодолеть</a:t>
            </a:r>
            <a:r>
              <a:rPr lang="en-GB" dirty="0" smtClean="0"/>
              <a:t> </a:t>
            </a:r>
            <a:r>
              <a:rPr lang="en-GB" dirty="0" err="1" smtClean="0"/>
              <a:t>трудности</a:t>
            </a:r>
            <a:r>
              <a:rPr lang="en-GB" dirty="0" smtClean="0"/>
              <a:t>?</a:t>
            </a:r>
          </a:p>
          <a:p>
            <a:pPr>
              <a:lnSpc>
                <a:spcPct val="116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err="1" smtClean="0"/>
              <a:t>Какие</a:t>
            </a:r>
            <a:r>
              <a:rPr lang="en-GB" dirty="0" smtClean="0"/>
              <a:t> </a:t>
            </a:r>
            <a:r>
              <a:rPr lang="en-GB" dirty="0" err="1" smtClean="0"/>
              <a:t>ваши</a:t>
            </a:r>
            <a:r>
              <a:rPr lang="en-GB" dirty="0" smtClean="0"/>
              <a:t> </a:t>
            </a:r>
            <a:r>
              <a:rPr lang="en-GB" dirty="0" err="1" smtClean="0"/>
              <a:t>личные</a:t>
            </a:r>
            <a:r>
              <a:rPr lang="en-GB" dirty="0" smtClean="0"/>
              <a:t> </a:t>
            </a:r>
            <a:r>
              <a:rPr lang="en-GB" dirty="0" err="1" smtClean="0"/>
              <a:t>качества</a:t>
            </a:r>
            <a:r>
              <a:rPr lang="en-GB" dirty="0" smtClean="0"/>
              <a:t> </a:t>
            </a:r>
            <a:r>
              <a:rPr lang="en-GB" dirty="0" err="1" smtClean="0"/>
              <a:t>вам</a:t>
            </a:r>
            <a:r>
              <a:rPr lang="en-GB" dirty="0" smtClean="0"/>
              <a:t> </a:t>
            </a:r>
            <a:r>
              <a:rPr lang="en-GB" dirty="0" err="1" smtClean="0"/>
              <a:t>помогли</a:t>
            </a:r>
            <a:r>
              <a:rPr lang="en-GB" dirty="0" smtClean="0"/>
              <a:t>, </a:t>
            </a:r>
            <a:r>
              <a:rPr lang="en-GB" dirty="0" err="1" smtClean="0"/>
              <a:t>какие</a:t>
            </a:r>
            <a:r>
              <a:rPr lang="en-GB" dirty="0" smtClean="0"/>
              <a:t> </a:t>
            </a:r>
            <a:r>
              <a:rPr lang="en-GB" dirty="0" err="1" smtClean="0"/>
              <a:t>мешали</a:t>
            </a:r>
            <a:r>
              <a:rPr lang="en-GB" dirty="0" smtClean="0"/>
              <a:t>?</a:t>
            </a:r>
          </a:p>
          <a:p>
            <a:pPr>
              <a:lnSpc>
                <a:spcPct val="116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err="1" smtClean="0"/>
              <a:t>Что</a:t>
            </a:r>
            <a:r>
              <a:rPr lang="en-GB" dirty="0" smtClean="0"/>
              <a:t> </a:t>
            </a:r>
            <a:r>
              <a:rPr lang="en-GB" dirty="0" err="1" smtClean="0"/>
              <a:t>делать</a:t>
            </a:r>
            <a:r>
              <a:rPr lang="en-GB" dirty="0" smtClean="0"/>
              <a:t>, </a:t>
            </a:r>
            <a:r>
              <a:rPr lang="en-GB" dirty="0" err="1" smtClean="0"/>
              <a:t>чтобы</a:t>
            </a:r>
            <a:r>
              <a:rPr lang="en-GB" dirty="0" smtClean="0"/>
              <a:t> в </a:t>
            </a:r>
            <a:r>
              <a:rPr lang="en-GB" dirty="0" err="1" smtClean="0"/>
              <a:t>следующий</a:t>
            </a:r>
            <a:r>
              <a:rPr lang="en-GB" dirty="0" smtClean="0"/>
              <a:t> </a:t>
            </a:r>
            <a:r>
              <a:rPr lang="en-GB" dirty="0" err="1" smtClean="0"/>
              <a:t>раз</a:t>
            </a:r>
            <a:r>
              <a:rPr lang="en-GB" dirty="0" smtClean="0"/>
              <a:t> </a:t>
            </a:r>
            <a:r>
              <a:rPr lang="en-GB" dirty="0" err="1" smtClean="0"/>
              <a:t>работа</a:t>
            </a:r>
            <a:r>
              <a:rPr lang="en-GB" dirty="0" smtClean="0"/>
              <a:t> </a:t>
            </a:r>
            <a:r>
              <a:rPr lang="en-GB" dirty="0" err="1" smtClean="0"/>
              <a:t>получилась</a:t>
            </a:r>
            <a:r>
              <a:rPr lang="en-GB" dirty="0" smtClean="0"/>
              <a:t>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Используемая литература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2800" dirty="0" smtClean="0"/>
              <a:t>1.Болотов В. А., Сериков В. В. </a:t>
            </a:r>
            <a:r>
              <a:rPr lang="ru-RU" sz="2800" dirty="0" err="1" smtClean="0"/>
              <a:t>Компетентностная</a:t>
            </a:r>
            <a:r>
              <a:rPr lang="ru-RU" sz="2800" dirty="0" smtClean="0"/>
              <a:t> модель: от идеи к образовательной программе. Педагогика. 2003, № 10.</a:t>
            </a:r>
          </a:p>
          <a:p>
            <a:r>
              <a:rPr lang="ru-RU" sz="2800" dirty="0" smtClean="0"/>
              <a:t>2.Гетманская А. А. Формирование ключевых компетентностей у учащихся. Сайт ИД "Первое сентября" 2003-2004 г.</a:t>
            </a:r>
          </a:p>
          <a:p>
            <a:r>
              <a:rPr lang="ru-RU" sz="2800" dirty="0" smtClean="0"/>
              <a:t>3.Дубова М. В. Организация проектной деятельности младших школьников с позиции </a:t>
            </a:r>
            <a:r>
              <a:rPr lang="ru-RU" sz="2800" dirty="0" err="1" smtClean="0"/>
              <a:t>компетентностного</a:t>
            </a:r>
            <a:r>
              <a:rPr lang="ru-RU" sz="2800" dirty="0" smtClean="0"/>
              <a:t> подхода. </a:t>
            </a:r>
          </a:p>
          <a:p>
            <a:r>
              <a:rPr lang="ru-RU" sz="2800" dirty="0" smtClean="0"/>
              <a:t>4.Концепция модернизации российского образования на период до 2010 года: Приказ Министерства образования РФ от 11.02,2002 № 393. </a:t>
            </a:r>
          </a:p>
          <a:p>
            <a:r>
              <a:rPr lang="ru-RU" sz="2800" dirty="0" smtClean="0"/>
              <a:t>5.Лебедев О.Е. </a:t>
            </a:r>
            <a:r>
              <a:rPr lang="ru-RU" sz="2800" dirty="0" err="1" smtClean="0"/>
              <a:t>Компетентностный</a:t>
            </a:r>
            <a:r>
              <a:rPr lang="ru-RU" sz="2800" dirty="0" smtClean="0"/>
              <a:t> подход в образовании. Школьные технологии. 2004. № 5.</a:t>
            </a:r>
          </a:p>
          <a:p>
            <a:r>
              <a:rPr lang="ru-RU" sz="2800" dirty="0" smtClean="0"/>
              <a:t>6.Щербинова Н. Н. Реализация </a:t>
            </a:r>
            <a:r>
              <a:rPr lang="ru-RU" sz="2800" dirty="0" err="1" smtClean="0"/>
              <a:t>компетентностного</a:t>
            </a:r>
            <a:r>
              <a:rPr lang="ru-RU" sz="2800" dirty="0" smtClean="0"/>
              <a:t> подхода в общеобразовательной школе.                ИД «Первое сентября»,  «Открытый урок»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i="1" dirty="0" smtClean="0">
                <a:solidFill>
                  <a:schemeClr val="bg2">
                    <a:lumMod val="50000"/>
                  </a:schemeClr>
                </a:solidFill>
              </a:rPr>
              <a:t>Ключевые образовательные </a:t>
            </a:r>
            <a:r>
              <a:rPr lang="en-GB" sz="4000" i="1" dirty="0" err="1" smtClean="0">
                <a:solidFill>
                  <a:schemeClr val="bg2">
                    <a:lumMod val="50000"/>
                  </a:schemeClr>
                </a:solidFill>
              </a:rPr>
              <a:t>компетенции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Ценностно-смысловая компетенция</a:t>
            </a:r>
          </a:p>
          <a:p>
            <a:r>
              <a:rPr lang="ru-RU" sz="2800" dirty="0" smtClean="0"/>
              <a:t>Общекультурная компетенция</a:t>
            </a:r>
          </a:p>
          <a:p>
            <a:r>
              <a:rPr lang="ru-RU" sz="2800" dirty="0" err="1" smtClean="0"/>
              <a:t>Учебно</a:t>
            </a:r>
            <a:r>
              <a:rPr lang="ru-RU" sz="2800" dirty="0" smtClean="0"/>
              <a:t> – познавательная компетенция</a:t>
            </a:r>
          </a:p>
          <a:p>
            <a:r>
              <a:rPr lang="ru-RU" sz="2800" dirty="0" smtClean="0"/>
              <a:t>Информационная компетенция</a:t>
            </a:r>
          </a:p>
          <a:p>
            <a:r>
              <a:rPr lang="ru-RU" sz="2800" dirty="0" smtClean="0"/>
              <a:t>Коммуникативная компетенция</a:t>
            </a:r>
          </a:p>
          <a:p>
            <a:r>
              <a:rPr lang="ru-RU" sz="2800" dirty="0" smtClean="0"/>
              <a:t>Социально-трудовая компетенция</a:t>
            </a:r>
          </a:p>
          <a:p>
            <a:r>
              <a:rPr lang="ru-RU" sz="2800" dirty="0" smtClean="0"/>
              <a:t>Компетенция личностного самосовершенствования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i="1" dirty="0" err="1" smtClean="0">
                <a:solidFill>
                  <a:schemeClr val="bg2">
                    <a:lumMod val="50000"/>
                  </a:schemeClr>
                </a:solidFill>
              </a:rPr>
              <a:t>Общеучебные</a:t>
            </a:r>
            <a:r>
              <a:rPr lang="en-GB" sz="4000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4000" i="1" dirty="0" err="1" smtClean="0">
                <a:solidFill>
                  <a:schemeClr val="bg2">
                    <a:lumMod val="50000"/>
                  </a:schemeClr>
                </a:solidFill>
              </a:rPr>
              <a:t>школьные</a:t>
            </a:r>
            <a:r>
              <a:rPr lang="en-GB" sz="4000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sz="4000" i="1" dirty="0" err="1" smtClean="0">
                <a:solidFill>
                  <a:schemeClr val="bg2">
                    <a:lumMod val="50000"/>
                  </a:schemeClr>
                </a:solidFill>
              </a:rPr>
              <a:t>компетенции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err="1" smtClean="0"/>
              <a:t>Извлечение</a:t>
            </a:r>
            <a:r>
              <a:rPr lang="en-GB" dirty="0" smtClean="0"/>
              <a:t> </a:t>
            </a:r>
            <a:r>
              <a:rPr lang="en-GB" dirty="0" err="1" smtClean="0"/>
              <a:t>основного</a:t>
            </a:r>
            <a:r>
              <a:rPr lang="en-GB" dirty="0" smtClean="0"/>
              <a:t> </a:t>
            </a:r>
            <a:r>
              <a:rPr lang="en-GB" dirty="0" err="1" smtClean="0"/>
              <a:t>содержания</a:t>
            </a:r>
            <a:r>
              <a:rPr lang="en-GB" dirty="0" smtClean="0"/>
              <a:t> </a:t>
            </a:r>
            <a:r>
              <a:rPr lang="en-GB" dirty="0" err="1" smtClean="0"/>
              <a:t>услышанного</a:t>
            </a:r>
            <a:r>
              <a:rPr lang="en-GB" dirty="0" smtClean="0"/>
              <a:t> </a:t>
            </a:r>
            <a:r>
              <a:rPr lang="en-GB" dirty="0" err="1" smtClean="0"/>
              <a:t>или</a:t>
            </a:r>
            <a:r>
              <a:rPr lang="en-GB" dirty="0" smtClean="0"/>
              <a:t> </a:t>
            </a:r>
            <a:r>
              <a:rPr lang="en-GB" dirty="0" err="1" smtClean="0"/>
              <a:t>прочитанного</a:t>
            </a:r>
            <a:endParaRPr lang="en-GB" dirty="0" smtClean="0"/>
          </a:p>
          <a:p>
            <a:pPr>
              <a:lnSpc>
                <a:spcPct val="118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err="1" smtClean="0"/>
              <a:t>Точная</a:t>
            </a:r>
            <a:r>
              <a:rPr lang="en-GB" dirty="0" smtClean="0"/>
              <a:t> </a:t>
            </a:r>
            <a:r>
              <a:rPr lang="en-GB" dirty="0" err="1" smtClean="0"/>
              <a:t>формулировка</a:t>
            </a:r>
            <a:r>
              <a:rPr lang="en-GB" dirty="0" smtClean="0"/>
              <a:t> </a:t>
            </a:r>
            <a:r>
              <a:rPr lang="en-GB" dirty="0" err="1" smtClean="0"/>
              <a:t>мыслей</a:t>
            </a:r>
            <a:endParaRPr lang="en-GB" dirty="0" smtClean="0"/>
          </a:p>
          <a:p>
            <a:pPr>
              <a:lnSpc>
                <a:spcPct val="118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err="1" smtClean="0"/>
              <a:t>Исследование</a:t>
            </a:r>
            <a:r>
              <a:rPr lang="en-GB" dirty="0" smtClean="0"/>
              <a:t> </a:t>
            </a:r>
            <a:r>
              <a:rPr lang="en-GB" dirty="0" err="1" smtClean="0"/>
              <a:t>различных</a:t>
            </a:r>
            <a:r>
              <a:rPr lang="en-GB" dirty="0" smtClean="0"/>
              <a:t> </a:t>
            </a:r>
            <a:r>
              <a:rPr lang="en-GB" dirty="0" err="1" smtClean="0"/>
              <a:t>вариантов</a:t>
            </a:r>
            <a:r>
              <a:rPr lang="en-GB" dirty="0" smtClean="0"/>
              <a:t> </a:t>
            </a:r>
            <a:r>
              <a:rPr lang="en-GB" dirty="0" err="1" smtClean="0"/>
              <a:t>решения</a:t>
            </a:r>
            <a:r>
              <a:rPr lang="en-GB" dirty="0" smtClean="0"/>
              <a:t> </a:t>
            </a:r>
            <a:r>
              <a:rPr lang="en-GB" dirty="0" err="1" smtClean="0"/>
              <a:t>задач</a:t>
            </a:r>
            <a:endParaRPr lang="en-GB" dirty="0" smtClean="0"/>
          </a:p>
          <a:p>
            <a:pPr>
              <a:lnSpc>
                <a:spcPct val="118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err="1" smtClean="0"/>
              <a:t>Сотрудничество</a:t>
            </a:r>
            <a:r>
              <a:rPr lang="en-GB" dirty="0" smtClean="0"/>
              <a:t> с </a:t>
            </a:r>
            <a:r>
              <a:rPr lang="en-GB" dirty="0" err="1" smtClean="0"/>
              <a:t>другими</a:t>
            </a:r>
            <a:r>
              <a:rPr lang="en-GB" dirty="0" smtClean="0"/>
              <a:t> (</a:t>
            </a:r>
            <a:r>
              <a:rPr lang="en-GB" dirty="0" err="1" smtClean="0"/>
              <a:t>учениками</a:t>
            </a:r>
            <a:r>
              <a:rPr lang="en-GB" dirty="0" smtClean="0"/>
              <a:t> </a:t>
            </a:r>
            <a:r>
              <a:rPr lang="en-GB" dirty="0" err="1" smtClean="0"/>
              <a:t>или</a:t>
            </a:r>
            <a:r>
              <a:rPr lang="en-GB" dirty="0" smtClean="0"/>
              <a:t> </a:t>
            </a:r>
            <a:r>
              <a:rPr lang="en-GB" dirty="0" err="1" smtClean="0"/>
              <a:t>учителем</a:t>
            </a:r>
            <a:r>
              <a:rPr lang="en-GB" dirty="0" smtClean="0"/>
              <a:t>) </a:t>
            </a:r>
            <a:r>
              <a:rPr lang="en-GB" dirty="0" err="1" smtClean="0"/>
              <a:t>при</a:t>
            </a:r>
            <a:r>
              <a:rPr lang="en-GB" dirty="0" smtClean="0"/>
              <a:t> </a:t>
            </a:r>
            <a:r>
              <a:rPr lang="en-GB" dirty="0" err="1" smtClean="0"/>
              <a:t>выполнении</a:t>
            </a:r>
            <a:r>
              <a:rPr lang="en-GB" dirty="0" smtClean="0"/>
              <a:t> </a:t>
            </a:r>
            <a:r>
              <a:rPr lang="en-GB" dirty="0" err="1" smtClean="0"/>
              <a:t>общего</a:t>
            </a:r>
            <a:r>
              <a:rPr lang="en-GB" dirty="0" smtClean="0"/>
              <a:t> </a:t>
            </a:r>
            <a:r>
              <a:rPr lang="en-GB" dirty="0" err="1" smtClean="0"/>
              <a:t>задания</a:t>
            </a:r>
            <a:endParaRPr lang="en-GB" dirty="0" smtClean="0"/>
          </a:p>
          <a:p>
            <a:pPr>
              <a:lnSpc>
                <a:spcPct val="118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err="1" smtClean="0"/>
              <a:t>Планирование</a:t>
            </a:r>
            <a:r>
              <a:rPr lang="en-GB" dirty="0" smtClean="0"/>
              <a:t> </a:t>
            </a:r>
            <a:r>
              <a:rPr lang="en-GB" dirty="0" err="1" smtClean="0"/>
              <a:t>действий</a:t>
            </a:r>
            <a:r>
              <a:rPr lang="en-GB" dirty="0" smtClean="0"/>
              <a:t> и </a:t>
            </a:r>
            <a:r>
              <a:rPr lang="en-GB" dirty="0" err="1" smtClean="0"/>
              <a:t>времени</a:t>
            </a:r>
            <a:endParaRPr lang="en-GB" dirty="0" smtClean="0"/>
          </a:p>
          <a:p>
            <a:pPr>
              <a:lnSpc>
                <a:spcPct val="118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err="1" smtClean="0"/>
              <a:t>Оценка</a:t>
            </a:r>
            <a:r>
              <a:rPr lang="en-GB" dirty="0" smtClean="0"/>
              <a:t> </a:t>
            </a:r>
            <a:r>
              <a:rPr lang="en-GB" dirty="0" err="1" smtClean="0"/>
              <a:t>результатов</a:t>
            </a:r>
            <a:r>
              <a:rPr lang="en-GB" dirty="0" smtClean="0"/>
              <a:t> </a:t>
            </a:r>
            <a:r>
              <a:rPr lang="en-GB" dirty="0" err="1" smtClean="0"/>
              <a:t>своей</a:t>
            </a:r>
            <a:r>
              <a:rPr lang="en-GB" dirty="0" smtClean="0"/>
              <a:t> </a:t>
            </a:r>
            <a:r>
              <a:rPr lang="en-GB" dirty="0" err="1" smtClean="0"/>
              <a:t>деятельности</a:t>
            </a:r>
            <a:endParaRPr lang="en-GB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267604" cy="1285884"/>
          </a:xfrm>
        </p:spPr>
        <p:txBody>
          <a:bodyPr>
            <a:normAutofit/>
          </a:bodyPr>
          <a:lstStyle/>
          <a:p>
            <a:r>
              <a:rPr lang="ru-RU" sz="4000" kern="10" dirty="0" smtClean="0">
                <a:ln w="9525" cmpd="sng">
                  <a:solidFill>
                    <a:schemeClr val="tx2"/>
                  </a:solidFill>
                  <a:prstDash val="solid"/>
                  <a:round/>
                  <a:headEnd/>
                  <a:tailEnd/>
                </a:ln>
                <a:solidFill>
                  <a:schemeClr val="bg2">
                    <a:lumMod val="50000"/>
                  </a:schemeClr>
                </a:solidFill>
              </a:rPr>
              <a:t>Классификация </a:t>
            </a:r>
            <a:br>
              <a:rPr lang="ru-RU" sz="4000" kern="10" dirty="0" smtClean="0">
                <a:ln w="9525" cmpd="sng">
                  <a:solidFill>
                    <a:schemeClr val="tx2"/>
                  </a:solidFill>
                  <a:prstDash val="solid"/>
                  <a:round/>
                  <a:headEnd/>
                  <a:tailEnd/>
                </a:ln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4000" kern="10" dirty="0" smtClean="0">
                <a:ln w="9525" cmpd="sng">
                  <a:solidFill>
                    <a:schemeClr val="tx2"/>
                  </a:solidFill>
                  <a:prstDash val="solid"/>
                  <a:round/>
                  <a:headEnd/>
                  <a:tailEnd/>
                </a:ln>
                <a:solidFill>
                  <a:schemeClr val="bg2">
                    <a:lumMod val="50000"/>
                  </a:schemeClr>
                </a:solidFill>
              </a:rPr>
              <a:t>ключевых компетенций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43050"/>
            <a:ext cx="7339042" cy="481268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3000" dirty="0" smtClean="0"/>
              <a:t>На сегодняшний день не существует единой классификации ключевых компетенций.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000" dirty="0" smtClean="0"/>
              <a:t>Чаще всего выделяют классификацию базовых компетенций:</a:t>
            </a:r>
          </a:p>
          <a:p>
            <a:pPr>
              <a:lnSpc>
                <a:spcPct val="80000"/>
              </a:lnSpc>
            </a:pPr>
            <a:r>
              <a:rPr lang="ru-RU" sz="3000" dirty="0" smtClean="0"/>
              <a:t>информационная – готовность к работе с информацией;</a:t>
            </a:r>
          </a:p>
          <a:p>
            <a:pPr>
              <a:lnSpc>
                <a:spcPct val="80000"/>
              </a:lnSpc>
            </a:pPr>
            <a:r>
              <a:rPr lang="ru-RU" sz="3000" dirty="0" smtClean="0"/>
              <a:t>коммуникативная – готовность к общению с другими людьми;</a:t>
            </a:r>
          </a:p>
          <a:p>
            <a:pPr>
              <a:lnSpc>
                <a:spcPct val="80000"/>
              </a:lnSpc>
            </a:pPr>
            <a:r>
              <a:rPr lang="ru-RU" sz="3000" dirty="0" smtClean="0"/>
              <a:t>кооперативная – готовность к сотрудничеству с другими людьми;</a:t>
            </a:r>
          </a:p>
          <a:p>
            <a:pPr>
              <a:lnSpc>
                <a:spcPct val="80000"/>
              </a:lnSpc>
            </a:pPr>
            <a:r>
              <a:rPr lang="ru-RU" sz="3000" dirty="0" smtClean="0"/>
              <a:t>проблемная – готовность к решению</a:t>
            </a:r>
            <a:r>
              <a:rPr lang="en-US" sz="3000" dirty="0" smtClean="0"/>
              <a:t> </a:t>
            </a:r>
            <a:r>
              <a:rPr lang="ru-RU" sz="3000" dirty="0" smtClean="0"/>
              <a:t>проблем;</a:t>
            </a:r>
          </a:p>
          <a:p>
            <a:pPr>
              <a:lnSpc>
                <a:spcPct val="80000"/>
              </a:lnSpc>
            </a:pPr>
            <a:r>
              <a:rPr lang="ru-RU" sz="3000" dirty="0" smtClean="0"/>
              <a:t>рефлексивная – готовность к анализу собственной деятельности.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053290" cy="10001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7031409" cy="528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  <a:t>Информационная компетентность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 dirty="0" smtClean="0">
                <a:solidFill>
                  <a:srgbClr val="0066FF"/>
                </a:solidFill>
              </a:rPr>
              <a:t>Умение</a:t>
            </a:r>
            <a:r>
              <a:rPr lang="ru-RU" sz="2400" dirty="0" smtClean="0"/>
              <a:t> самостоятельно интерпретировать, систематизировать, критически оценивать и анализировать полученную информацию с позиции решаемой задачи;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dirty="0" smtClean="0">
                <a:solidFill>
                  <a:srgbClr val="0066FF"/>
                </a:solidFill>
              </a:rPr>
              <a:t>делать</a:t>
            </a:r>
            <a:r>
              <a:rPr lang="ru-RU" sz="2400" dirty="0" smtClean="0"/>
              <a:t> выводы;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dirty="0" smtClean="0">
                <a:solidFill>
                  <a:srgbClr val="0066FF"/>
                </a:solidFill>
              </a:rPr>
              <a:t>использовать</a:t>
            </a:r>
            <a:r>
              <a:rPr lang="ru-RU" sz="2400" dirty="0" smtClean="0"/>
              <a:t> полученную информацию при планировании и реализации своей деятельности в той или иной ситуации;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dirty="0" smtClean="0">
                <a:solidFill>
                  <a:srgbClr val="0066FF"/>
                </a:solidFill>
              </a:rPr>
              <a:t>структурировать</a:t>
            </a:r>
            <a:r>
              <a:rPr lang="ru-RU" sz="2400" dirty="0" smtClean="0"/>
              <a:t> имеющуюся информацию; представлять ее в различных формах и на различных носителях.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  <a:t>Коммуникативная компетенция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 dirty="0" smtClean="0">
                <a:solidFill>
                  <a:srgbClr val="0066FF"/>
                </a:solidFill>
              </a:rPr>
              <a:t>умение</a:t>
            </a:r>
            <a:r>
              <a:rPr lang="ru-RU" sz="2800" dirty="0" smtClean="0"/>
              <a:t> самостоятельно вступать в контакт с любым собеседником;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dirty="0" smtClean="0">
                <a:solidFill>
                  <a:srgbClr val="0066FF"/>
                </a:solidFill>
              </a:rPr>
              <a:t>поддерживать</a:t>
            </a:r>
            <a:r>
              <a:rPr lang="ru-RU" sz="2800" dirty="0" smtClean="0"/>
              <a:t> контакт в общении, соблюдая нормы и правила общения, выражать свои мысли в формах монолога и диалога, а также с использованием средств невербального общения;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dirty="0" smtClean="0">
                <a:solidFill>
                  <a:srgbClr val="0066FF"/>
                </a:solidFill>
              </a:rPr>
              <a:t>слушать</a:t>
            </a:r>
            <a:r>
              <a:rPr lang="ru-RU" sz="2800" dirty="0" smtClean="0"/>
              <a:t> собеседника, проявляя уважение и терпимость к чужому мнению;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dirty="0" smtClean="0">
                <a:solidFill>
                  <a:srgbClr val="0066FF"/>
                </a:solidFill>
              </a:rPr>
              <a:t>высказывать</a:t>
            </a:r>
            <a:r>
              <a:rPr lang="ru-RU" sz="2800" dirty="0" smtClean="0"/>
              <a:t>, аргументировать и в культурной форме отстаивать собственное мнение;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dirty="0" smtClean="0">
                <a:solidFill>
                  <a:srgbClr val="0066FF"/>
                </a:solidFill>
              </a:rPr>
              <a:t>грамотно</a:t>
            </a:r>
            <a:r>
              <a:rPr lang="ru-RU" sz="2800" dirty="0" smtClean="0"/>
              <a:t> разрешать конфликты в общении;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dirty="0" smtClean="0">
                <a:solidFill>
                  <a:srgbClr val="0066FF"/>
                </a:solidFill>
              </a:rPr>
              <a:t>оценивать</a:t>
            </a:r>
            <a:r>
              <a:rPr lang="ru-RU" sz="2800" dirty="0" smtClean="0"/>
              <a:t> успешность ситуации общения;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dirty="0" smtClean="0">
                <a:solidFill>
                  <a:srgbClr val="0066FF"/>
                </a:solidFill>
              </a:rPr>
              <a:t>корректно</a:t>
            </a:r>
            <a:r>
              <a:rPr lang="ru-RU" sz="2800" dirty="0" smtClean="0"/>
              <a:t> завершать ситуацию общения.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  <a:t>Проблемная компетенция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Tx/>
              <a:buNone/>
            </a:pPr>
            <a:r>
              <a:rPr lang="ru-RU" sz="3400" dirty="0" smtClean="0">
                <a:solidFill>
                  <a:schemeClr val="accent2"/>
                </a:solidFill>
              </a:rPr>
              <a:t>умение </a:t>
            </a:r>
            <a:r>
              <a:rPr lang="ru-RU" sz="3400" dirty="0" smtClean="0"/>
              <a:t>самостоятельно выявлять проблему в ситуациях избыточной информации;</a:t>
            </a:r>
          </a:p>
          <a:p>
            <a:pPr>
              <a:buFontTx/>
              <a:buNone/>
            </a:pPr>
            <a:r>
              <a:rPr lang="ru-RU" sz="3400" dirty="0" smtClean="0">
                <a:solidFill>
                  <a:schemeClr val="accent2"/>
                </a:solidFill>
              </a:rPr>
              <a:t>формулировать цель;</a:t>
            </a:r>
            <a:r>
              <a:rPr lang="ru-RU" sz="3400" dirty="0" smtClean="0"/>
              <a:t> делить ее на ряд последовательных задач;</a:t>
            </a:r>
          </a:p>
          <a:p>
            <a:pPr>
              <a:buFontTx/>
              <a:buNone/>
            </a:pPr>
            <a:r>
              <a:rPr lang="ru-RU" sz="3400" dirty="0" smtClean="0">
                <a:solidFill>
                  <a:schemeClr val="accent2"/>
                </a:solidFill>
              </a:rPr>
              <a:t>находить</a:t>
            </a:r>
            <a:r>
              <a:rPr lang="ru-RU" sz="3400" dirty="0" smtClean="0"/>
              <a:t> альтернативные пути и средства решения задач;</a:t>
            </a:r>
          </a:p>
          <a:p>
            <a:pPr>
              <a:buFontTx/>
              <a:buNone/>
            </a:pPr>
            <a:r>
              <a:rPr lang="ru-RU" sz="3400" dirty="0" smtClean="0">
                <a:solidFill>
                  <a:schemeClr val="accent2"/>
                </a:solidFill>
              </a:rPr>
              <a:t>определять</a:t>
            </a:r>
            <a:r>
              <a:rPr lang="ru-RU" sz="3400" dirty="0" smtClean="0"/>
              <a:t> наиболее и наименее выигрышные из них;</a:t>
            </a:r>
          </a:p>
          <a:p>
            <a:pPr>
              <a:buFontTx/>
              <a:buNone/>
            </a:pPr>
            <a:r>
              <a:rPr lang="ru-RU" sz="3400" dirty="0" smtClean="0">
                <a:solidFill>
                  <a:schemeClr val="accent2"/>
                </a:solidFill>
              </a:rPr>
              <a:t>предвидеть</a:t>
            </a:r>
            <a:r>
              <a:rPr lang="ru-RU" sz="3400" dirty="0" smtClean="0"/>
              <a:t> возможность появления вторичных проблем вследствие использования указанных путей и средств;</a:t>
            </a:r>
          </a:p>
          <a:p>
            <a:pPr>
              <a:buFontTx/>
              <a:buNone/>
            </a:pPr>
            <a:r>
              <a:rPr lang="ru-RU" sz="3400" dirty="0" smtClean="0">
                <a:solidFill>
                  <a:schemeClr val="accent2"/>
                </a:solidFill>
              </a:rPr>
              <a:t>реализовать</a:t>
            </a:r>
            <a:r>
              <a:rPr lang="ru-RU" sz="3400" dirty="0" smtClean="0"/>
              <a:t> выбранные пути и средства решения проблемы;</a:t>
            </a:r>
          </a:p>
          <a:p>
            <a:pPr>
              <a:buFontTx/>
              <a:buNone/>
            </a:pPr>
            <a:r>
              <a:rPr lang="ru-RU" sz="3400" dirty="0" smtClean="0"/>
              <a:t>публично представлять результаты;</a:t>
            </a:r>
          </a:p>
          <a:p>
            <a:pPr>
              <a:buFontTx/>
              <a:buNone/>
            </a:pPr>
            <a:r>
              <a:rPr lang="ru-RU" sz="3400" dirty="0" smtClean="0">
                <a:solidFill>
                  <a:schemeClr val="accent2"/>
                </a:solidFill>
              </a:rPr>
              <a:t>оценивать</a:t>
            </a:r>
            <a:r>
              <a:rPr lang="ru-RU" sz="3400" dirty="0" smtClean="0"/>
              <a:t> степень </a:t>
            </a:r>
            <a:r>
              <a:rPr lang="ru-RU" sz="3400" dirty="0" err="1" smtClean="0"/>
              <a:t>разрешенности</a:t>
            </a:r>
            <a:r>
              <a:rPr lang="ru-RU" sz="3400" dirty="0" smtClean="0"/>
              <a:t> проблемы и характер достигнутого продвижения.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</TotalTime>
  <Words>782</Words>
  <PresentationFormat>Экран (4:3)</PresentationFormat>
  <Paragraphs>96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Изящная</vt:lpstr>
      <vt:lpstr>Компетентностный подход на уроке в начальной школе.</vt:lpstr>
      <vt:lpstr>Рассмотрим понятия</vt:lpstr>
      <vt:lpstr>Ключевые образовательные компетенции</vt:lpstr>
      <vt:lpstr>Общеучебные школьные компетенции</vt:lpstr>
      <vt:lpstr>Классификация  ключевых компетенций</vt:lpstr>
      <vt:lpstr>Слайд 6</vt:lpstr>
      <vt:lpstr>Информационная компетентность</vt:lpstr>
      <vt:lpstr>Коммуникативная компетенция</vt:lpstr>
      <vt:lpstr>Проблемная компетенция</vt:lpstr>
      <vt:lpstr>Кооперативная компетенция </vt:lpstr>
      <vt:lpstr>Рефлексивная компетенция</vt:lpstr>
      <vt:lpstr>методы формирования ключевых компетенций </vt:lpstr>
      <vt:lpstr>Привитие интереса к познавательной деятельности, расширение кругозора</vt:lpstr>
      <vt:lpstr>Посещение музеев и библиотек</vt:lpstr>
      <vt:lpstr>Внеурочная деятельность</vt:lpstr>
      <vt:lpstr>Мини – проекты на уроке</vt:lpstr>
      <vt:lpstr>Совместные проекты</vt:lpstr>
      <vt:lpstr>Экскурсии</vt:lpstr>
      <vt:lpstr>Древняя Китайская мудрость</vt:lpstr>
      <vt:lpstr>Рефлексия в конце каждого урока. Не просто «Что мы делали?», а «Чему научились?</vt:lpstr>
      <vt:lpstr>Используемая литература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36</cp:revision>
  <dcterms:created xsi:type="dcterms:W3CDTF">2012-05-24T04:56:55Z</dcterms:created>
  <dcterms:modified xsi:type="dcterms:W3CDTF">2013-11-06T12:00:02Z</dcterms:modified>
</cp:coreProperties>
</file>