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29.10.2013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ru-RU" sz="6600" b="0" dirty="0" smtClean="0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Структура рабочей программы</a:t>
            </a:r>
            <a:endParaRPr lang="ru-RU" sz="6600" b="0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8472518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Предметные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   познавательные</a:t>
            </a:r>
          </a:p>
          <a:p>
            <a:pPr>
              <a:buNone/>
            </a:pPr>
            <a:r>
              <a:rPr lang="ru-RU" dirty="0" smtClean="0"/>
              <a:t>                                коммуникативные</a:t>
            </a:r>
          </a:p>
          <a:p>
            <a:pPr>
              <a:buNone/>
            </a:pPr>
            <a:r>
              <a:rPr lang="ru-RU" dirty="0" smtClean="0"/>
              <a:t>                                регулятивные</a:t>
            </a:r>
          </a:p>
          <a:p>
            <a:pPr>
              <a:buNone/>
            </a:pPr>
            <a:r>
              <a:rPr lang="ru-RU" dirty="0" smtClean="0"/>
              <a:t> Личностные</a:t>
            </a:r>
          </a:p>
          <a:p>
            <a:pPr>
              <a:buNone/>
            </a:pPr>
            <a:r>
              <a:rPr lang="ru-RU" dirty="0" smtClean="0"/>
              <a:t>                                           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otype Corsiva" pitchFamily="66" charset="0"/>
              </a:rPr>
              <a:t>Планируемые результаты 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Monotype Corsiva" pitchFamily="66" charset="0"/>
              </a:rPr>
              <a:t>Содержание учебного предмета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Основные разделы и темы учебного предмета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Ученик научится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Ученик получит возможность научиться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Планируемы результаты обучения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457201" y="1481138"/>
          <a:ext cx="8329642" cy="193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85"/>
                <a:gridCol w="1571636"/>
                <a:gridCol w="1357322"/>
                <a:gridCol w="1285884"/>
                <a:gridCol w="1214446"/>
                <a:gridCol w="1381820"/>
                <a:gridCol w="1189949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Планируемые</a:t>
                      </a:r>
                      <a:r>
                        <a:rPr lang="ru-RU" baseline="0" dirty="0" smtClean="0"/>
                        <a:t> результаты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урока</a:t>
                      </a:r>
                    </a:p>
                    <a:p>
                      <a:r>
                        <a:rPr lang="ru-RU" dirty="0" err="1" smtClean="0"/>
                        <a:t>стр.учебн</a:t>
                      </a:r>
                      <a:r>
                        <a:rPr lang="ru-RU" dirty="0" smtClean="0"/>
                        <a:t> и рабочей тетради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Решаемые проблемы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Понятия и представления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Метапредметные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Личностные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Календарно-тематическое планирование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</a:rPr>
              <a:t>Материально-техническое обеспечение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038600" cy="6215106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Печатные средства обучения для учащихся</a:t>
            </a:r>
          </a:p>
          <a:p>
            <a:r>
              <a:rPr lang="ru-RU" dirty="0" smtClean="0"/>
              <a:t>Учебно-методическая литература для учителя</a:t>
            </a:r>
          </a:p>
          <a:p>
            <a:r>
              <a:rPr lang="ru-RU" dirty="0" smtClean="0"/>
              <a:t>Технические средства обучения и оборудование</a:t>
            </a:r>
          </a:p>
          <a:p>
            <a:r>
              <a:rPr lang="ru-RU" dirty="0" smtClean="0"/>
              <a:t>Компьютерные и информационно-коммуникативные средства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 descr="Пергамент"/>
          <p:cNvSpPr>
            <a:spLocks noGrp="1" noChangeArrowheads="1"/>
          </p:cNvSpPr>
          <p:nvPr>
            <p:ph idx="4294967295"/>
          </p:nvPr>
        </p:nvSpPr>
        <p:spPr bwMode="auto">
          <a:xfrm>
            <a:off x="642910" y="357166"/>
            <a:ext cx="8229600" cy="5649912"/>
          </a:xfrm>
          <a:prstGeom prst="rect">
            <a:avLst/>
          </a:prstGeom>
          <a:ln>
            <a:noFill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ru-RU" alt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Рабочая программа </a:t>
            </a:r>
            <a:r>
              <a:rPr lang="ru-RU" altLang="ru-RU" sz="3600" b="1" u="sng" dirty="0" smtClean="0">
                <a:solidFill>
                  <a:schemeClr val="bg1"/>
                </a:solidFill>
                <a:latin typeface="Monotype Corsiva" pitchFamily="66" charset="0"/>
              </a:rPr>
              <a:t>учителя</a:t>
            </a:r>
            <a:r>
              <a:rPr lang="ru-RU" altLang="ru-RU" sz="3600" b="1" dirty="0" smtClean="0">
                <a:solidFill>
                  <a:schemeClr val="bg1"/>
                </a:solidFill>
                <a:latin typeface="Monotype Corsiva" pitchFamily="66" charset="0"/>
              </a:rPr>
              <a:t> является локальным нормативным актом: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solidFill>
                  <a:schemeClr val="bg1"/>
                </a:solidFill>
              </a:rPr>
              <a:t>подлежит экспертизе на школьном методическом объединении;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solidFill>
                  <a:schemeClr val="bg1"/>
                </a:solidFill>
              </a:rPr>
              <a:t>подлежит экспертизе заместителя директора по УВР;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solidFill>
                  <a:schemeClr val="bg1"/>
                </a:solidFill>
              </a:rPr>
              <a:t>подлежит утверждению директором ОУ;</a:t>
            </a:r>
          </a:p>
          <a:p>
            <a:pPr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ru-RU" altLang="ru-RU" sz="2400" b="1" dirty="0" smtClean="0">
                <a:solidFill>
                  <a:schemeClr val="bg1"/>
                </a:solidFill>
              </a:rPr>
              <a:t>оформляется в соответствии с требованиями ГОСТ 6.30 Р-2003.</a:t>
            </a:r>
          </a:p>
          <a:p>
            <a:pPr algn="ctr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ru-RU" altLang="ru-RU" sz="2400" b="1" dirty="0" smtClean="0">
              <a:solidFill>
                <a:srgbClr val="66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214282" y="3078163"/>
            <a:ext cx="2700338" cy="3779837"/>
            <a:chOff x="624" y="1392"/>
            <a:chExt cx="1678" cy="2490"/>
          </a:xfrm>
          <a:solidFill>
            <a:schemeClr val="tx2">
              <a:lumMod val="90000"/>
            </a:schemeClr>
          </a:solidFill>
        </p:grpSpPr>
        <p:grpSp>
          <p:nvGrpSpPr>
            <p:cNvPr id="7" name="Group 24"/>
            <p:cNvGrpSpPr>
              <a:grpSpLocks/>
            </p:cNvGrpSpPr>
            <p:nvPr/>
          </p:nvGrpSpPr>
          <p:grpSpPr bwMode="auto">
            <a:xfrm>
              <a:off x="624" y="1392"/>
              <a:ext cx="1678" cy="2208"/>
              <a:chOff x="624" y="1392"/>
              <a:chExt cx="1728" cy="2208"/>
            </a:xfrm>
            <a:grpFill/>
          </p:grpSpPr>
          <p:sp>
            <p:nvSpPr>
              <p:cNvPr id="9" name="Rectangle 21"/>
              <p:cNvSpPr>
                <a:spLocks noChangeArrowheads="1"/>
              </p:cNvSpPr>
              <p:nvPr/>
            </p:nvSpPr>
            <p:spPr bwMode="auto">
              <a:xfrm>
                <a:off x="624" y="1392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22"/>
              <p:cNvSpPr>
                <a:spLocks noChangeArrowheads="1"/>
              </p:cNvSpPr>
              <p:nvPr/>
            </p:nvSpPr>
            <p:spPr bwMode="auto">
              <a:xfrm>
                <a:off x="720" y="1488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23"/>
              <p:cNvSpPr>
                <a:spLocks noChangeArrowheads="1"/>
              </p:cNvSpPr>
              <p:nvPr/>
            </p:nvSpPr>
            <p:spPr bwMode="auto">
              <a:xfrm>
                <a:off x="816" y="1584"/>
                <a:ext cx="1536" cy="2016"/>
              </a:xfrm>
              <a:prstGeom prst="rect">
                <a:avLst/>
              </a:prstGeom>
              <a:grp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altLang="ru-RU" sz="2400" smtClean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467" cy="225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400" dirty="0" smtClean="0">
                  <a:solidFill>
                    <a:srgbClr val="002060"/>
                  </a:solidFill>
                  <a:latin typeface="Arial Black" pitchFamily="34" charset="0"/>
                </a:rPr>
                <a:t>Рабочая программа учебного предмета</a:t>
              </a:r>
              <a:r>
                <a:rPr lang="ru-RU" alt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- это </a:t>
              </a:r>
              <a:r>
                <a:rPr lang="ru-RU" altLang="ru-RU" sz="24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совокуп-ность</a:t>
              </a:r>
              <a:r>
                <a:rPr lang="ru-RU" altLang="ru-RU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учебно-методической документации:</a:t>
              </a:r>
            </a:p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 b="1" dirty="0" smtClean="0">
                <a:solidFill>
                  <a:srgbClr val="FF0000"/>
                </a:solidFill>
                <a:cs typeface="Times New Roman" pitchFamily="18" charset="0"/>
              </a:endParaRPr>
            </a:p>
          </p:txBody>
        </p:sp>
      </p:grp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357166"/>
            <a:ext cx="2900354" cy="2428892"/>
          </a:xfrm>
          <a:gradFill rotWithShape="1">
            <a:gsLst>
              <a:gs pos="0">
                <a:srgbClr val="CCFFFF"/>
              </a:gs>
              <a:gs pos="100000">
                <a:schemeClr val="bg1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ru-RU" altLang="ru-RU" sz="2800" b="1" dirty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altLang="ru-RU" sz="2800" b="1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altLang="ru-RU" sz="3600" b="1" dirty="0">
                <a:solidFill>
                  <a:schemeClr val="bg1"/>
                </a:solidFill>
                <a:latin typeface="Monotype Corsiva" pitchFamily="66" charset="0"/>
              </a:rPr>
              <a:t>Структура   учебной  рабочей программы  учителя</a:t>
            </a:r>
            <a:r>
              <a:rPr lang="ru-RU" altLang="ru-RU" sz="3600" b="1" dirty="0">
                <a:latin typeface="Monotype Corsiva" pitchFamily="66" charset="0"/>
              </a:rPr>
              <a:t/>
            </a:r>
            <a:br>
              <a:rPr lang="ru-RU" altLang="ru-RU" sz="3600" b="1" dirty="0">
                <a:latin typeface="Monotype Corsiva" pitchFamily="66" charset="0"/>
              </a:rPr>
            </a:br>
            <a:endParaRPr lang="ru-RU" altLang="ru-RU" sz="36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13" name="Picture 29" descr="блокно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23" r="8333" b="5533"/>
          <a:stretch>
            <a:fillRect/>
          </a:stretch>
        </p:blipFill>
        <p:spPr bwMode="auto">
          <a:xfrm>
            <a:off x="3143240" y="0"/>
            <a:ext cx="600076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AutoShape 37"/>
          <p:cNvSpPr>
            <a:spLocks noChangeArrowheads="1"/>
          </p:cNvSpPr>
          <p:nvPr/>
        </p:nvSpPr>
        <p:spPr bwMode="auto">
          <a:xfrm>
            <a:off x="3857625" y="285728"/>
            <a:ext cx="5286375" cy="1000132"/>
          </a:xfrm>
          <a:prstGeom prst="wedgeRectCallout">
            <a:avLst>
              <a:gd name="adj1" fmla="val -67690"/>
              <a:gd name="adj2" fmla="val 533001"/>
            </a:avLst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титульный лист,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пояснительная записка, 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AutoShape 38"/>
          <p:cNvSpPr>
            <a:spLocks noChangeArrowheads="1"/>
          </p:cNvSpPr>
          <p:nvPr/>
        </p:nvSpPr>
        <p:spPr bwMode="auto">
          <a:xfrm>
            <a:off x="3857625" y="1357298"/>
            <a:ext cx="5286375" cy="1295400"/>
          </a:xfrm>
          <a:prstGeom prst="wedgeRectCallout">
            <a:avLst>
              <a:gd name="adj1" fmla="val -68451"/>
              <a:gd name="adj2" fmla="val 323626"/>
            </a:avLst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общая характеристика учебного предмета,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места учебного предмета 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учебном плане,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описание ценностных ориентиров,</a:t>
            </a:r>
          </a:p>
        </p:txBody>
      </p:sp>
      <p:sp>
        <p:nvSpPr>
          <p:cNvPr id="16" name="AutoShape 36"/>
          <p:cNvSpPr>
            <a:spLocks noChangeArrowheads="1"/>
          </p:cNvSpPr>
          <p:nvPr/>
        </p:nvSpPr>
        <p:spPr bwMode="auto">
          <a:xfrm>
            <a:off x="3857625" y="2786058"/>
            <a:ext cx="5286375" cy="1143008"/>
          </a:xfrm>
          <a:prstGeom prst="wedgeRectCallout">
            <a:avLst>
              <a:gd name="adj1" fmla="val -67756"/>
              <a:gd name="adj2" fmla="val 245981"/>
            </a:avLst>
          </a:prstGeom>
          <a:solidFill>
            <a:schemeClr val="tx2">
              <a:lumMod val="9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 учебного предмета,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планируемые результаты обучения,</a:t>
            </a:r>
          </a:p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endParaRPr lang="ru-RU" altLang="ru-RU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3857625" y="3928287"/>
            <a:ext cx="5286375" cy="1069161"/>
            <a:chOff x="2308" y="2678"/>
            <a:chExt cx="3216" cy="521"/>
          </a:xfrm>
        </p:grpSpPr>
        <p:sp>
          <p:nvSpPr>
            <p:cNvPr id="18" name="AutoShape 35"/>
            <p:cNvSpPr>
              <a:spLocks noChangeArrowheads="1"/>
            </p:cNvSpPr>
            <p:nvPr/>
          </p:nvSpPr>
          <p:spPr bwMode="auto">
            <a:xfrm>
              <a:off x="2308" y="2678"/>
              <a:ext cx="3216" cy="449"/>
            </a:xfrm>
            <a:prstGeom prst="wedgeRectCallout">
              <a:avLst>
                <a:gd name="adj1" fmla="val -66408"/>
                <a:gd name="adj2" fmla="val 183248"/>
              </a:avLst>
            </a:prstGeom>
            <a:solidFill>
              <a:schemeClr val="tx2">
                <a:lumMod val="9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endPara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r>
                <a:rPr lang="ru-RU" alt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календарно-тематическое планирование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 с определением основных видов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2000" b="1" dirty="0" smtClean="0">
                  <a:solidFill>
                    <a:schemeClr val="bg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 деятельности, </a:t>
              </a:r>
            </a:p>
            <a:p>
              <a:pPr fontAlgn="base"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endParaRPr lang="ru-RU" alt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31"/>
            <p:cNvSpPr txBox="1">
              <a:spLocks noChangeArrowheads="1"/>
            </p:cNvSpPr>
            <p:nvPr/>
          </p:nvSpPr>
          <p:spPr bwMode="auto">
            <a:xfrm>
              <a:off x="2400" y="2908"/>
              <a:ext cx="30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</p:grpSp>
      <p:grpSp>
        <p:nvGrpSpPr>
          <p:cNvPr id="22" name="Group 43"/>
          <p:cNvGrpSpPr>
            <a:grpSpLocks/>
          </p:cNvGrpSpPr>
          <p:nvPr/>
        </p:nvGrpSpPr>
        <p:grpSpPr bwMode="auto">
          <a:xfrm>
            <a:off x="3857625" y="4929188"/>
            <a:ext cx="5286375" cy="1285875"/>
            <a:chOff x="2304" y="3360"/>
            <a:chExt cx="3216" cy="702"/>
          </a:xfrm>
        </p:grpSpPr>
        <p:sp>
          <p:nvSpPr>
            <p:cNvPr id="23" name="AutoShape 11"/>
            <p:cNvSpPr>
              <a:spLocks noChangeArrowheads="1"/>
            </p:cNvSpPr>
            <p:nvPr/>
          </p:nvSpPr>
          <p:spPr bwMode="auto">
            <a:xfrm>
              <a:off x="2304" y="3390"/>
              <a:ext cx="3216" cy="672"/>
            </a:xfrm>
            <a:prstGeom prst="wedgeRectCallout">
              <a:avLst>
                <a:gd name="adj1" fmla="val -67522"/>
                <a:gd name="adj2" fmla="val 44639"/>
              </a:avLst>
            </a:prstGeom>
            <a:gradFill rotWithShape="0">
              <a:gsLst>
                <a:gs pos="0">
                  <a:srgbClr val="DCDCC6"/>
                </a:gs>
                <a:gs pos="50000">
                  <a:srgbClr val="FFFFE5"/>
                </a:gs>
                <a:gs pos="100000">
                  <a:srgbClr val="DCDCC6"/>
                </a:gs>
              </a:gsLst>
              <a:lin ang="189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 sz="2400" smtClean="0">
                <a:solidFill>
                  <a:srgbClr val="000000"/>
                </a:solidFill>
              </a:endParaRPr>
            </a:p>
          </p:txBody>
        </p:sp>
        <p:sp>
          <p:nvSpPr>
            <p:cNvPr id="24" name="Text Box 30"/>
            <p:cNvSpPr txBox="1">
              <a:spLocks noChangeArrowheads="1"/>
            </p:cNvSpPr>
            <p:nvPr/>
          </p:nvSpPr>
          <p:spPr bwMode="auto">
            <a:xfrm>
              <a:off x="2448" y="3360"/>
              <a:ext cx="2928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Font typeface="Wingdings" pitchFamily="2" charset="2"/>
                <a:buChar char="v"/>
              </a:pPr>
              <a:endParaRPr lang="ru-RU" altLang="ru-RU" sz="2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5" name="Прямоугольник 23"/>
          <p:cNvSpPr>
            <a:spLocks noChangeArrowheads="1"/>
          </p:cNvSpPr>
          <p:nvPr/>
        </p:nvSpPr>
        <p:spPr bwMode="auto">
          <a:xfrm>
            <a:off x="3857625" y="5000625"/>
            <a:ext cx="5286375" cy="1015663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450850" algn="l"/>
                <a:tab pos="815975" algn="l"/>
                <a:tab pos="2163763" algn="l"/>
                <a:tab pos="48339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материально-техническое обеспечение образовательного процесса,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alt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приложения</a:t>
            </a:r>
            <a:endParaRPr lang="ru-RU" altLang="ru-RU" sz="2000" b="1" dirty="0" smtClean="0">
              <a:solidFill>
                <a:schemeClr val="bg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85720" y="285728"/>
            <a:ext cx="5688013" cy="100012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/>
            </a:solidFill>
          </a:ln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Monotype Corsiva" pitchFamily="66" charset="0"/>
                <a:ea typeface="+mj-ea"/>
                <a:cs typeface="+mj-cs"/>
              </a:rPr>
              <a:t>Титульный  лист программы:</a:t>
            </a:r>
            <a:endParaRPr kumimoji="0" lang="ru-RU" altLang="ru-RU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Monotype Corsiva" pitchFamily="66" charset="0"/>
              <a:ea typeface="+mj-ea"/>
              <a:cs typeface="+mj-cs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714375" y="1000108"/>
            <a:ext cx="8137525" cy="5592780"/>
          </a:xfrm>
          <a:prstGeom prst="horizontalScroll">
            <a:avLst>
              <a:gd name="adj" fmla="val 8833"/>
            </a:avLst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полное наименование учредителя и ОУ в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 соответствии с уставом;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где, когда и кем утверждена рабочая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учебная программа;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наименование учебного </a:t>
            </a:r>
            <a:r>
              <a:rPr lang="ru-RU" altLang="ru-RU" sz="2400" dirty="0" smtClean="0">
                <a:solidFill>
                  <a:srgbClr val="000000"/>
                </a:solidFill>
              </a:rPr>
              <a:t>предмета;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 указания на принадлежность рабочей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учебной программы  к ступени, уровню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общего образования; </a:t>
            </a:r>
            <a:r>
              <a:rPr lang="ru-RU" altLang="ru-RU" sz="2400" dirty="0" smtClean="0">
                <a:solidFill>
                  <a:srgbClr val="000000"/>
                </a:solidFill>
              </a:rPr>
              <a:t> </a:t>
            </a:r>
            <a:endParaRPr lang="ru-RU" altLang="ru-RU" sz="2400" dirty="0">
              <a:solidFill>
                <a:srgbClr val="000000"/>
              </a:solidFill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altLang="ru-RU" sz="2400" dirty="0">
                <a:solidFill>
                  <a:srgbClr val="000000"/>
                </a:solidFill>
              </a:rPr>
              <a:t>ф.и.о. учителя, составившего данную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dirty="0">
                <a:solidFill>
                  <a:srgbClr val="000000"/>
                </a:solidFill>
              </a:rPr>
              <a:t> рабочую учебную программу.</a:t>
            </a:r>
          </a:p>
          <a:p>
            <a:pPr algn="just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ru-RU" altLang="ru-RU" sz="24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548681"/>
            <a:ext cx="3600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/>
              <a:t>Муниципальное автономное общеобразовательное учреждение</a:t>
            </a:r>
          </a:p>
          <a:p>
            <a:pPr algn="ctr"/>
            <a:r>
              <a:rPr lang="ru-RU" sz="1200" dirty="0"/>
              <a:t>гимназия №1</a:t>
            </a:r>
          </a:p>
          <a:p>
            <a:pPr algn="ctr"/>
            <a:r>
              <a:rPr lang="ru-RU" sz="1200" dirty="0" err="1"/>
              <a:t>г.о</a:t>
            </a:r>
            <a:r>
              <a:rPr lang="ru-RU" sz="1200" dirty="0"/>
              <a:t>. Железнодорожный Московской области</a:t>
            </a:r>
          </a:p>
          <a:p>
            <a:r>
              <a:rPr lang="ru-RU" sz="1200" dirty="0"/>
              <a:t> </a:t>
            </a:r>
          </a:p>
          <a:p>
            <a:pPr algn="r"/>
            <a:r>
              <a:rPr lang="ru-RU" sz="1200" b="1" i="1" dirty="0"/>
              <a:t>УТВЕРЖДАЮ:</a:t>
            </a:r>
            <a:endParaRPr lang="ru-RU" sz="1200" dirty="0"/>
          </a:p>
          <a:p>
            <a:pPr algn="r"/>
            <a:r>
              <a:rPr lang="ru-RU" sz="1200" dirty="0"/>
              <a:t>	</a:t>
            </a:r>
            <a:r>
              <a:rPr lang="ru-RU" sz="1200" b="1" i="1" dirty="0"/>
              <a:t>Директор МАОУ гимназия №1</a:t>
            </a:r>
            <a:endParaRPr lang="ru-RU" sz="1200" dirty="0"/>
          </a:p>
          <a:p>
            <a:pPr algn="r"/>
            <a:r>
              <a:rPr lang="ru-RU" sz="1200" i="1" dirty="0"/>
              <a:t>	____________/</a:t>
            </a:r>
            <a:r>
              <a:rPr lang="ru-RU" sz="1200" i="1" u="sng" dirty="0"/>
              <a:t>О.П. Дроздова_/</a:t>
            </a:r>
            <a:endParaRPr lang="ru-RU" sz="1200" dirty="0"/>
          </a:p>
          <a:p>
            <a:pPr algn="r"/>
            <a:r>
              <a:rPr lang="ru-RU" sz="1200" i="1" dirty="0"/>
              <a:t>	«___»______________</a:t>
            </a:r>
            <a:r>
              <a:rPr lang="ru-RU" sz="1200" i="1" u="sng" dirty="0"/>
              <a:t>2013 г.</a:t>
            </a:r>
            <a:endParaRPr lang="ru-RU" sz="1200" dirty="0"/>
          </a:p>
          <a:p>
            <a:pPr algn="r"/>
            <a:r>
              <a:rPr lang="ru-RU" sz="1200" b="1" i="1" dirty="0"/>
              <a:t> </a:t>
            </a:r>
            <a:endParaRPr lang="ru-RU" sz="1200" dirty="0"/>
          </a:p>
          <a:p>
            <a:r>
              <a:rPr lang="ru-RU" sz="1200" b="1" i="1" dirty="0"/>
              <a:t> </a:t>
            </a:r>
            <a:endParaRPr lang="ru-RU" sz="1200" dirty="0"/>
          </a:p>
          <a:p>
            <a:pPr algn="ctr"/>
            <a:r>
              <a:rPr lang="ru-RU" sz="1200" b="1" dirty="0"/>
              <a:t>Рабочая программа по физике</a:t>
            </a:r>
            <a:endParaRPr lang="ru-RU" sz="1200" dirty="0"/>
          </a:p>
          <a:p>
            <a:pPr algn="ctr"/>
            <a:r>
              <a:rPr lang="ru-RU" sz="1200" dirty="0"/>
              <a:t>(углубленное изучение)</a:t>
            </a:r>
          </a:p>
          <a:p>
            <a:pPr algn="ctr"/>
            <a:r>
              <a:rPr lang="ru-RU" sz="1200" b="1" dirty="0"/>
              <a:t>10 в класс</a:t>
            </a:r>
            <a:endParaRPr lang="ru-RU" sz="1200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r>
              <a:rPr lang="ru-RU" sz="1200" b="1" dirty="0"/>
              <a:t> </a:t>
            </a:r>
            <a:endParaRPr lang="ru-RU" sz="1200" dirty="0"/>
          </a:p>
          <a:p>
            <a:pPr algn="r"/>
            <a:r>
              <a:rPr lang="ru-RU" sz="1200" b="1" dirty="0"/>
              <a:t>	</a:t>
            </a:r>
            <a:r>
              <a:rPr lang="ru-RU" sz="1200" dirty="0"/>
              <a:t>Составитель: </a:t>
            </a:r>
            <a:r>
              <a:rPr lang="ru-RU" sz="1200" dirty="0" err="1"/>
              <a:t>Котиева</a:t>
            </a:r>
            <a:r>
              <a:rPr lang="ru-RU" sz="1200" dirty="0"/>
              <a:t> Ольга Петровна</a:t>
            </a:r>
          </a:p>
          <a:p>
            <a:pPr algn="r"/>
            <a:r>
              <a:rPr lang="ru-RU" sz="1200" dirty="0"/>
              <a:t>	        учитель физики высшей категории </a:t>
            </a:r>
          </a:p>
          <a:p>
            <a:pPr algn="r"/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r>
              <a:rPr lang="ru-RU" sz="1200" dirty="0"/>
              <a:t> </a:t>
            </a:r>
          </a:p>
          <a:p>
            <a:pPr algn="ctr"/>
            <a:r>
              <a:rPr lang="ru-RU" sz="1200" dirty="0"/>
              <a:t>2013 г.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36096" y="908720"/>
            <a:ext cx="34198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СОГЛАСОВАНО:</a:t>
            </a:r>
          </a:p>
          <a:p>
            <a:r>
              <a:rPr lang="ru-RU" dirty="0"/>
              <a:t>Протокол заседания кафедры учителей </a:t>
            </a:r>
          </a:p>
          <a:p>
            <a:r>
              <a:rPr lang="ru-RU" dirty="0"/>
              <a:t>математики, физики, информатики и ИКТ</a:t>
            </a:r>
          </a:p>
          <a:p>
            <a:r>
              <a:rPr lang="ru-RU" dirty="0"/>
              <a:t>от 29.08.2013 г.  № 1</a:t>
            </a:r>
          </a:p>
          <a:p>
            <a:r>
              <a:rPr lang="ru-RU" sz="1600" dirty="0"/>
              <a:t>______________/С.П. </a:t>
            </a:r>
            <a:r>
              <a:rPr lang="ru-RU" sz="1600" dirty="0" err="1"/>
              <a:t>Михалёва</a:t>
            </a:r>
            <a:r>
              <a:rPr lang="ru-RU" sz="1600" dirty="0"/>
              <a:t>/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СОГЛАСОВАНО:</a:t>
            </a:r>
          </a:p>
          <a:p>
            <a:r>
              <a:rPr lang="ru-RU" u="sng" dirty="0" err="1"/>
              <a:t>Зам.</a:t>
            </a:r>
            <a:r>
              <a:rPr lang="ru-RU" i="1" u="sng" dirty="0" err="1"/>
              <a:t>директора</a:t>
            </a:r>
            <a:r>
              <a:rPr lang="ru-RU" i="1" u="sng" dirty="0"/>
              <a:t> по УВР</a:t>
            </a:r>
            <a:endParaRPr lang="ru-RU" dirty="0"/>
          </a:p>
          <a:p>
            <a:r>
              <a:rPr lang="ru-RU" i="1" dirty="0"/>
              <a:t>____________</a:t>
            </a:r>
            <a:r>
              <a:rPr lang="ru-RU" i="1" u="sng" dirty="0"/>
              <a:t>/</a:t>
            </a:r>
            <a:r>
              <a:rPr lang="ru-RU" i="1" dirty="0"/>
              <a:t>______________/</a:t>
            </a:r>
            <a:endParaRPr lang="ru-RU" dirty="0"/>
          </a:p>
          <a:p>
            <a:r>
              <a:rPr lang="ru-RU" i="1" dirty="0"/>
              <a:t>«___»______________</a:t>
            </a:r>
            <a:r>
              <a:rPr lang="ru-RU" i="1" u="sng" dirty="0"/>
              <a:t>2013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72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038600" cy="481171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5200" dirty="0" smtClean="0">
                <a:latin typeface="Monotype Corsiva" pitchFamily="66" charset="0"/>
              </a:rPr>
              <a:t>Пояснительная записка</a:t>
            </a:r>
          </a:p>
          <a:p>
            <a:pPr>
              <a:buNone/>
            </a:pPr>
            <a:r>
              <a:rPr lang="ru-RU" sz="3600" dirty="0" smtClean="0">
                <a:latin typeface="Monotype Corsiva" pitchFamily="66" charset="0"/>
              </a:rPr>
              <a:t>Конкретизация общих целей начального общего образования с учётом специфики  учебного предмета</a:t>
            </a:r>
            <a:endParaRPr lang="ru-RU" sz="39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600079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Введение</a:t>
            </a:r>
          </a:p>
          <a:p>
            <a:r>
              <a:rPr lang="ru-RU" dirty="0" smtClean="0"/>
              <a:t>Цели и задачи</a:t>
            </a:r>
          </a:p>
          <a:p>
            <a:r>
              <a:rPr lang="ru-RU" dirty="0" smtClean="0"/>
              <a:t>Принципы и подходы </a:t>
            </a:r>
          </a:p>
          <a:p>
            <a:r>
              <a:rPr lang="ru-RU" dirty="0" smtClean="0"/>
              <a:t>Концептуальные положения</a:t>
            </a:r>
          </a:p>
          <a:p>
            <a:r>
              <a:rPr lang="ru-RU" dirty="0" smtClean="0"/>
              <a:t>Общая характеристика программы</a:t>
            </a:r>
          </a:p>
          <a:p>
            <a:r>
              <a:rPr lang="ru-RU" dirty="0" smtClean="0"/>
              <a:t>Реализация целей, задач ООП  ОУ</a:t>
            </a:r>
          </a:p>
          <a:p>
            <a:r>
              <a:rPr lang="ru-RU" dirty="0" smtClean="0"/>
              <a:t>Состав участников образовательного процесса </a:t>
            </a:r>
            <a:endParaRPr lang="ru-RU" sz="2200" dirty="0" smtClean="0"/>
          </a:p>
          <a:p>
            <a:r>
              <a:rPr lang="ru-RU" dirty="0" smtClean="0"/>
              <a:t>Заключение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>
              <a:buNone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Общая характеристика учебного предмета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Основные содержательные линии данного предмета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</a:rPr>
              <a:t>Описание места учебного предмета в учебном плане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Количество часов на этот предмет, отведённых автором</a:t>
            </a:r>
          </a:p>
          <a:p>
            <a:r>
              <a:rPr lang="ru-RU" dirty="0" smtClean="0"/>
              <a:t>Количество часов в неделю, год</a:t>
            </a:r>
          </a:p>
          <a:p>
            <a:r>
              <a:rPr lang="ru-RU" dirty="0" smtClean="0"/>
              <a:t>Количество часов, предусмотренных на проведение </a:t>
            </a:r>
            <a:r>
              <a:rPr lang="ru-RU" dirty="0" err="1" smtClean="0"/>
              <a:t>с.р</a:t>
            </a:r>
            <a:r>
              <a:rPr lang="ru-RU" dirty="0" smtClean="0"/>
              <a:t>, </a:t>
            </a:r>
            <a:r>
              <a:rPr lang="ru-RU" dirty="0" err="1" smtClean="0"/>
              <a:t>к.р</a:t>
            </a:r>
            <a:r>
              <a:rPr lang="ru-RU" dirty="0" smtClean="0"/>
              <a:t>, итоговых работ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Monotype Corsiva" pitchFamily="66" charset="0"/>
              </a:rPr>
              <a:t>Описание ценностных ориентиров 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Описание ценностей, прививаемых учащимся в процессе изучения предмета </a:t>
            </a:r>
            <a:r>
              <a:rPr lang="ru-RU" sz="1800" dirty="0" smtClean="0"/>
              <a:t>(ценность добра, общения, красоты и гармонии, семьи, труда и творчества, гражданственности и патриотизма)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166</TotalTime>
  <Words>370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Структура рабочей программы</vt:lpstr>
      <vt:lpstr>Презентация PowerPoint</vt:lpstr>
      <vt:lpstr> Структура   учебной  рабочей программы  учителя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 </vt:lpstr>
      <vt:lpstr>Презентация PowerPoint</vt:lpstr>
      <vt:lpstr>Планируемы результаты обучения</vt:lpstr>
      <vt:lpstr>Календарно-тематическое планирование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рабочей программы</dc:title>
  <cp:lastModifiedBy>user</cp:lastModifiedBy>
  <cp:revision>22</cp:revision>
  <dcterms:modified xsi:type="dcterms:W3CDTF">2013-10-29T05:36:22Z</dcterms:modified>
</cp:coreProperties>
</file>