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61" r:id="rId4"/>
    <p:sldId id="262" r:id="rId5"/>
    <p:sldId id="264" r:id="rId6"/>
    <p:sldId id="266" r:id="rId7"/>
    <p:sldId id="275" r:id="rId8"/>
    <p:sldId id="272" r:id="rId9"/>
    <p:sldId id="269" r:id="rId10"/>
    <p:sldId id="273" r:id="rId11"/>
    <p:sldId id="274" r:id="rId12"/>
    <p:sldId id="270" r:id="rId13"/>
    <p:sldId id="268" r:id="rId14"/>
    <p:sldId id="276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390E89-7E6C-4930-B3D3-F1606D42CB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F453-E602-40DD-9089-2856603C3AC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Горные породы и минералы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3000364" y="4572008"/>
            <a:ext cx="5643602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Окружающий мир 4 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Часть 1. Человек и природа.</a:t>
            </a:r>
          </a:p>
          <a:p>
            <a:pPr algn="ctr">
              <a:spcBef>
                <a:spcPct val="20000"/>
              </a:spcBef>
            </a:pP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Раздел2. Рукотворная природа</a:t>
            </a:r>
          </a:p>
          <a:p>
            <a:pPr algn="ctr">
              <a:spcBef>
                <a:spcPct val="20000"/>
              </a:spcBef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УМК «Школа 2100» (автор Вахрушев А.А)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>
            <a:spLocks noChangeArrowheads="1"/>
          </p:cNvSpPr>
          <p:nvPr/>
        </p:nvSpPr>
        <p:spPr bwMode="auto">
          <a:xfrm>
            <a:off x="357158" y="571480"/>
            <a:ext cx="83518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alibri" pitchFamily="34" charset="0"/>
              </a:rPr>
              <a:t>Гранит   </a:t>
            </a:r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</a:rPr>
              <a:t>(горная порода)         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</a:rPr>
              <a:t>состоит    </a:t>
            </a:r>
            <a:r>
              <a:rPr lang="ru-RU" sz="3600" b="1" i="1" dirty="0">
                <a:solidFill>
                  <a:srgbClr val="C00000"/>
                </a:solidFill>
                <a:latin typeface="Calibri" pitchFamily="34" charset="0"/>
              </a:rPr>
              <a:t>из   минералов</a:t>
            </a:r>
          </a:p>
        </p:txBody>
      </p:sp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571472" y="2285992"/>
            <a:ext cx="12722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Calibri" pitchFamily="34" charset="0"/>
              </a:rPr>
              <a:t>Кварц</a:t>
            </a:r>
          </a:p>
        </p:txBody>
      </p:sp>
      <p:sp>
        <p:nvSpPr>
          <p:cNvPr id="4" name="TextBox 37"/>
          <p:cNvSpPr txBox="1">
            <a:spLocks noChangeArrowheads="1"/>
          </p:cNvSpPr>
          <p:nvPr/>
        </p:nvSpPr>
        <p:spPr bwMode="auto">
          <a:xfrm>
            <a:off x="2857488" y="2285992"/>
            <a:ext cx="2989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Calibri" pitchFamily="34" charset="0"/>
              </a:rPr>
              <a:t>Полевой  шпат</a:t>
            </a:r>
          </a:p>
        </p:txBody>
      </p:sp>
      <p:sp>
        <p:nvSpPr>
          <p:cNvPr id="5" name="TextBox 38"/>
          <p:cNvSpPr txBox="1">
            <a:spLocks noChangeArrowheads="1"/>
          </p:cNvSpPr>
          <p:nvPr/>
        </p:nvSpPr>
        <p:spPr bwMode="auto">
          <a:xfrm>
            <a:off x="6715140" y="2285992"/>
            <a:ext cx="1359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Calibri" pitchFamily="34" charset="0"/>
              </a:rPr>
              <a:t>Слюда</a:t>
            </a:r>
          </a:p>
        </p:txBody>
      </p:sp>
      <p:pic>
        <p:nvPicPr>
          <p:cNvPr id="6" name="Рисунок 39" descr="1309071409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487"/>
            <a:ext cx="2532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0" descr="3lk28w-ysh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38" y="2857487"/>
            <a:ext cx="2857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1" descr="30726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25" y="2857487"/>
            <a:ext cx="3000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4357688" y="1857362"/>
            <a:ext cx="214312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" name="Стрелка вниз 9"/>
          <p:cNvSpPr/>
          <p:nvPr/>
        </p:nvSpPr>
        <p:spPr>
          <a:xfrm>
            <a:off x="1500188" y="1857362"/>
            <a:ext cx="214312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" name="Стрелка вниз 10"/>
          <p:cNvSpPr/>
          <p:nvPr/>
        </p:nvSpPr>
        <p:spPr>
          <a:xfrm>
            <a:off x="7215188" y="1857362"/>
            <a:ext cx="214312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" name="TextBox 11"/>
          <p:cNvSpPr txBox="1"/>
          <p:nvPr/>
        </p:nvSpPr>
        <p:spPr>
          <a:xfrm>
            <a:off x="214282" y="5500702"/>
            <a:ext cx="8730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Чем горные породы отличаются от минералов?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1"/>
            <a:ext cx="8143932" cy="2714643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</a:rPr>
              <a:t>Горные </a:t>
            </a:r>
            <a:r>
              <a:rPr lang="ru-RU" sz="4900" b="1" dirty="0">
                <a:solidFill>
                  <a:schemeClr val="tx2">
                    <a:lumMod val="50000"/>
                  </a:schemeClr>
                </a:solidFill>
              </a:rPr>
              <a:t>породы –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это природные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соединения,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которые </a:t>
            </a:r>
            <a:r>
              <a:rPr lang="ru-RU" b="1" i="1" dirty="0" smtClean="0">
                <a:solidFill>
                  <a:srgbClr val="C00000"/>
                </a:solidFill>
              </a:rPr>
              <a:t>состоят </a:t>
            </a:r>
            <a:r>
              <a:rPr lang="ru-RU" b="1" i="1" dirty="0">
                <a:solidFill>
                  <a:srgbClr val="C00000"/>
                </a:solidFill>
              </a:rPr>
              <a:t>из </a:t>
            </a:r>
            <a:r>
              <a:rPr lang="ru-RU" b="1" i="1" dirty="0" smtClean="0">
                <a:solidFill>
                  <a:srgbClr val="C00000"/>
                </a:solidFill>
              </a:rPr>
              <a:t>  нескольких </a:t>
            </a:r>
            <a:r>
              <a:rPr lang="ru-RU" b="1" i="1" dirty="0">
                <a:solidFill>
                  <a:srgbClr val="C00000"/>
                </a:solidFill>
              </a:rPr>
              <a:t>минералов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429000"/>
            <a:ext cx="8286776" cy="1504956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   Минералы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это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природные неорганические вещества.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гранита</a:t>
            </a:r>
          </a:p>
        </p:txBody>
      </p:sp>
      <p:pic>
        <p:nvPicPr>
          <p:cNvPr id="3076" name="Picture 4" descr="500px-Minsk-Metro-Borisovski_Trakt-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3643338" cy="2853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154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214422"/>
            <a:ext cx="375385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3451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3643314"/>
            <a:ext cx="3131992" cy="302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Глина  - </a:t>
            </a:r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горная порода 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https://encrypted-tbn1.gstatic.com/images?q=tbn:ANd9GcSwRt6--dYKx0Ph6HcGFRuv7tieVFVx65dhpeCjoCHcEyDa4LcBHw"/>
          <p:cNvPicPr>
            <a:picLocks noChangeAspect="1" noChangeArrowheads="1"/>
          </p:cNvPicPr>
          <p:nvPr/>
        </p:nvPicPr>
        <p:blipFill>
          <a:blip r:embed="rId2"/>
          <a:srcRect l="2412" t="3333" r="3535"/>
          <a:stretch>
            <a:fillRect/>
          </a:stretch>
        </p:blipFill>
        <p:spPr bwMode="auto">
          <a:xfrm>
            <a:off x="5357818" y="4429132"/>
            <a:ext cx="2786082" cy="2071702"/>
          </a:xfrm>
          <a:prstGeom prst="rect">
            <a:avLst/>
          </a:prstGeom>
          <a:noFill/>
        </p:spPr>
      </p:pic>
      <p:pic>
        <p:nvPicPr>
          <p:cNvPr id="3076" name="Picture 4" descr="http://x-mineral.ru/images/stories/gl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28736"/>
            <a:ext cx="6297974" cy="2714644"/>
          </a:xfrm>
          <a:prstGeom prst="rect">
            <a:avLst/>
          </a:prstGeom>
          <a:noFill/>
        </p:spPr>
      </p:pic>
      <p:pic>
        <p:nvPicPr>
          <p:cNvPr id="3080" name="Picture 8" descr="http://we-beauties.ru/wp-content/uploads/2010/07/31.gif"/>
          <p:cNvPicPr>
            <a:picLocks noChangeAspect="1" noChangeArrowheads="1"/>
          </p:cNvPicPr>
          <p:nvPr/>
        </p:nvPicPr>
        <p:blipFill>
          <a:blip r:embed="rId4"/>
          <a:srcRect l="4762" t="6962" r="4762" b="6015"/>
          <a:stretch>
            <a:fillRect/>
          </a:stretch>
        </p:blipFill>
        <p:spPr bwMode="auto">
          <a:xfrm>
            <a:off x="1214414" y="4572008"/>
            <a:ext cx="271464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Изделия из глины</a:t>
            </a:r>
            <a:endParaRPr kumimoji="0" lang="ru-RU" sz="5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8" name="Picture 4" descr="посуда из глин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1142984"/>
            <a:ext cx="3643338" cy="2750721"/>
          </a:xfrm>
          <a:prstGeom prst="rect">
            <a:avLst/>
          </a:prstGeom>
          <a:noFill/>
        </p:spPr>
      </p:pic>
      <p:pic>
        <p:nvPicPr>
          <p:cNvPr id="31750" name="Picture 6" descr="http://clay.artap.ru/art_ceramics/hedgehog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4214818"/>
            <a:ext cx="2372507" cy="2143164"/>
          </a:xfrm>
          <a:prstGeom prst="rect">
            <a:avLst/>
          </a:prstGeom>
          <a:noFill/>
        </p:spPr>
      </p:pic>
      <p:pic>
        <p:nvPicPr>
          <p:cNvPr id="8" name="Picture 4" descr="11886636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214686"/>
            <a:ext cx="2714644" cy="3024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797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smtClean="0"/>
              <a:t>Обжиг </a:t>
            </a:r>
            <a:r>
              <a:rPr lang="ru-RU" sz="4000" dirty="0"/>
              <a:t>– нагрев и выдержка при высокой температуре различных материалов.</a:t>
            </a:r>
          </a:p>
        </p:txBody>
      </p:sp>
      <p:pic>
        <p:nvPicPr>
          <p:cNvPr id="37893" name="Picture 5" descr="peschanka_4092-01"/>
          <p:cNvPicPr>
            <a:picLocks noChangeAspect="1" noChangeArrowheads="1"/>
          </p:cNvPicPr>
          <p:nvPr/>
        </p:nvPicPr>
        <p:blipFill>
          <a:blip r:embed="rId2" cstate="email"/>
          <a:srcRect t="3899" r="2598"/>
          <a:stretch>
            <a:fillRect/>
          </a:stretch>
        </p:blipFill>
        <p:spPr bwMode="auto">
          <a:xfrm>
            <a:off x="1928794" y="2285992"/>
            <a:ext cx="5357850" cy="3521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Свойства горных пород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b="1">
                <a:solidFill>
                  <a:srgbClr val="0000FF"/>
                </a:solidFill>
              </a:rPr>
              <a:t>Твёрдость</a:t>
            </a:r>
          </a:p>
          <a:p>
            <a:endParaRPr lang="ru-RU" sz="2000"/>
          </a:p>
          <a:p>
            <a:endParaRPr lang="ru-RU" sz="2400"/>
          </a:p>
        </p:txBody>
      </p:sp>
      <p:sp>
        <p:nvSpPr>
          <p:cNvPr id="18439" name="Rectangle 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000" b="1">
                <a:solidFill>
                  <a:srgbClr val="0000FF"/>
                </a:solidFill>
              </a:rPr>
              <a:t>Хрупкость</a:t>
            </a:r>
          </a:p>
          <a:p>
            <a:endParaRPr lang="ru-RU" sz="2000" b="1">
              <a:solidFill>
                <a:srgbClr val="0000FF"/>
              </a:solidFill>
            </a:endParaRPr>
          </a:p>
        </p:txBody>
      </p:sp>
      <p:sp>
        <p:nvSpPr>
          <p:cNvPr id="18440" name="Rectangle 8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ru-RU" sz="2000" b="1">
                <a:solidFill>
                  <a:srgbClr val="0000FF"/>
                </a:solidFill>
              </a:rPr>
              <a:t>Пластичность, мягкость</a:t>
            </a:r>
          </a:p>
          <a:p>
            <a:endParaRPr lang="ru-RU" sz="2000" b="1">
              <a:solidFill>
                <a:srgbClr val="0000FF"/>
              </a:solidFill>
            </a:endParaRPr>
          </a:p>
        </p:txBody>
      </p:sp>
      <p:sp>
        <p:nvSpPr>
          <p:cNvPr id="18441" name="Rectangle 9"/>
          <p:cNvSpPr>
            <a:spLocks noGrp="1" noChangeArrowheads="1"/>
          </p:cNvSpPr>
          <p:nvPr>
            <p:ph sz="quarter" idx="4"/>
          </p:nvPr>
        </p:nvSpPr>
        <p:spPr>
          <a:xfrm>
            <a:off x="4648200" y="4191000"/>
            <a:ext cx="4038600" cy="2438400"/>
          </a:xfrm>
        </p:spPr>
        <p:txBody>
          <a:bodyPr/>
          <a:lstStyle/>
          <a:p>
            <a:r>
              <a:rPr lang="ru-RU" sz="2000" b="1">
                <a:solidFill>
                  <a:srgbClr val="0000FF"/>
                </a:solidFill>
              </a:rPr>
              <a:t>Плавкость, расплавление.</a:t>
            </a:r>
          </a:p>
          <a:p>
            <a:endParaRPr lang="ru-RU" sz="2000" b="1">
              <a:solidFill>
                <a:srgbClr val="0000FF"/>
              </a:solidFill>
            </a:endParaRP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133600"/>
            <a:ext cx="3276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4643446"/>
            <a:ext cx="3048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2209800"/>
            <a:ext cx="33528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724400"/>
            <a:ext cx="3200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just-facts.ru/files/qwe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285992"/>
            <a:ext cx="3429024" cy="2121708"/>
          </a:xfrm>
          <a:prstGeom prst="rect">
            <a:avLst/>
          </a:prstGeom>
          <a:noFill/>
        </p:spPr>
      </p:pic>
      <p:pic>
        <p:nvPicPr>
          <p:cNvPr id="4102" name="Picture 6" descr="http://ecology-portal.ru/pictures/hydrosphe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4500570"/>
            <a:ext cx="3552825" cy="2143140"/>
          </a:xfrm>
          <a:prstGeom prst="rect">
            <a:avLst/>
          </a:prstGeom>
          <a:noFill/>
        </p:spPr>
      </p:pic>
      <p:pic>
        <p:nvPicPr>
          <p:cNvPr id="4106" name="Picture 10" descr="http://zscomp.ru/files/news/oblaka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285728"/>
            <a:ext cx="3357586" cy="1887720"/>
          </a:xfrm>
          <a:prstGeom prst="rect">
            <a:avLst/>
          </a:prstGeom>
          <a:noFill/>
        </p:spPr>
      </p:pic>
      <p:pic>
        <p:nvPicPr>
          <p:cNvPr id="7" name="Picture 2" descr="http://bionopoly.com/uploads/posts/2013-03/1363698188_planeta_zamlya_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428736"/>
            <a:ext cx="3714776" cy="3647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215074" y="857232"/>
            <a:ext cx="2661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Атмосфера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99073" y="4000504"/>
            <a:ext cx="26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Литосфера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82896" y="5357826"/>
            <a:ext cx="2861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Гидросфера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214290"/>
            <a:ext cx="453681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i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нас окружает</a:t>
            </a:r>
            <a:endParaRPr lang="ru-RU" sz="4000" b="1" i="1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000240"/>
            <a:ext cx="178792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2857488" y="2500306"/>
            <a:ext cx="21892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29256" y="2071678"/>
            <a:ext cx="349211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ВЕЩЕСТВО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071810"/>
            <a:ext cx="31453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все предметы, </a:t>
            </a:r>
          </a:p>
          <a:p>
            <a:pPr algn="ctr"/>
            <a:r>
              <a:rPr lang="ru-RU" sz="3600" dirty="0" smtClean="0"/>
              <a:t>которые нас </a:t>
            </a:r>
          </a:p>
          <a:p>
            <a:pPr algn="ctr"/>
            <a:r>
              <a:rPr lang="ru-RU" sz="3600" dirty="0" smtClean="0"/>
              <a:t>окружают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3071810"/>
            <a:ext cx="2594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то, из чего </a:t>
            </a:r>
          </a:p>
          <a:p>
            <a:pPr algn="ctr"/>
            <a:r>
              <a:rPr lang="ru-RU" sz="3600" dirty="0" smtClean="0"/>
              <a:t>состоят тела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178792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rot="10800000">
            <a:off x="2928926" y="928670"/>
            <a:ext cx="21892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86380" y="500042"/>
            <a:ext cx="349211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ВЕЩЕСТВО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000232" y="1357298"/>
            <a:ext cx="3618016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4643438" y="1428736"/>
            <a:ext cx="1714512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6965173" y="1535893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0034" y="2571744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Жидкое </a:t>
            </a:r>
          </a:p>
          <a:p>
            <a:r>
              <a:rPr lang="ru-RU" sz="3600" b="1" i="1" dirty="0" smtClean="0"/>
              <a:t>состояние</a:t>
            </a:r>
            <a:endParaRPr lang="ru-RU" sz="36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86116" y="264318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Твердое  </a:t>
            </a:r>
          </a:p>
          <a:p>
            <a:r>
              <a:rPr lang="ru-RU" sz="3600" b="1" i="1" dirty="0" smtClean="0"/>
              <a:t>состояние</a:t>
            </a:r>
            <a:endParaRPr lang="ru-RU" sz="36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00760" y="2643182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Газообразное  </a:t>
            </a:r>
          </a:p>
          <a:p>
            <a:r>
              <a:rPr lang="ru-RU" sz="3600" b="1" i="1" dirty="0" smtClean="0"/>
              <a:t>состояние</a:t>
            </a:r>
            <a:endParaRPr lang="ru-RU" sz="3600" b="1" i="1" dirty="0"/>
          </a:p>
        </p:txBody>
      </p:sp>
      <p:pic>
        <p:nvPicPr>
          <p:cNvPr id="25" name="Picture 2" descr="http://5klass.net/datas/okruzhajuschij-mir/Obolochki-Zemli/0003-003-CHto-nas-okruzha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00504"/>
            <a:ext cx="807249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500034" y="1285860"/>
            <a:ext cx="2143140" cy="2065208"/>
            <a:chOff x="785786" y="500042"/>
            <a:chExt cx="2143140" cy="2065208"/>
          </a:xfrm>
        </p:grpSpPr>
        <p:pic>
          <p:nvPicPr>
            <p:cNvPr id="19458" name="Picture 2" descr="http://www.drobilkanews.ru/wp-content/uploads/2011/04/img12344_1-1_Granit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85786" y="500042"/>
              <a:ext cx="2143140" cy="1609737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071538" y="1857364"/>
              <a:ext cx="16610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гранит</a:t>
              </a:r>
              <a:endParaRPr lang="ru-RU" sz="4000" b="1" dirty="0"/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3857620" y="1285860"/>
            <a:ext cx="2038350" cy="1708018"/>
            <a:chOff x="5143504" y="1000108"/>
            <a:chExt cx="2038350" cy="1708018"/>
          </a:xfrm>
        </p:grpSpPr>
        <p:pic>
          <p:nvPicPr>
            <p:cNvPr id="6" name="Picture 8" descr="песок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143504" y="1000108"/>
              <a:ext cx="2038350" cy="14287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500694" y="2000240"/>
              <a:ext cx="1460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песок</a:t>
              </a:r>
              <a:endParaRPr lang="ru-RU" sz="4000" b="1" dirty="0"/>
            </a:p>
          </p:txBody>
        </p:sp>
      </p:grpSp>
      <p:grpSp>
        <p:nvGrpSpPr>
          <p:cNvPr id="5" name="Группа 13"/>
          <p:cNvGrpSpPr/>
          <p:nvPr/>
        </p:nvGrpSpPr>
        <p:grpSpPr>
          <a:xfrm>
            <a:off x="3428992" y="3429000"/>
            <a:ext cx="1679327" cy="2065208"/>
            <a:chOff x="3428992" y="4500570"/>
            <a:chExt cx="1679327" cy="2065208"/>
          </a:xfrm>
        </p:grpSpPr>
        <p:pic>
          <p:nvPicPr>
            <p:cNvPr id="8" name="Рисунок 3" descr="coal_hands1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28992" y="4500570"/>
              <a:ext cx="1679327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43306" y="5857892"/>
              <a:ext cx="13944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уголь</a:t>
              </a:r>
              <a:endParaRPr lang="ru-RU" sz="4000" b="1" dirty="0"/>
            </a:p>
          </p:txBody>
        </p:sp>
      </p:grpSp>
      <p:grpSp>
        <p:nvGrpSpPr>
          <p:cNvPr id="10" name="Группа 14"/>
          <p:cNvGrpSpPr/>
          <p:nvPr/>
        </p:nvGrpSpPr>
        <p:grpSpPr>
          <a:xfrm>
            <a:off x="6357950" y="2214554"/>
            <a:ext cx="2286016" cy="1850894"/>
            <a:chOff x="6000760" y="2857496"/>
            <a:chExt cx="2286016" cy="1850894"/>
          </a:xfrm>
        </p:grpSpPr>
        <p:pic>
          <p:nvPicPr>
            <p:cNvPr id="19462" name="Picture 6" descr="http://ourinterestingworld.ru/wp-content/uploads/2011/12/12197620652660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000760" y="2857496"/>
              <a:ext cx="2286016" cy="145019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357950" y="4000504"/>
              <a:ext cx="16529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стекло</a:t>
              </a:r>
              <a:endParaRPr lang="ru-RU" sz="4000" b="1" dirty="0"/>
            </a:p>
          </p:txBody>
        </p:sp>
      </p:grpSp>
      <p:grpSp>
        <p:nvGrpSpPr>
          <p:cNvPr id="12" name="Группа 20"/>
          <p:cNvGrpSpPr/>
          <p:nvPr/>
        </p:nvGrpSpPr>
        <p:grpSpPr>
          <a:xfrm>
            <a:off x="642910" y="4286256"/>
            <a:ext cx="2357454" cy="2054613"/>
            <a:chOff x="687155" y="3725347"/>
            <a:chExt cx="2357454" cy="2054613"/>
          </a:xfrm>
        </p:grpSpPr>
        <p:pic>
          <p:nvPicPr>
            <p:cNvPr id="19464" name="Picture 8" descr="http://ooo-vostok72.ru/uploaded/cement.gif"/>
            <p:cNvPicPr>
              <a:picLocks noChangeAspect="1" noChangeArrowheads="1"/>
            </p:cNvPicPr>
            <p:nvPr/>
          </p:nvPicPr>
          <p:blipFill>
            <a:blip r:embed="rId6"/>
            <a:srcRect l="10135" t="7282" r="6249" b="8980"/>
            <a:stretch>
              <a:fillRect/>
            </a:stretch>
          </p:blipFill>
          <p:spPr bwMode="auto">
            <a:xfrm>
              <a:off x="687155" y="3725347"/>
              <a:ext cx="2357454" cy="1643074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857224" y="5072074"/>
              <a:ext cx="18277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цемент</a:t>
              </a:r>
              <a:endParaRPr lang="ru-RU" sz="4000" b="1" dirty="0"/>
            </a:p>
          </p:txBody>
        </p:sp>
      </p:grpSp>
      <p:grpSp>
        <p:nvGrpSpPr>
          <p:cNvPr id="14" name="Группа 19"/>
          <p:cNvGrpSpPr/>
          <p:nvPr/>
        </p:nvGrpSpPr>
        <p:grpSpPr>
          <a:xfrm>
            <a:off x="5786446" y="4500570"/>
            <a:ext cx="2286016" cy="1922332"/>
            <a:chOff x="5715008" y="4643446"/>
            <a:chExt cx="2286016" cy="1922332"/>
          </a:xfrm>
        </p:grpSpPr>
        <p:pic>
          <p:nvPicPr>
            <p:cNvPr id="19466" name="Picture 10" descr="http://www.lesdrevprom.ru/userfiles/images/fotopilomaterial/kirpich.jpg"/>
            <p:cNvPicPr>
              <a:picLocks noChangeAspect="1" noChangeArrowheads="1"/>
            </p:cNvPicPr>
            <p:nvPr/>
          </p:nvPicPr>
          <p:blipFill>
            <a:blip r:embed="rId7" cstate="email"/>
            <a:srcRect t="11350"/>
            <a:stretch>
              <a:fillRect/>
            </a:stretch>
          </p:blipFill>
          <p:spPr bwMode="auto">
            <a:xfrm>
              <a:off x="5715008" y="4643446"/>
              <a:ext cx="2286016" cy="1673841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072198" y="5857892"/>
              <a:ext cx="18085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кирпич</a:t>
              </a:r>
              <a:endParaRPr lang="ru-RU" sz="4000" b="1" dirty="0"/>
            </a:p>
          </p:txBody>
        </p:sp>
      </p:grp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714348" y="214290"/>
            <a:ext cx="2714644" cy="107157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ПРИРОДНЫЕ          ТЕЛА</a:t>
            </a:r>
            <a:endParaRPr kumimoji="0" lang="ru-RU" sz="4000" b="1" i="0" u="none" strike="noStrike" kern="1200" spc="50" normalizeH="0" baseline="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040313" y="357166"/>
            <a:ext cx="4103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ИСКУССТВЕННЫЕ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ТЕЛА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7331 L -3.33333E-6 4.3293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19149E-6 L -0.00538 -0.146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1 -0.01225 L 0.51928 -0.19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75 -0.02197 L -0.26163 0.282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9278E-7 L -0.33872 0.20999 " pathEditMode="relative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025E-7 L 0.08872 0.050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2928926" y="1785926"/>
            <a:ext cx="2143140" cy="2065208"/>
            <a:chOff x="785786" y="500042"/>
            <a:chExt cx="2143140" cy="2065208"/>
          </a:xfrm>
        </p:grpSpPr>
        <p:pic>
          <p:nvPicPr>
            <p:cNvPr id="19458" name="Picture 2" descr="http://www.drobilkanews.ru/wp-content/uploads/2011/04/img12344_1-1_Granit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85786" y="500042"/>
              <a:ext cx="2143140" cy="1609737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071538" y="1857364"/>
              <a:ext cx="16610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гранит</a:t>
              </a:r>
              <a:endParaRPr lang="ru-RU" sz="4000" b="1" dirty="0"/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500034" y="3000372"/>
            <a:ext cx="2038350" cy="1708018"/>
            <a:chOff x="5143504" y="1000108"/>
            <a:chExt cx="2038350" cy="1708018"/>
          </a:xfrm>
        </p:grpSpPr>
        <p:pic>
          <p:nvPicPr>
            <p:cNvPr id="6" name="Picture 8" descr="песок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143504" y="1000108"/>
              <a:ext cx="2038350" cy="14287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500694" y="2000240"/>
              <a:ext cx="1460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песок</a:t>
              </a:r>
              <a:endParaRPr lang="ru-RU" sz="4000" b="1" dirty="0"/>
            </a:p>
          </p:txBody>
        </p:sp>
      </p:grpSp>
      <p:grpSp>
        <p:nvGrpSpPr>
          <p:cNvPr id="5" name="Группа 13"/>
          <p:cNvGrpSpPr/>
          <p:nvPr/>
        </p:nvGrpSpPr>
        <p:grpSpPr>
          <a:xfrm>
            <a:off x="2928926" y="4286256"/>
            <a:ext cx="1679327" cy="2065208"/>
            <a:chOff x="3428992" y="4500570"/>
            <a:chExt cx="1679327" cy="2065208"/>
          </a:xfrm>
        </p:grpSpPr>
        <p:pic>
          <p:nvPicPr>
            <p:cNvPr id="8" name="Рисунок 3" descr="coal_hands1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28992" y="4500570"/>
              <a:ext cx="1679327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43306" y="5857892"/>
              <a:ext cx="13944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уголь</a:t>
              </a:r>
              <a:endParaRPr lang="ru-RU" sz="4000" b="1" dirty="0"/>
            </a:p>
          </p:txBody>
        </p:sp>
      </p:grp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1000100" y="357166"/>
            <a:ext cx="2714644" cy="107157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ПРИРОДНЫЕ          ТЕЛА</a:t>
            </a:r>
            <a:endParaRPr kumimoji="0" lang="ru-RU" sz="4000" b="1" i="0" u="none" strike="noStrike" kern="1200" spc="50" normalizeH="0" baseline="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>
          <a:xfrm>
            <a:off x="285720" y="214290"/>
            <a:ext cx="2714644" cy="20002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spc="50" normalizeH="0" baseline="0" noProof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Горные породы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57158" y="114298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Где применяют горные породы?</a:t>
            </a:r>
            <a:endParaRPr kumimoji="0" lang="ru-RU" sz="4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4282" y="328612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Свойства горных пород</a:t>
            </a:r>
            <a:endParaRPr kumimoji="0" lang="ru-RU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071546"/>
          <a:ext cx="8429686" cy="4714908"/>
        </p:xfrm>
        <a:graphic>
          <a:graphicData uri="http://schemas.openxmlformats.org/drawingml/2006/table">
            <a:tbl>
              <a:tblPr/>
              <a:tblGrid>
                <a:gridCol w="4572032"/>
                <a:gridCol w="1928827"/>
                <a:gridCol w="1928827"/>
              </a:tblGrid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r>
                        <a:rPr lang="ru-RU" sz="2800" b="1" i="1" dirty="0" smtClean="0">
                          <a:latin typeface="Times New Roman"/>
                          <a:ea typeface="Times New Roman"/>
                        </a:rPr>
                        <a:t>Состояние </a:t>
                      </a:r>
                      <a:r>
                        <a:rPr lang="ru-RU" sz="2800" b="1" i="1" dirty="0">
                          <a:latin typeface="Times New Roman"/>
                          <a:ea typeface="Times New Roman"/>
                        </a:rPr>
                        <a:t>и свойства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Гранит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Твёрдое, жидкое или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газообразное </a:t>
                      </a:r>
                      <a:r>
                        <a:rPr lang="ru-RU" sz="2800" i="1" dirty="0" smtClean="0">
                          <a:latin typeface="Times New Roman"/>
                          <a:ea typeface="Times New Roman"/>
                        </a:rPr>
                        <a:t>(состояние)</a:t>
                      </a:r>
                      <a:endParaRPr lang="ru-RU" sz="2800" i="1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86300" algn="l"/>
                        </a:tabLst>
                        <a:defRPr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Плотное или пористое  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86300" algn="l"/>
                        </a:tabLst>
                        <a:defRPr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Твердое или мягкое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86300" algn="l"/>
                        </a:tabLst>
                        <a:defRPr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Прочность – хрупкость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86300" algn="l"/>
                        </a:tabLst>
                        <a:defRPr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(раскалывается с трудом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86300" algn="l"/>
                        </a:tabLst>
                        <a:defRPr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или легко)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00400" algn="l"/>
                          <a:tab pos="4686300" algn="l"/>
                        </a:tabLst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Цвет</a:t>
                      </a: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00400" algn="l"/>
                          <a:tab pos="4686300" algn="l"/>
                        </a:tabLst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Однородное вещество или смесь веществ </a:t>
                      </a:r>
                      <a:endParaRPr lang="ru-RU" sz="2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гранита</a:t>
            </a:r>
          </a:p>
        </p:txBody>
      </p:sp>
      <p:pic>
        <p:nvPicPr>
          <p:cNvPr id="14340" name="Picture 4" descr="gran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2808288" cy="26638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41" name="Picture 5" descr="gran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628775"/>
            <a:ext cx="2159000" cy="25193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42" name="Picture 6" descr="p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773238"/>
            <a:ext cx="1905000" cy="18415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44" name="Picture 8" descr="45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9563" y="4221163"/>
            <a:ext cx="1677987" cy="16351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45" name="Picture 9" descr="green_mix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4652963"/>
            <a:ext cx="1270000" cy="127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46" name="Picture 10" descr="blue_mix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4652963"/>
            <a:ext cx="1270000" cy="127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48" name="Picture 12" descr="red_mix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4581525"/>
            <a:ext cx="1270000" cy="1270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Тема16</Template>
  <TotalTime>324</TotalTime>
  <Words>182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Горные породы и минералы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Виды гранита</vt:lpstr>
      <vt:lpstr>Слайд 10</vt:lpstr>
      <vt:lpstr>Горные породы – это природные соединения, которые состоят из   нескольких минералов.</vt:lpstr>
      <vt:lpstr>Использование гранита</vt:lpstr>
      <vt:lpstr>Слайд 13</vt:lpstr>
      <vt:lpstr>Слайд 14</vt:lpstr>
      <vt:lpstr>Обжиг – нагрев и выдержка при высокой температуре различных материалов.</vt:lpstr>
      <vt:lpstr>Свойства горных пород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123</cp:lastModifiedBy>
  <cp:revision>45</cp:revision>
  <dcterms:created xsi:type="dcterms:W3CDTF">2013-04-10T19:15:06Z</dcterms:created>
  <dcterms:modified xsi:type="dcterms:W3CDTF">2014-07-08T09:49:31Z</dcterms:modified>
</cp:coreProperties>
</file>