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6" r:id="rId4"/>
    <p:sldId id="271" r:id="rId5"/>
    <p:sldId id="278" r:id="rId6"/>
    <p:sldId id="265" r:id="rId7"/>
    <p:sldId id="266" r:id="rId8"/>
    <p:sldId id="274" r:id="rId9"/>
    <p:sldId id="275" r:id="rId10"/>
    <p:sldId id="267" r:id="rId11"/>
    <p:sldId id="268" r:id="rId12"/>
    <p:sldId id="269" r:id="rId13"/>
    <p:sldId id="270" r:id="rId14"/>
    <p:sldId id="272" r:id="rId15"/>
    <p:sldId id="259" r:id="rId16"/>
    <p:sldId id="273" r:id="rId17"/>
    <p:sldId id="258" r:id="rId18"/>
    <p:sldId id="26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8" y="-6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34010-A000-47F0-99F6-A08FBE24AF63}"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34010-A000-47F0-99F6-A08FBE24AF6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34010-A000-47F0-99F6-A08FBE24AF6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34010-A000-47F0-99F6-A08FBE24AF6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34010-A000-47F0-99F6-A08FBE24AF6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34010-A000-47F0-99F6-A08FBE24AF63}"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034010-A000-47F0-99F6-A08FBE24AF63}"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034010-A000-47F0-99F6-A08FBE24AF6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034010-A000-47F0-99F6-A08FBE24AF6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34010-A000-47F0-99F6-A08FBE24AF6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14B509-93CC-40E6-B8EB-3920851344E9}" type="datetimeFigureOut">
              <a:rPr lang="ru-RU" smtClean="0"/>
              <a:pPr/>
              <a:t>09.07.2014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34010-A000-47F0-99F6-A08FBE24AF63}"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714B509-93CC-40E6-B8EB-3920851344E9}" type="datetimeFigureOut">
              <a:rPr lang="ru-RU" smtClean="0"/>
              <a:pPr/>
              <a:t>09.07.2014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7034010-A000-47F0-99F6-A08FBE24AF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thnomuseum.ru/imgp/224.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g-fotki.yandex.ru/get/4108/pawel1163.13/0_3eaac_1ff1d91_X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eoples.ru/art/painter/venecianov/venecianov_work_200712090530101jpg_middle."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technofresh.ru/galleries/2007_01/article/home_theatre_x19x.jpg?__scale=w:250,h:312,t:4,c:FFFFF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museum.rosneft.ru/pics/1870/1872_1_big.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1.liveinternet.ru/images/attach/c/1/62/96/62096234_1280411618_0_82a8_20f30dd_XL.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edbow.ru/d/148279/d/23497001_7.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g-fotki.yandex.ru/get/3206/ol1972.7/0_26556_ef8318d2_XL"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molensk-7chudes.narod.ru/images/stena5b.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trana-oz.ru/images/2004_1-1/756_3.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dic.academic.ru/pictures/wiki/files/83/Smerdd.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opwar.ru/uploads/posts/2010-10/1287398256_12_2.jp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gweb.ru/uploads/posts/2009-01/1232021016_khameleon.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krassev.booksite.ru/fulltext/cheb/ykina/38.jpg"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dostoinstvo.zolt.ru/img/1nomer/20-4.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11.nnm.ru/2/6/1/f/4/7c7f8a6b4328cc554c4e4bcbfeb_prev.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1607_%D0%B3%D0%BE%D0%B4" TargetMode="External"/><Relationship Id="rId3" Type="http://schemas.openxmlformats.org/officeDocument/2006/relationships/hyperlink" Target="http://ru.wikipedia.org/wiki/%D0%AE%D1%80%D1%8C%D0%B5%D0%B2_%D0%B4%D0%B5%D0%BD%D1%8C" TargetMode="External"/><Relationship Id="rId7" Type="http://schemas.openxmlformats.org/officeDocument/2006/relationships/hyperlink" Target="http://ru.wikipedia.org/wiki/%D0%A3%D1%80%D0%BE%D1%87%D0%BD%D1%8B%D0%B5_%D0%BB%D0%B5%D1%82%D0%B0" TargetMode="External"/><Relationship Id="rId2" Type="http://schemas.openxmlformats.org/officeDocument/2006/relationships/hyperlink" Target="http://ru.wikipedia.org/wiki/1497_%D0%B3%D0%BE%D0%B4" TargetMode="External"/><Relationship Id="rId1" Type="http://schemas.openxmlformats.org/officeDocument/2006/relationships/slideLayout" Target="../slideLayouts/slideLayout2.xml"/><Relationship Id="rId6" Type="http://schemas.openxmlformats.org/officeDocument/2006/relationships/hyperlink" Target="http://ru.wikipedia.org/wiki/1597_%D0%B3%D0%BE%D0%B4" TargetMode="External"/><Relationship Id="rId5" Type="http://schemas.openxmlformats.org/officeDocument/2006/relationships/hyperlink" Target="http://ru.wikipedia.org/wiki/%D0%97%D0%B0%D0%BF%D0%BE%D0%B2%D0%B5%D0%B4%D0%BD%D1%8B%D0%B5_%D0%BB%D0%B5%D1%82%D0%B0" TargetMode="External"/><Relationship Id="rId10" Type="http://schemas.openxmlformats.org/officeDocument/2006/relationships/hyperlink" Target="http://ru.wikipedia.org/wiki/%D0%A1%D0%BE%D0%B1%D0%BE%D1%80%D0%BD%D0%BE%D0%B5_%D0%A3%D0%BB%D0%BE%D0%B6%D0%B5%D0%BD%D0%B8%D0%B5" TargetMode="External"/><Relationship Id="rId4" Type="http://schemas.openxmlformats.org/officeDocument/2006/relationships/hyperlink" Target="http://ru.wikipedia.org/wiki/1581_%D0%B3%D0%BE%D0%B4" TargetMode="External"/><Relationship Id="rId9" Type="http://schemas.openxmlformats.org/officeDocument/2006/relationships/hyperlink" Target="http://ru.wikipedia.org/wiki/1649_%D0%B3%D0%BE%D0%B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g11.nnm.ru/7/4/3/3/5/17cfdcdefd045fa54092c1041c2_prev.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714348" y="571480"/>
            <a:ext cx="7772400" cy="1470025"/>
          </a:xfrm>
        </p:spPr>
        <p:txBody>
          <a:bodyPr/>
          <a:lstStyle/>
          <a:p>
            <a:r>
              <a:rPr lang="ru-RU" b="1" dirty="0" smtClean="0"/>
              <a:t>Урок истории</a:t>
            </a:r>
            <a:br>
              <a:rPr lang="ru-RU" b="1" dirty="0" smtClean="0"/>
            </a:br>
            <a:r>
              <a:rPr lang="ru-RU" b="1" dirty="0" smtClean="0"/>
              <a:t>"Крепостное право"</a:t>
            </a:r>
            <a:endParaRPr lang="ru-RU" dirty="0"/>
          </a:p>
        </p:txBody>
      </p:sp>
      <p:pic>
        <p:nvPicPr>
          <p:cNvPr id="4" name="Picture 2" descr="Картинка 66 из 669">
            <a:hlinkClick r:id="rId2"/>
          </p:cNvPr>
          <p:cNvPicPr>
            <a:picLocks noChangeAspect="1" noChangeArrowheads="1"/>
          </p:cNvPicPr>
          <p:nvPr/>
        </p:nvPicPr>
        <p:blipFill>
          <a:blip r:embed="rId3" cstate="print"/>
          <a:srcRect/>
          <a:stretch>
            <a:fillRect/>
          </a:stretch>
        </p:blipFill>
        <p:spPr bwMode="auto">
          <a:xfrm>
            <a:off x="1928794" y="2071678"/>
            <a:ext cx="5929354" cy="44919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914400" y="357188"/>
            <a:ext cx="8229600" cy="2828925"/>
          </a:xfrm>
        </p:spPr>
        <p:txBody>
          <a:bodyPr>
            <a:noAutofit/>
          </a:bodyPr>
          <a:lstStyle/>
          <a:p>
            <a:pPr marL="0" lvl="0" indent="0" fontAlgn="base">
              <a:spcBef>
                <a:spcPct val="0"/>
              </a:spcBef>
              <a:spcAft>
                <a:spcPct val="0"/>
              </a:spcAft>
              <a:buNone/>
            </a:pPr>
            <a:r>
              <a:rPr kumimoji="0" lang="ru-RU" sz="1600" b="1" i="0" u="none" strike="noStrike" cap="none" normalizeH="0" baseline="0" dirty="0" smtClean="0">
                <a:ln>
                  <a:noFill/>
                </a:ln>
                <a:solidFill>
                  <a:schemeClr val="tx1"/>
                </a:solidFill>
                <a:effectLst/>
                <a:latin typeface="Arial" pitchFamily="34" charset="0"/>
                <a:cs typeface="Arial" pitchFamily="34" charset="0"/>
              </a:rPr>
              <a:t>Труд крепостных </a:t>
            </a:r>
            <a:r>
              <a:rPr kumimoji="0" lang="ru-RU" sz="1600" b="0" i="0" u="none" strike="noStrike" cap="none" normalizeH="0" baseline="0" dirty="0" smtClean="0">
                <a:ln>
                  <a:noFill/>
                </a:ln>
                <a:solidFill>
                  <a:schemeClr val="tx1"/>
                </a:solidFill>
                <a:effectLst/>
                <a:latin typeface="Arial" pitchFamily="34" charset="0"/>
                <a:cs typeface="Arial" pitchFamily="34" charset="0"/>
              </a:rPr>
              <a:t>использовался в те времена не только в сельском хозяйстве. Были крепостные, делавшие всю черную тяжелую работу по двору. Подневольные мастера: кузнецы, плотники, каретники. Прислуга: повара, кухарки, лакеи. Некоторых способных и смышленых девочек и мальчиков еще в детстве начинали обучать разным наукам, музыке, пению, рисованию. Послушайте рассказ о девочке, дочери деревенского кузнеца, которая стала одной из самых известных актрис России в XVIII веке.</a:t>
            </a:r>
          </a:p>
          <a:p>
            <a:pPr marL="0" lvl="0" indent="0" eaLnBrk="0" fontAlgn="base" hangingPunct="0">
              <a:spcBef>
                <a:spcPct val="0"/>
              </a:spcBef>
              <a:spcAft>
                <a:spcPct val="0"/>
              </a:spcAft>
              <a:buNone/>
            </a:pPr>
            <a:r>
              <a:rPr kumimoji="0" lang="ru-RU" sz="1600" b="0" i="0" u="none" strike="noStrike" cap="none" normalizeH="0" baseline="0" dirty="0" smtClean="0">
                <a:ln>
                  <a:noFill/>
                </a:ln>
                <a:solidFill>
                  <a:schemeClr val="tx1"/>
                </a:solidFill>
                <a:effectLst/>
                <a:latin typeface="Arial" pitchFamily="34" charset="0"/>
                <a:cs typeface="Arial" pitchFamily="34" charset="0"/>
              </a:rPr>
              <a:t>Иван Ковалев работал у барина кузнецом. Приходили к нему из окрестных деревень – коня подковать, скобу выковать, косу, ковш. От слова “ковать” и прозвище ему дали – Коваль. А потом фамилия появилась – Ковалев. И вся семья была Ковалевы. </a:t>
            </a:r>
          </a:p>
        </p:txBody>
      </p:sp>
      <p:pic>
        <p:nvPicPr>
          <p:cNvPr id="7" name="Picture 2" descr="Картинка 141 из 669">
            <a:hlinkClick r:id="rId2"/>
          </p:cNvPr>
          <p:cNvPicPr>
            <a:picLocks noChangeAspect="1" noChangeArrowheads="1"/>
          </p:cNvPicPr>
          <p:nvPr/>
        </p:nvPicPr>
        <p:blipFill>
          <a:blip r:embed="rId3" cstate="print"/>
          <a:srcRect/>
          <a:stretch>
            <a:fillRect/>
          </a:stretch>
        </p:blipFill>
        <p:spPr bwMode="auto">
          <a:xfrm>
            <a:off x="3071802" y="2857496"/>
            <a:ext cx="4865286" cy="37862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4294967295"/>
          </p:nvPr>
        </p:nvSpPr>
        <p:spPr>
          <a:xfrm>
            <a:off x="0" y="214313"/>
            <a:ext cx="8643938" cy="6357937"/>
          </a:xfrm>
        </p:spPr>
        <p:txBody>
          <a:bodyPr>
            <a:noAutofit/>
          </a:bodyPr>
          <a:lstStyle/>
          <a:p>
            <a:pPr lvl="0" eaLnBrk="0" fontAlgn="base" hangingPunct="0">
              <a:spcBef>
                <a:spcPct val="0"/>
              </a:spcBef>
              <a:spcAft>
                <a:spcPct val="0"/>
              </a:spcAft>
            </a:pPr>
            <a:r>
              <a:rPr kumimoji="0" lang="ru-RU" sz="1500" b="0" i="0" u="none" strike="noStrike" cap="none" normalizeH="0" baseline="0" dirty="0" smtClean="0">
                <a:ln>
                  <a:noFill/>
                </a:ln>
                <a:solidFill>
                  <a:schemeClr val="tx1"/>
                </a:solidFill>
                <a:effectLst/>
                <a:latin typeface="Arial" pitchFamily="34" charset="0"/>
                <a:cs typeface="Arial" pitchFamily="34" charset="0"/>
              </a:rPr>
              <a:t>Жила семья в деревушке, вокруг леса да пашни. В избе стены темные, вечерами жгли лучину, а окна светлые оттого, что родные места славились мастерами по дереву. Украшали избы резными наличниками – все веселее жить. Часов в деревне не было. Вставали по солнышку и шли в поле работать на барина. Со стариками и старухами, с малолетними детьми. Садилось солнышко – возвращались домой. Когда праздник и не надо работать на барщине (даровой принудительный труд крепостного крестьянина в хозяйстве помещика), мать весело звала своих дочерей в дальний лес. В руки – лукошки плетеные, на ноги – лапти липовые, и – в дорогу. Там на воле, на просторе, возле любимого клена начинали петь. Низким грудным голосом запевала мама – Матрена Ивановна, дочери Прасковья и Матрена начинали ей подпевать. Паша брала высоко и тонко, а мать низко. Красиво звучала песня! Колокольчиком называла дочку мать и обнимала ее.</a:t>
            </a:r>
          </a:p>
          <a:p>
            <a:pPr lvl="0" eaLnBrk="0" fontAlgn="base" hangingPunct="0">
              <a:spcBef>
                <a:spcPct val="0"/>
              </a:spcBef>
              <a:spcAft>
                <a:spcPct val="0"/>
              </a:spcAft>
            </a:pPr>
            <a:r>
              <a:rPr kumimoji="0" lang="ru-RU" sz="1500" b="0" i="0" u="none" strike="noStrike" cap="none" normalizeH="0" baseline="0" dirty="0" smtClean="0">
                <a:ln>
                  <a:noFill/>
                </a:ln>
                <a:solidFill>
                  <a:schemeClr val="tx1"/>
                </a:solidFill>
                <a:effectLst/>
                <a:latin typeface="Arial" pitchFamily="34" charset="0"/>
                <a:cs typeface="Arial" pitchFamily="34" charset="0"/>
              </a:rPr>
              <a:t>Однажды приехал управляющий, велел показать детей, которые к пению и танцам расположены. Увидев Парашу, приказал петь. Девочка растерянно взглянула на мать. Обе были напуганы. Тогда отец подтолкнул дочь и басом заревел:</a:t>
            </a:r>
          </a:p>
          <a:p>
            <a:pPr lvl="0" eaLnBrk="0" fontAlgn="base" hangingPunct="0">
              <a:spcBef>
                <a:spcPct val="0"/>
              </a:spcBef>
              <a:spcAft>
                <a:spcPct val="0"/>
              </a:spcAft>
            </a:pPr>
            <a:r>
              <a:rPr kumimoji="0" lang="ru-RU" sz="1500" b="0" i="1" u="none" strike="noStrike" cap="none" normalizeH="0" baseline="0" dirty="0" smtClean="0">
                <a:ln>
                  <a:noFill/>
                </a:ln>
                <a:solidFill>
                  <a:schemeClr val="tx1"/>
                </a:solidFill>
                <a:effectLst/>
                <a:latin typeface="Arial" pitchFamily="34" charset="0"/>
                <a:cs typeface="Arial" pitchFamily="34" charset="0"/>
              </a:rPr>
              <a:t>Калинка, калинка…</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1500" b="0" i="0" u="none" strike="noStrike" cap="none" normalizeH="0" baseline="0" dirty="0" smtClean="0">
                <a:ln>
                  <a:noFill/>
                </a:ln>
                <a:solidFill>
                  <a:schemeClr val="tx1"/>
                </a:solidFill>
                <a:effectLst/>
                <a:latin typeface="Arial" pitchFamily="34" charset="0"/>
                <a:cs typeface="Arial" pitchFamily="34" charset="0"/>
              </a:rPr>
              <a:t>Мать нерешительно подтянула:</a:t>
            </a:r>
          </a:p>
          <a:p>
            <a:pPr lvl="0" eaLnBrk="0" fontAlgn="base" hangingPunct="0">
              <a:spcBef>
                <a:spcPct val="0"/>
              </a:spcBef>
              <a:spcAft>
                <a:spcPct val="0"/>
              </a:spcAft>
            </a:pPr>
            <a:r>
              <a:rPr kumimoji="0" lang="ru-RU" sz="1500" b="0" i="1" u="none" strike="noStrike" cap="none" normalizeH="0" baseline="0" dirty="0" smtClean="0">
                <a:ln>
                  <a:noFill/>
                </a:ln>
                <a:solidFill>
                  <a:schemeClr val="tx1"/>
                </a:solidFill>
                <a:effectLst/>
                <a:latin typeface="Arial" pitchFamily="34" charset="0"/>
                <a:cs typeface="Arial" pitchFamily="34" charset="0"/>
              </a:rPr>
              <a:t>В саду ягодка малинка…</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1500" b="0" i="0" u="none" strike="noStrike" cap="none" normalizeH="0" baseline="0" dirty="0" smtClean="0">
                <a:ln>
                  <a:noFill/>
                </a:ln>
                <a:solidFill>
                  <a:schemeClr val="tx1"/>
                </a:solidFill>
                <a:effectLst/>
                <a:latin typeface="Arial" pitchFamily="34" charset="0"/>
                <a:cs typeface="Arial" pitchFamily="34" charset="0"/>
              </a:rPr>
              <a:t>Параша одна высоко, с переливами продолжила:</a:t>
            </a:r>
          </a:p>
          <a:p>
            <a:pPr lvl="0" eaLnBrk="0" fontAlgn="base" hangingPunct="0">
              <a:spcBef>
                <a:spcPct val="0"/>
              </a:spcBef>
              <a:spcAft>
                <a:spcPct val="0"/>
              </a:spcAft>
            </a:pPr>
            <a:r>
              <a:rPr kumimoji="0" lang="ru-RU" sz="1500" b="0" i="1" u="none" strike="noStrike" cap="none" normalizeH="0" baseline="0" dirty="0" smtClean="0">
                <a:ln>
                  <a:noFill/>
                </a:ln>
                <a:solidFill>
                  <a:schemeClr val="tx1"/>
                </a:solidFill>
                <a:effectLst/>
                <a:latin typeface="Arial" pitchFamily="34" charset="0"/>
                <a:cs typeface="Arial" pitchFamily="34" charset="0"/>
              </a:rPr>
              <a:t>Под сосною, под зеленою</a:t>
            </a:r>
            <a:br>
              <a:rPr kumimoji="0" lang="ru-RU" sz="1500" b="0" i="1" u="none" strike="noStrike" cap="none" normalizeH="0" baseline="0" dirty="0" smtClean="0">
                <a:ln>
                  <a:noFill/>
                </a:ln>
                <a:solidFill>
                  <a:schemeClr val="tx1"/>
                </a:solidFill>
                <a:effectLst/>
                <a:latin typeface="Arial" pitchFamily="34" charset="0"/>
                <a:cs typeface="Arial" pitchFamily="34" charset="0"/>
              </a:rPr>
            </a:br>
            <a:r>
              <a:rPr kumimoji="0" lang="ru-RU" sz="1500" b="0" i="1" u="none" strike="noStrike" cap="none" normalizeH="0" baseline="0" dirty="0" smtClean="0">
                <a:ln>
                  <a:noFill/>
                </a:ln>
                <a:solidFill>
                  <a:schemeClr val="tx1"/>
                </a:solidFill>
                <a:effectLst/>
                <a:latin typeface="Arial" pitchFamily="34" charset="0"/>
                <a:cs typeface="Arial" pitchFamily="34" charset="0"/>
              </a:rPr>
              <a:t>Спать положите вы меня…</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p>
            <a:pPr lvl="0"/>
            <a:r>
              <a:rPr kumimoji="0" lang="ru-RU" sz="1500" b="0" i="0" u="none" strike="noStrike" cap="none" normalizeH="0" baseline="0" dirty="0" smtClean="0">
                <a:ln>
                  <a:noFill/>
                </a:ln>
                <a:solidFill>
                  <a:schemeClr val="tx1"/>
                </a:solidFill>
                <a:effectLst/>
                <a:latin typeface="Arial" pitchFamily="34" charset="0"/>
                <a:cs typeface="Arial" pitchFamily="34" charset="0"/>
              </a:rPr>
              <a:t>Управляющий приказал собираться. “Веселить надобно графа. Кто господину услужить должен? Слуги, холопы его! Вы есть собственность графа Шереметева, как эта скамейка или деревня” – сказал он. Родители Паши долго просили и умоляли управляющего не забирать их любимую дочь. Вечером Иван Ковалев пришел из своей кузнецы почерневший, злой, совсем сгорбившийся. Он знал свое крепостное, зависимое положение, знал, что “приписан” к графу и ни паспорта, ни права куда-нибудь уехать или пожаловаться не имел.</a:t>
            </a:r>
          </a:p>
          <a:p>
            <a:endParaRPr lang="ru-RU" sz="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14775" y="0"/>
            <a:ext cx="5229225" cy="5768975"/>
          </a:xfrm>
        </p:spPr>
        <p:txBody>
          <a:bodyPr>
            <a:noAutofit/>
          </a:bodyPr>
          <a:lstStyle/>
          <a:p>
            <a:pPr lvl="0"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Arial" pitchFamily="34" charset="0"/>
                <a:cs typeface="Arial" pitchFamily="34" charset="0"/>
              </a:rPr>
              <a:t>Так девочка семи лет, Прасковья Ковалева, была взята в барский дом и определена к “театру”. В 1779 году в небольшой роли, в возрасте одиннадцати лет, впервые выступила на сцене подмосковного </a:t>
            </a:r>
            <a:r>
              <a:rPr kumimoji="0" lang="ru-RU" sz="1600" b="0" i="0" u="none" strike="noStrike" cap="none" normalizeH="0" baseline="0" dirty="0" err="1" smtClean="0">
                <a:ln>
                  <a:noFill/>
                </a:ln>
                <a:solidFill>
                  <a:schemeClr val="tx1"/>
                </a:solidFill>
                <a:effectLst/>
                <a:latin typeface="Arial" pitchFamily="34" charset="0"/>
                <a:cs typeface="Arial" pitchFamily="34" charset="0"/>
              </a:rPr>
              <a:t>Кусковского</a:t>
            </a:r>
            <a:r>
              <a:rPr kumimoji="0" lang="ru-RU" sz="1600" b="0" i="0" u="none" strike="noStrike" cap="none" normalizeH="0" baseline="0" dirty="0" smtClean="0">
                <a:ln>
                  <a:noFill/>
                </a:ln>
                <a:solidFill>
                  <a:schemeClr val="tx1"/>
                </a:solidFill>
                <a:effectLst/>
                <a:latin typeface="Arial" pitchFamily="34" charset="0"/>
                <a:cs typeface="Arial" pitchFamily="34" charset="0"/>
              </a:rPr>
              <a:t> театра Шереметевых. Около пятидесяти оперных партий исполнила актриса. Сыграла десятки ролей. Среди ее героинь – бедные воспитанницы, барышни, госпожи. Особенно удавались актрисе бытовые роли девушек-крестьянок, страдающих от социального неравенства, в них звучали ноты протеста против угнетения. Прасковья всегда скучала по своим родным, но покинуть барский дом не имела права. Граф Шереметев занимался театральным делом всерьез, бывал горяч, требовал полного повиновения от крепостных актеров, ему и голову не приходило, что крепостные могли его ослушаться. Графу понравилась застенчивая черноглазая девушка. Он дал Прасковье звучную фамилию – </a:t>
            </a:r>
            <a:r>
              <a:rPr kumimoji="0" lang="ru-RU" sz="1600" b="0" i="0" u="none" strike="noStrike" cap="none" normalizeH="0" baseline="0" dirty="0" err="1" smtClean="0">
                <a:ln>
                  <a:noFill/>
                </a:ln>
                <a:solidFill>
                  <a:schemeClr val="tx1"/>
                </a:solidFill>
                <a:effectLst/>
                <a:latin typeface="Arial" pitchFamily="34" charset="0"/>
                <a:cs typeface="Arial" pitchFamily="34" charset="0"/>
              </a:rPr>
              <a:t>Жемчугова</a:t>
            </a:r>
            <a:r>
              <a:rPr kumimoji="0" lang="ru-RU" sz="1600" b="0" i="0" u="none" strike="noStrike" cap="none" normalizeH="0" baseline="0" dirty="0" smtClean="0">
                <a:ln>
                  <a:noFill/>
                </a:ln>
                <a:solidFill>
                  <a:schemeClr val="tx1"/>
                </a:solidFill>
                <a:effectLst/>
                <a:latin typeface="Arial" pitchFamily="34" charset="0"/>
                <a:cs typeface="Arial" pitchFamily="34" charset="0"/>
              </a:rPr>
              <a:t>. Ковалева – </a:t>
            </a:r>
            <a:r>
              <a:rPr kumimoji="0" lang="ru-RU" sz="1600" b="0" i="0" u="none" strike="noStrike" cap="none" normalizeH="0" baseline="0" dirty="0" err="1" smtClean="0">
                <a:ln>
                  <a:noFill/>
                </a:ln>
                <a:solidFill>
                  <a:schemeClr val="tx1"/>
                </a:solidFill>
                <a:effectLst/>
                <a:latin typeface="Arial" pitchFamily="34" charset="0"/>
                <a:cs typeface="Arial" pitchFamily="34" charset="0"/>
              </a:rPr>
              <a:t>Жемчугова</a:t>
            </a:r>
            <a:r>
              <a:rPr kumimoji="0" lang="ru-RU" sz="1600" b="0" i="0" u="none" strike="noStrike" cap="none" normalizeH="0" baseline="0" dirty="0" smtClean="0">
                <a:ln>
                  <a:noFill/>
                </a:ln>
                <a:solidFill>
                  <a:schemeClr val="tx1"/>
                </a:solidFill>
                <a:effectLst/>
                <a:latin typeface="Arial" pitchFamily="34" charset="0"/>
                <a:cs typeface="Arial" pitchFamily="34" charset="0"/>
              </a:rPr>
              <a:t> выступала на сцене до 1797 года. Лишь в1798 году получила “вольную”. В 1801 году, был оформлен брак с Н.П. Шереметевым. После выступлений в туманном Петербурге Прасковья Ивановна заболела чахоткой и умерла в тридцать три года.</a:t>
            </a:r>
          </a:p>
          <a:p>
            <a:endParaRPr lang="ru-RU" sz="1600" dirty="0"/>
          </a:p>
        </p:txBody>
      </p:sp>
      <p:pic>
        <p:nvPicPr>
          <p:cNvPr id="31748" name="Picture 4" descr="Картинка 19 из 364">
            <a:hlinkClick r:id="rId2"/>
          </p:cNvPr>
          <p:cNvPicPr>
            <a:picLocks noChangeAspect="1" noChangeArrowheads="1"/>
          </p:cNvPicPr>
          <p:nvPr/>
        </p:nvPicPr>
        <p:blipFill>
          <a:blip r:embed="rId3" cstate="print"/>
          <a:srcRect/>
          <a:stretch>
            <a:fillRect/>
          </a:stretch>
        </p:blipFill>
        <p:spPr bwMode="auto">
          <a:xfrm>
            <a:off x="285720" y="142852"/>
            <a:ext cx="3429000" cy="3810000"/>
          </a:xfrm>
          <a:prstGeom prst="rect">
            <a:avLst/>
          </a:prstGeom>
          <a:noFill/>
        </p:spPr>
      </p:pic>
      <p:pic>
        <p:nvPicPr>
          <p:cNvPr id="31746" name="Picture 2" descr="Картинка 7 из 362">
            <a:hlinkClick r:id="rId4"/>
          </p:cNvPr>
          <p:cNvPicPr>
            <a:picLocks noChangeAspect="1" noChangeArrowheads="1"/>
          </p:cNvPicPr>
          <p:nvPr/>
        </p:nvPicPr>
        <p:blipFill>
          <a:blip r:embed="rId5" cstate="print"/>
          <a:srcRect/>
          <a:stretch>
            <a:fillRect/>
          </a:stretch>
        </p:blipFill>
        <p:spPr bwMode="auto">
          <a:xfrm>
            <a:off x="0" y="1660925"/>
            <a:ext cx="4157660" cy="51970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“Аукцион в XVIII веке”. Художник К. В. Лебедев.</a:t>
            </a:r>
            <a:endParaRPr lang="ru-RU" dirty="0"/>
          </a:p>
        </p:txBody>
      </p:sp>
      <p:sp>
        <p:nvSpPr>
          <p:cNvPr id="3" name="Содержимое 2"/>
          <p:cNvSpPr>
            <a:spLocks noGrp="1"/>
          </p:cNvSpPr>
          <p:nvPr>
            <p:ph sz="quarter" idx="13"/>
          </p:nvPr>
        </p:nvSpPr>
        <p:spPr/>
        <p:txBody>
          <a:bodyPr>
            <a:normAutofit fontScale="92500"/>
          </a:bodyPr>
          <a:lstStyle/>
          <a:p>
            <a:r>
              <a:rPr lang="ru-RU" b="1" dirty="0" smtClean="0"/>
              <a:t>Обобщение:</a:t>
            </a:r>
            <a:r>
              <a:rPr lang="ru-RU" dirty="0" smtClean="0"/>
              <a:t> На продажу выставлены не только вещи и мебель, но и живые люди, целая семья. На лицах крестьян тревога, волнение, ужас от возможно предстоящей разлуки и неизвестного будущего. Некоторые помещики даже не считали своих крепостных за людей. По поводу крепостных они так прямо и говорили:</a:t>
            </a:r>
          </a:p>
          <a:p>
            <a:r>
              <a:rPr lang="ru-RU" dirty="0" smtClean="0"/>
              <a:t>– Моя вещь. Что хочу, то с ней и делаю. Я хозяин!</a:t>
            </a:r>
          </a:p>
          <a:p>
            <a:r>
              <a:rPr lang="ru-RU" dirty="0" smtClean="0"/>
              <a:t>И так продолжалось несколько десятилетий.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ртинка 76 из 669">
            <a:hlinkClick r:id="rId2"/>
          </p:cNvPr>
          <p:cNvPicPr>
            <a:picLocks noGrp="1" noChangeAspect="1" noChangeArrowheads="1"/>
          </p:cNvPicPr>
          <p:nvPr>
            <p:ph idx="4294967295"/>
          </p:nvPr>
        </p:nvPicPr>
        <p:blipFill>
          <a:blip r:embed="rId3" cstate="print"/>
          <a:srcRect/>
          <a:stretch>
            <a:fillRect/>
          </a:stretch>
        </p:blipFill>
        <p:spPr bwMode="auto">
          <a:xfrm>
            <a:off x="0" y="571500"/>
            <a:ext cx="3260725" cy="4525963"/>
          </a:xfrm>
          <a:prstGeom prst="rect">
            <a:avLst/>
          </a:prstGeom>
          <a:noFill/>
        </p:spPr>
      </p:pic>
      <p:sp>
        <p:nvSpPr>
          <p:cNvPr id="5" name="Прямоугольник 4"/>
          <p:cNvSpPr/>
          <p:nvPr/>
        </p:nvSpPr>
        <p:spPr>
          <a:xfrm>
            <a:off x="4143372" y="500042"/>
            <a:ext cx="4643438" cy="6001643"/>
          </a:xfrm>
          <a:prstGeom prst="rect">
            <a:avLst/>
          </a:prstGeom>
        </p:spPr>
        <p:txBody>
          <a:bodyPr wrap="square">
            <a:spAutoFit/>
          </a:bodyPr>
          <a:lstStyle/>
          <a:p>
            <a:r>
              <a:rPr lang="ru-RU" sz="2400" dirty="0" smtClean="0"/>
              <a:t>Только в 1861 году указом императора Александра II этот позорный и унизительный порядок был отменен. Крепостные крестьяне получили свободу и больше не принадлежали барину, что имело, конечно, очень большое значение. В России перестали торговать людьми. И уже никто, даже самые богатые и знатные помещики, не могли безнаказанно обижать крестьян. А если такое случалось, то обидчику приходилось отвечать перед судом.</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 Александре I отпустили 47 тысяч </a:t>
            </a:r>
            <a:r>
              <a:rPr lang="ru-RU" b="1" dirty="0" smtClean="0"/>
              <a:t>крепостных</a:t>
            </a:r>
            <a:r>
              <a:rPr lang="ru-RU" dirty="0" smtClean="0"/>
              <a:t> крестьян. </a:t>
            </a:r>
            <a:endParaRPr lang="ru-RU" dirty="0"/>
          </a:p>
        </p:txBody>
      </p:sp>
      <p:sp>
        <p:nvSpPr>
          <p:cNvPr id="3" name="Содержимое 2"/>
          <p:cNvSpPr>
            <a:spLocks noGrp="1"/>
          </p:cNvSpPr>
          <p:nvPr>
            <p:ph sz="quarter" idx="13"/>
          </p:nvPr>
        </p:nvSpPr>
        <p:spPr/>
        <p:txBody>
          <a:bodyPr/>
          <a:lstStyle/>
          <a:p>
            <a:endParaRPr lang="ru-RU"/>
          </a:p>
        </p:txBody>
      </p:sp>
      <p:pic>
        <p:nvPicPr>
          <p:cNvPr id="2050" name="Picture 2" descr="Картинка 54 из 669">
            <a:hlinkClick r:id="rId2"/>
          </p:cNvPr>
          <p:cNvPicPr>
            <a:picLocks noChangeAspect="1" noChangeArrowheads="1"/>
          </p:cNvPicPr>
          <p:nvPr/>
        </p:nvPicPr>
        <p:blipFill>
          <a:blip r:embed="rId3" cstate="print"/>
          <a:srcRect/>
          <a:stretch>
            <a:fillRect/>
          </a:stretch>
        </p:blipFill>
        <p:spPr bwMode="auto">
          <a:xfrm>
            <a:off x="611560" y="764704"/>
            <a:ext cx="3052321" cy="40294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Свидетельство об отпуске на волю </a:t>
            </a:r>
            <a:r>
              <a:rPr lang="ru-RU" b="1" dirty="0" smtClean="0"/>
              <a:t>крепостных</a:t>
            </a:r>
            <a:r>
              <a:rPr lang="ru-RU" dirty="0" smtClean="0"/>
              <a:t> людей</a:t>
            </a:r>
            <a:endParaRPr lang="ru-RU" dirty="0"/>
          </a:p>
        </p:txBody>
      </p:sp>
      <p:sp>
        <p:nvSpPr>
          <p:cNvPr id="3" name="Содержимое 2"/>
          <p:cNvSpPr>
            <a:spLocks noGrp="1"/>
          </p:cNvSpPr>
          <p:nvPr>
            <p:ph sz="quarter" idx="13"/>
          </p:nvPr>
        </p:nvSpPr>
        <p:spPr/>
        <p:txBody>
          <a:bodyPr/>
          <a:lstStyle/>
          <a:p>
            <a:endParaRPr lang="ru-RU"/>
          </a:p>
        </p:txBody>
      </p:sp>
      <p:pic>
        <p:nvPicPr>
          <p:cNvPr id="19458" name="Picture 2" descr="Картинка 210 из 669">
            <a:hlinkClick r:id="rId2"/>
          </p:cNvPr>
          <p:cNvPicPr>
            <a:picLocks noChangeAspect="1" noChangeArrowheads="1"/>
          </p:cNvPicPr>
          <p:nvPr/>
        </p:nvPicPr>
        <p:blipFill>
          <a:blip r:embed="rId3" cstate="print"/>
          <a:srcRect/>
          <a:stretch>
            <a:fillRect/>
          </a:stretch>
        </p:blipFill>
        <p:spPr bwMode="auto">
          <a:xfrm>
            <a:off x="539552" y="332656"/>
            <a:ext cx="5661916" cy="414286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142852"/>
            <a:ext cx="4757742" cy="857256"/>
          </a:xfrm>
        </p:spPr>
        <p:txBody>
          <a:bodyPr>
            <a:normAutofit fontScale="90000"/>
          </a:bodyPr>
          <a:lstStyle/>
          <a:p>
            <a:r>
              <a:rPr lang="ru-RU" dirty="0" smtClean="0"/>
              <a:t>Крепостная стена</a:t>
            </a:r>
            <a:endParaRPr lang="ru-RU" dirty="0"/>
          </a:p>
        </p:txBody>
      </p:sp>
      <p:sp>
        <p:nvSpPr>
          <p:cNvPr id="3" name="Содержимое 2"/>
          <p:cNvSpPr>
            <a:spLocks noGrp="1"/>
          </p:cNvSpPr>
          <p:nvPr>
            <p:ph sz="quarter" idx="13"/>
          </p:nvPr>
        </p:nvSpPr>
        <p:spPr/>
        <p:txBody>
          <a:bodyPr/>
          <a:lstStyle/>
          <a:p>
            <a:endParaRPr lang="ru-RU" dirty="0"/>
          </a:p>
        </p:txBody>
      </p:sp>
      <p:pic>
        <p:nvPicPr>
          <p:cNvPr id="3076" name="Picture 4" descr="Картинка 4 из 669">
            <a:hlinkClick r:id="rId2"/>
          </p:cNvPr>
          <p:cNvPicPr>
            <a:picLocks noChangeAspect="1" noChangeArrowheads="1"/>
          </p:cNvPicPr>
          <p:nvPr/>
        </p:nvPicPr>
        <p:blipFill>
          <a:blip r:embed="rId3" cstate="print"/>
          <a:srcRect/>
          <a:stretch>
            <a:fillRect/>
          </a:stretch>
        </p:blipFill>
        <p:spPr bwMode="auto">
          <a:xfrm>
            <a:off x="4071934" y="3214686"/>
            <a:ext cx="4791105" cy="3487710"/>
          </a:xfrm>
          <a:prstGeom prst="rect">
            <a:avLst/>
          </a:prstGeom>
          <a:noFill/>
        </p:spPr>
      </p:pic>
      <p:pic>
        <p:nvPicPr>
          <p:cNvPr id="3074" name="Picture 2" descr="Картинка 40 из 669">
            <a:hlinkClick r:id="rId4"/>
          </p:cNvPr>
          <p:cNvPicPr>
            <a:picLocks noChangeAspect="1" noChangeArrowheads="1"/>
          </p:cNvPicPr>
          <p:nvPr/>
        </p:nvPicPr>
        <p:blipFill>
          <a:blip r:embed="rId5" cstate="print"/>
          <a:srcRect/>
          <a:stretch>
            <a:fillRect/>
          </a:stretch>
        </p:blipFill>
        <p:spPr bwMode="auto">
          <a:xfrm>
            <a:off x="214282" y="928670"/>
            <a:ext cx="4762500" cy="35623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3"/>
          </p:nvPr>
        </p:nvSpPr>
        <p:spPr/>
        <p:txBody>
          <a:bodyPr/>
          <a:lstStyle/>
          <a:p>
            <a:endParaRPr lang="ru-RU"/>
          </a:p>
        </p:txBody>
      </p:sp>
      <p:pic>
        <p:nvPicPr>
          <p:cNvPr id="9220" name="Picture 4" descr="Картинка 234 из 669">
            <a:hlinkClick r:id="rId2"/>
          </p:cNvPr>
          <p:cNvPicPr>
            <a:picLocks noChangeAspect="1" noChangeArrowheads="1"/>
          </p:cNvPicPr>
          <p:nvPr/>
        </p:nvPicPr>
        <p:blipFill>
          <a:blip r:embed="rId3" cstate="print"/>
          <a:srcRect/>
          <a:stretch>
            <a:fillRect/>
          </a:stretch>
        </p:blipFill>
        <p:spPr bwMode="auto">
          <a:xfrm>
            <a:off x="5214942" y="214290"/>
            <a:ext cx="3686175" cy="381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939784"/>
          </a:xfrm>
        </p:spPr>
        <p:txBody>
          <a:bodyPr/>
          <a:lstStyle/>
          <a:p>
            <a:r>
              <a:rPr lang="ru-RU" dirty="0" smtClean="0"/>
              <a:t>Крепостное право </a:t>
            </a:r>
            <a:endParaRPr lang="ru-RU" dirty="0"/>
          </a:p>
        </p:txBody>
      </p:sp>
      <p:sp>
        <p:nvSpPr>
          <p:cNvPr id="4" name="Прямоугольник 3"/>
          <p:cNvSpPr/>
          <p:nvPr/>
        </p:nvSpPr>
        <p:spPr>
          <a:xfrm>
            <a:off x="500034" y="1071546"/>
            <a:ext cx="6572296" cy="5632311"/>
          </a:xfrm>
          <a:prstGeom prst="rect">
            <a:avLst/>
          </a:prstGeom>
        </p:spPr>
        <p:txBody>
          <a:bodyPr wrap="square">
            <a:spAutoFit/>
          </a:bodyPr>
          <a:lstStyle/>
          <a:p>
            <a:r>
              <a:rPr lang="ru-RU" sz="2400" dirty="0" smtClean="0"/>
              <a:t>– совокупность юридических норм феодального государства, закреплявших наиболее полную и суровую форму зависимости крестьянина от феодала (помещика).</a:t>
            </a:r>
          </a:p>
          <a:p>
            <a:r>
              <a:rPr lang="ru-RU" sz="2400" dirty="0" smtClean="0"/>
              <a:t>Крепостное право в России складывалось на протяжении с XI по XVII век и просуществовало до середины XIX века. Сначала князья и бояре стали захватывать земли свободных </a:t>
            </a:r>
            <a:r>
              <a:rPr lang="ru-RU" sz="2400" b="1" dirty="0" smtClean="0"/>
              <a:t>смердов (землевладелец, крестьянин</a:t>
            </a:r>
            <a:r>
              <a:rPr lang="ru-RU" sz="2400" dirty="0" smtClean="0"/>
              <a:t>), сами князья и бояре вели между собой войны, а в мирное время забавлялись охотой. Захваченных смердов заставляли работать на себя, пользовались их трудом, после смерти смерда все его имущество переходило князю или боярину. </a:t>
            </a:r>
            <a:endParaRPr lang="ru-RU" sz="2400" dirty="0"/>
          </a:p>
        </p:txBody>
      </p:sp>
      <p:pic>
        <p:nvPicPr>
          <p:cNvPr id="23554" name="Picture 2" descr="Картинка 28 из 1913">
            <a:hlinkClick r:id="rId2"/>
          </p:cNvPr>
          <p:cNvPicPr>
            <a:picLocks noChangeAspect="1" noChangeArrowheads="1"/>
          </p:cNvPicPr>
          <p:nvPr/>
        </p:nvPicPr>
        <p:blipFill>
          <a:blip r:embed="rId3" cstate="print"/>
          <a:srcRect/>
          <a:stretch>
            <a:fillRect/>
          </a:stretch>
        </p:blipFill>
        <p:spPr bwMode="auto">
          <a:xfrm>
            <a:off x="7143768" y="214290"/>
            <a:ext cx="1714500" cy="28384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3794" name="Picture 2" descr="Картинка 6 из 15">
            <a:hlinkClick r:id="rId2"/>
          </p:cNvPr>
          <p:cNvPicPr>
            <a:picLocks noChangeAspect="1" noChangeArrowheads="1"/>
          </p:cNvPicPr>
          <p:nvPr/>
        </p:nvPicPr>
        <p:blipFill>
          <a:blip r:embed="rId3" cstate="print"/>
          <a:srcRect/>
          <a:stretch>
            <a:fillRect/>
          </a:stretch>
        </p:blipFill>
        <p:spPr bwMode="auto">
          <a:xfrm>
            <a:off x="571471" y="1328884"/>
            <a:ext cx="8455981" cy="5171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88"/>
            <a:ext cx="3829050" cy="6143625"/>
          </a:xfrm>
        </p:spPr>
        <p:txBody>
          <a:bodyPr>
            <a:normAutofit/>
          </a:bodyPr>
          <a:lstStyle/>
          <a:p>
            <a:r>
              <a:rPr lang="ru-RU" dirty="0" smtClean="0"/>
              <a:t>Трудно жилось и </a:t>
            </a:r>
            <a:r>
              <a:rPr lang="ru-RU" b="1" dirty="0" smtClean="0"/>
              <a:t>холопам (человек, находящийся в зависимости, близкой к рабству).</a:t>
            </a:r>
            <a:r>
              <a:rPr lang="ru-RU" dirty="0" smtClean="0"/>
              <a:t> Холоп был полной собственностью господина, не имел возможности распоряжаться своей жизнью, она принадлежала князю или боярину. Если крестьянину жилось у хозяина худо, он мог воспользоваться своим правом в Юрьев день.</a:t>
            </a:r>
            <a:endParaRPr lang="ru-RU" dirty="0"/>
          </a:p>
        </p:txBody>
      </p:sp>
      <p:pic>
        <p:nvPicPr>
          <p:cNvPr id="29698" name="Picture 2" descr="Картинка 56 из 105">
            <a:hlinkClick r:id="rId2"/>
          </p:cNvPr>
          <p:cNvPicPr>
            <a:picLocks noChangeAspect="1" noChangeArrowheads="1"/>
          </p:cNvPicPr>
          <p:nvPr/>
        </p:nvPicPr>
        <p:blipFill>
          <a:blip r:embed="rId3" cstate="print"/>
          <a:srcRect/>
          <a:stretch>
            <a:fillRect/>
          </a:stretch>
        </p:blipFill>
        <p:spPr bwMode="auto">
          <a:xfrm>
            <a:off x="4290037" y="571480"/>
            <a:ext cx="4397723" cy="57864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krassev.booksite.ru/fulltext/cheb/ykina/38.jpg">
            <a:hlinkClick r:id="rId2"/>
          </p:cNvPr>
          <p:cNvPicPr>
            <a:picLocks noChangeAspect="1" noChangeArrowheads="1"/>
          </p:cNvPicPr>
          <p:nvPr/>
        </p:nvPicPr>
        <p:blipFill>
          <a:blip r:embed="rId3" cstate="print"/>
          <a:srcRect/>
          <a:stretch>
            <a:fillRect/>
          </a:stretch>
        </p:blipFill>
        <p:spPr bwMode="auto">
          <a:xfrm>
            <a:off x="4572000" y="214290"/>
            <a:ext cx="4363881" cy="4050005"/>
          </a:xfrm>
          <a:prstGeom prst="rect">
            <a:avLst/>
          </a:prstGeom>
          <a:noFill/>
        </p:spPr>
      </p:pic>
      <p:pic>
        <p:nvPicPr>
          <p:cNvPr id="3" name="Picture 2" descr="Картинка 31 из 105">
            <a:hlinkClick r:id="rId4"/>
          </p:cNvPr>
          <p:cNvPicPr>
            <a:picLocks noChangeAspect="1" noChangeArrowheads="1"/>
          </p:cNvPicPr>
          <p:nvPr/>
        </p:nvPicPr>
        <p:blipFill>
          <a:blip r:embed="rId5" cstate="print"/>
          <a:srcRect/>
          <a:stretch>
            <a:fillRect/>
          </a:stretch>
        </p:blipFill>
        <p:spPr bwMode="auto">
          <a:xfrm>
            <a:off x="285720" y="3214686"/>
            <a:ext cx="5076825" cy="33718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b="1" dirty="0" smtClean="0"/>
              <a:t>Юрьев день</a:t>
            </a:r>
            <a:endParaRPr lang="ru-RU" b="1" dirty="0"/>
          </a:p>
        </p:txBody>
      </p:sp>
      <p:sp>
        <p:nvSpPr>
          <p:cNvPr id="3" name="Содержимое 2"/>
          <p:cNvSpPr>
            <a:spLocks noGrp="1"/>
          </p:cNvSpPr>
          <p:nvPr>
            <p:ph sz="quarter" idx="13"/>
          </p:nvPr>
        </p:nvSpPr>
        <p:spPr/>
        <p:txBody>
          <a:bodyPr/>
          <a:lstStyle/>
          <a:p>
            <a:endParaRPr lang="ru-RU"/>
          </a:p>
        </p:txBody>
      </p:sp>
      <p:sp>
        <p:nvSpPr>
          <p:cNvPr id="4" name="Прямоугольник 3"/>
          <p:cNvSpPr/>
          <p:nvPr/>
        </p:nvSpPr>
        <p:spPr>
          <a:xfrm>
            <a:off x="500034" y="928670"/>
            <a:ext cx="8358246" cy="4708981"/>
          </a:xfrm>
          <a:prstGeom prst="rect">
            <a:avLst/>
          </a:prstGeom>
        </p:spPr>
        <p:txBody>
          <a:bodyPr wrap="square">
            <a:spAutoFit/>
          </a:bodyPr>
          <a:lstStyle/>
          <a:p>
            <a:r>
              <a:rPr lang="ru-RU" sz="2000" dirty="0" smtClean="0"/>
              <a:t>Был на Руси и Юрьев день (осенний). Он отмечался 26 ноября старого стиля. Определенный законодательством день, когда крестьяне по окончании осенних сельскохозяйственных работ за неделю до Юрьева дня и неделю после Юрьева дня могли перейти от одного землевладельца к другому, предварительно выплатив пожилое (плата, взимавшаяся с крестьянина при переходе от одного владельца к другому). В конце XVI века вышел указ, отменивший право крестьян на переход от одного землевладельца к другому. Запрещение крестьянам перехода в Юрьев день породило поговорку: “Вот тебе, бабушка, и Юрьев день!”</a:t>
            </a:r>
          </a:p>
          <a:p>
            <a:r>
              <a:rPr lang="ru-RU" sz="2000" dirty="0" smtClean="0"/>
              <a:t>Крестьянин, с выходом этого указа, был лишен возможности перейти к другому хозяину. Расширялись права помещика на личность работников, и постепенно крепостные лишались почти всех гражданских прав. Зависимость от барского произвола делала жизнь крестьянина необычайно тяжелой. А еще тяжелее жизнь крепостных становилась после выхода следующих указов.</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9001156" cy="1143000"/>
          </a:xfrm>
        </p:spPr>
        <p:txBody>
          <a:bodyPr>
            <a:normAutofit fontScale="90000"/>
          </a:bodyPr>
          <a:lstStyle/>
          <a:p>
            <a:pPr lvl="0"/>
            <a:r>
              <a:rPr kumimoji="0" lang="ru-RU" b="1" i="0" u="none" strike="noStrike" cap="none" normalizeH="0" baseline="0" dirty="0" smtClean="0">
                <a:ln>
                  <a:noFill/>
                </a:ln>
                <a:solidFill>
                  <a:schemeClr val="tx1"/>
                </a:solidFill>
                <a:effectLst/>
                <a:latin typeface="Arial" pitchFamily="34" charset="0"/>
                <a:cs typeface="Arial" pitchFamily="34" charset="0"/>
              </a:rPr>
              <a:t>Указы об ужесточении крепостного права:</a:t>
            </a:r>
            <a:r>
              <a:rPr kumimoji="0" lang="ru-RU" b="0" i="0" u="none" strike="noStrike" cap="none" normalizeH="0" baseline="0" dirty="0" smtClean="0">
                <a:ln>
                  <a:noFill/>
                </a:ln>
                <a:solidFill>
                  <a:schemeClr val="tx1"/>
                </a:solidFill>
                <a:effectLst/>
                <a:latin typeface="Arial" pitchFamily="34" charset="0"/>
                <a:cs typeface="Arial" pitchFamily="34" charset="0"/>
              </a:rPr>
              <a:t/>
            </a:r>
            <a:br>
              <a:rPr kumimoji="0" lang="ru-RU" b="0" i="0" u="none" strike="noStrike" cap="none" normalizeH="0" baseline="0" dirty="0" smtClean="0">
                <a:ln>
                  <a:noFill/>
                </a:ln>
                <a:solidFill>
                  <a:schemeClr val="tx1"/>
                </a:solidFill>
                <a:effectLst/>
                <a:latin typeface="Arial" pitchFamily="34" charset="0"/>
                <a:cs typeface="Arial" pitchFamily="34" charset="0"/>
              </a:rPr>
            </a:br>
            <a:endParaRPr lang="ru-RU" dirty="0"/>
          </a:p>
        </p:txBody>
      </p:sp>
      <p:pic>
        <p:nvPicPr>
          <p:cNvPr id="5" name="Picture 6" descr="Картинка 1 из 669">
            <a:hlinkClick r:id="rId2"/>
          </p:cNvPr>
          <p:cNvPicPr>
            <a:picLocks noGrp="1" noChangeAspect="1" noChangeArrowheads="1"/>
          </p:cNvPicPr>
          <p:nvPr>
            <p:ph sz="quarter" idx="13"/>
          </p:nvPr>
        </p:nvPicPr>
        <p:blipFill>
          <a:blip r:embed="rId3" cstate="print"/>
          <a:srcRect/>
          <a:stretch>
            <a:fillRect/>
          </a:stretch>
        </p:blipFill>
        <p:spPr bwMode="auto">
          <a:xfrm>
            <a:off x="142844" y="1214422"/>
            <a:ext cx="4642699" cy="3643338"/>
          </a:xfrm>
          <a:prstGeom prst="rect">
            <a:avLst/>
          </a:prstGeom>
          <a:noFill/>
        </p:spPr>
      </p:pic>
      <p:sp>
        <p:nvSpPr>
          <p:cNvPr id="21505" name="Rectangle 1"/>
          <p:cNvSpPr>
            <a:spLocks noChangeArrowheads="1"/>
          </p:cNvSpPr>
          <p:nvPr/>
        </p:nvSpPr>
        <p:spPr bwMode="auto">
          <a:xfrm>
            <a:off x="4929158" y="1225689"/>
            <a:ext cx="421484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cs typeface="Arial" pitchFamily="34" charset="0"/>
              </a:rPr>
              <a:t>1747 г. – помещику предоставляется право продавать своих крестьян в рекруты (солдаты) любому лицу;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cs typeface="Arial" pitchFamily="34" charset="0"/>
              </a:rPr>
              <a:t>1760 г. – помещик получил право ссылать крестьян за предерзостные поступки в Сибирь без следствия, суда и проверки. Как правило, помещик старался сбыть старых, увечных, негодных к работе людей. Почти все они погибали в пути.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cs typeface="Arial" pitchFamily="34" charset="0"/>
              </a:rPr>
              <a:t>1764 г. – крестьянам было запрещено подавать челобитные (жалобы) на своих помещиков. При этом тех, кто осмелился написать жалобу, били кнутом и ссылали на каторгу.</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1143000"/>
          </a:xfrm>
        </p:spPr>
        <p:txBody>
          <a:bodyPr>
            <a:noAutofit/>
          </a:bodyPr>
          <a:lstStyle/>
          <a:p>
            <a:r>
              <a:rPr lang="ru-RU" sz="2400" b="1" dirty="0" smtClean="0"/>
              <a:t>Хронология закрепощения крестьян в России</a:t>
            </a:r>
            <a:br>
              <a:rPr lang="ru-RU" sz="2400" b="1" dirty="0" smtClean="0"/>
            </a:br>
            <a:r>
              <a:rPr lang="ru-RU" sz="2400" dirty="0" smtClean="0"/>
              <a:t>Кратко хронологию закрепощения крестьян в России можно представить так</a:t>
            </a:r>
            <a:endParaRPr lang="ru-RU" sz="2400" dirty="0"/>
          </a:p>
        </p:txBody>
      </p:sp>
      <p:sp>
        <p:nvSpPr>
          <p:cNvPr id="3" name="Содержимое 2"/>
          <p:cNvSpPr>
            <a:spLocks noGrp="1"/>
          </p:cNvSpPr>
          <p:nvPr>
            <p:ph sz="quarter" idx="13"/>
          </p:nvPr>
        </p:nvSpPr>
        <p:spPr/>
        <p:txBody>
          <a:bodyPr/>
          <a:lstStyle/>
          <a:p>
            <a:endParaRPr lang="ru-RU"/>
          </a:p>
        </p:txBody>
      </p:sp>
      <p:sp>
        <p:nvSpPr>
          <p:cNvPr id="4" name="Прямоугольник 3"/>
          <p:cNvSpPr/>
          <p:nvPr/>
        </p:nvSpPr>
        <p:spPr>
          <a:xfrm>
            <a:off x="428596" y="1428736"/>
            <a:ext cx="8358246" cy="5078313"/>
          </a:xfrm>
          <a:prstGeom prst="rect">
            <a:avLst/>
          </a:prstGeom>
        </p:spPr>
        <p:txBody>
          <a:bodyPr wrap="square">
            <a:spAutoFit/>
          </a:bodyPr>
          <a:lstStyle/>
          <a:p>
            <a:r>
              <a:rPr lang="ru-RU" dirty="0" smtClean="0"/>
              <a:t>:</a:t>
            </a:r>
          </a:p>
          <a:p>
            <a:r>
              <a:rPr lang="ru-RU" dirty="0" smtClean="0">
                <a:hlinkClick r:id="rId2"/>
              </a:rPr>
              <a:t>1497 год</a:t>
            </a:r>
            <a:r>
              <a:rPr lang="ru-RU" dirty="0" smtClean="0"/>
              <a:t> — Введение ограничения права перехода от одного помещика к другому — </a:t>
            </a:r>
            <a:r>
              <a:rPr lang="ru-RU" dirty="0" smtClean="0">
                <a:hlinkClick r:id="rId3"/>
              </a:rPr>
              <a:t>Юрьев день</a:t>
            </a:r>
            <a:r>
              <a:rPr lang="ru-RU" dirty="0" smtClean="0"/>
              <a:t>.</a:t>
            </a:r>
          </a:p>
          <a:p>
            <a:r>
              <a:rPr lang="ru-RU" dirty="0" smtClean="0">
                <a:hlinkClick r:id="rId4"/>
              </a:rPr>
              <a:t>1581 год</a:t>
            </a:r>
            <a:r>
              <a:rPr lang="ru-RU" dirty="0" smtClean="0"/>
              <a:t> — Отмена Юрьева дня — «</a:t>
            </a:r>
            <a:r>
              <a:rPr lang="ru-RU" dirty="0" smtClean="0">
                <a:hlinkClick r:id="rId5" tooltip="Заповедные лета"/>
              </a:rPr>
              <a:t>заповедные лета</a:t>
            </a:r>
            <a:r>
              <a:rPr lang="ru-RU" dirty="0" smtClean="0"/>
              <a:t>».</a:t>
            </a:r>
          </a:p>
          <a:p>
            <a:r>
              <a:rPr lang="ru-RU" dirty="0" smtClean="0">
                <a:hlinkClick r:id="rId6"/>
              </a:rPr>
              <a:t>1597 год</a:t>
            </a:r>
            <a:r>
              <a:rPr lang="ru-RU" dirty="0" smtClean="0"/>
              <a:t> — Право помещика на розыск беглого крестьянина в течение 5 лет и на его возвращение владельцу — «</a:t>
            </a:r>
            <a:r>
              <a:rPr lang="ru-RU" dirty="0" smtClean="0">
                <a:hlinkClick r:id="rId7" tooltip="Урочные лета"/>
              </a:rPr>
              <a:t>урочные лета</a:t>
            </a:r>
            <a:r>
              <a:rPr lang="ru-RU" dirty="0" smtClean="0"/>
              <a:t>».</a:t>
            </a:r>
          </a:p>
          <a:p>
            <a:r>
              <a:rPr lang="ru-RU" dirty="0" smtClean="0">
                <a:hlinkClick r:id="rId8"/>
              </a:rPr>
              <a:t>1607 год</a:t>
            </a:r>
            <a:r>
              <a:rPr lang="ru-RU" dirty="0" smtClean="0"/>
              <a:t> — Срок сыска беглых крестьян увеличен до 15 лет.</a:t>
            </a:r>
          </a:p>
          <a:p>
            <a:r>
              <a:rPr lang="ru-RU" dirty="0" smtClean="0">
                <a:hlinkClick r:id="rId9"/>
              </a:rPr>
              <a:t>1649 год</a:t>
            </a:r>
            <a:r>
              <a:rPr lang="ru-RU" dirty="0" smtClean="0"/>
              <a:t> — </a:t>
            </a:r>
            <a:r>
              <a:rPr lang="ru-RU" dirty="0" smtClean="0">
                <a:hlinkClick r:id="rId10" tooltip="Соборное Уложение"/>
              </a:rPr>
              <a:t>Соборное Уложение</a:t>
            </a:r>
            <a:r>
              <a:rPr lang="ru-RU" dirty="0" smtClean="0"/>
              <a:t> отменило урочные лета, закрепив таким образом бессрочный сыск беглых крестьян.</a:t>
            </a:r>
          </a:p>
          <a:p>
            <a:r>
              <a:rPr lang="ru-RU" dirty="0" smtClean="0"/>
              <a:t>1718—1721 гг. — податная реформа, окончательно прикрепившая крестьян к земле.</a:t>
            </a:r>
          </a:p>
          <a:p>
            <a:r>
              <a:rPr lang="ru-RU" dirty="0" smtClean="0"/>
              <a:t>1747 год — помещику предоставлялось право продавать своих крепостных в рекруты любому лицу.</a:t>
            </a:r>
          </a:p>
          <a:p>
            <a:r>
              <a:rPr lang="ru-RU" dirty="0" smtClean="0"/>
              <a:t>1760 год — помещик получил право ссылать крестьян в Сибирь.</a:t>
            </a:r>
          </a:p>
          <a:p>
            <a:r>
              <a:rPr lang="ru-RU" dirty="0" smtClean="0"/>
              <a:t>1765 год — помещик получил право ссылать крестьян не только в Сибирь, но и на каторжные работы.</a:t>
            </a:r>
          </a:p>
          <a:p>
            <a:r>
              <a:rPr lang="ru-RU" dirty="0" smtClean="0"/>
              <a:t>1767 год — крестьянам было строго запрещено подавать жалобы (челобитные) на своих помещиков.</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23 из 669">
            <a:hlinkClick r:id="rId2"/>
          </p:cNvPr>
          <p:cNvPicPr>
            <a:picLocks noChangeAspect="1" noChangeArrowheads="1"/>
          </p:cNvPicPr>
          <p:nvPr/>
        </p:nvPicPr>
        <p:blipFill>
          <a:blip r:embed="rId3" cstate="print"/>
          <a:srcRect/>
          <a:stretch>
            <a:fillRect/>
          </a:stretch>
        </p:blipFill>
        <p:spPr bwMode="auto">
          <a:xfrm>
            <a:off x="428596" y="285728"/>
            <a:ext cx="8504345" cy="636629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TotalTime>
  <Words>1132</Words>
  <Application>Microsoft Office PowerPoint</Application>
  <PresentationFormat>Экран (4:3)</PresentationFormat>
  <Paragraphs>43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Урок истории "Крепостное право"</vt:lpstr>
      <vt:lpstr>Крепостное право </vt:lpstr>
      <vt:lpstr>Презентация PowerPoint</vt:lpstr>
      <vt:lpstr>Презентация PowerPoint</vt:lpstr>
      <vt:lpstr>Презентация PowerPoint</vt:lpstr>
      <vt:lpstr>Юрьев день</vt:lpstr>
      <vt:lpstr>Указы об ужесточении крепостного права: </vt:lpstr>
      <vt:lpstr>Хронология закрепощения крестьян в России Кратко хронологию закрепощения крестьян в России можно представить так</vt:lpstr>
      <vt:lpstr>Презентация PowerPoint</vt:lpstr>
      <vt:lpstr>Презентация PowerPoint</vt:lpstr>
      <vt:lpstr>Презентация PowerPoint</vt:lpstr>
      <vt:lpstr>Презентация PowerPoint</vt:lpstr>
      <vt:lpstr>“Аукцион в XVIII веке”. Художник К. В. Лебедев.</vt:lpstr>
      <vt:lpstr>Презентация PowerPoint</vt:lpstr>
      <vt:lpstr>при Александре I отпустили 47 тысяч крепостных крестьян. </vt:lpstr>
      <vt:lpstr>Свидетельство об отпуске на волю крепостных людей</vt:lpstr>
      <vt:lpstr>Крепостная стена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Мама</dc:creator>
  <cp:lastModifiedBy>Илья</cp:lastModifiedBy>
  <cp:revision>19</cp:revision>
  <dcterms:created xsi:type="dcterms:W3CDTF">2011-03-31T13:34:30Z</dcterms:created>
  <dcterms:modified xsi:type="dcterms:W3CDTF">2014-07-09T05:24:03Z</dcterms:modified>
</cp:coreProperties>
</file>