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9469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4600" autoAdjust="0"/>
  </p:normalViewPr>
  <p:slideViewPr>
    <p:cSldViewPr>
      <p:cViewPr varScale="1">
        <p:scale>
          <a:sx n="85" d="100"/>
          <a:sy n="85" d="100"/>
        </p:scale>
        <p:origin x="-1301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07F4DAFC-BA39-45B7-9157-9442108BC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213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54F970A-D141-4030-A71C-749B37364E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594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6669A7-F80E-4A04-8580-DDFF4449E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2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F1B6A-0F41-462B-840A-1C544AE2A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60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CE7F2-E913-45CC-87F6-7EBF90D25D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2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ABCF3-0F9C-4855-981D-59B29CFAF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33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F408E-9BE2-48CA-85EF-9EB858D82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218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E5B6A-B8DE-45B5-8E8C-2ACEFDE285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141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080B7-3351-4225-ABA7-FD531EC63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608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FB8B4-0766-4800-8528-7CDE6C086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579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FDB19-EA93-41B7-ACFE-A35B10443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053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72F39-25D6-446A-ADF9-B1A054E4D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425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7D25C-6CAB-4538-A9F5-2C633EFFE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63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945542D1-5853-4805-8A58-1CED71A3F2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 ?><Relationships xmlns="http://schemas.openxmlformats.org/package/2006/relationships"><Relationship Id="rId2" Target="../media/image43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899592" y="2060848"/>
            <a:ext cx="7632848" cy="1008112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>
                <a:ln w="0">
                  <a:solidFill>
                    <a:srgbClr val="FF00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Тайна третьей пирамиды.</a:t>
            </a:r>
            <a:r>
              <a:rPr lang="ru-RU" sz="1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1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11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331640" y="332656"/>
            <a:ext cx="640871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9pPr>
          </a:lstStyle>
          <a:p>
            <a:r>
              <a:rPr lang="ru-RU" sz="2400" b="1" cap="all" dirty="0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Тема исследовательской работы</a:t>
            </a:r>
            <a:r>
              <a:rPr lang="ru-RU" sz="1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1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11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61312" y="4365104"/>
            <a:ext cx="32941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n w="1905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Работу выполнил</a:t>
            </a:r>
          </a:p>
          <a:p>
            <a:r>
              <a:rPr lang="ru-RU" sz="2000" dirty="0">
                <a:ln w="1905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Ученик 4 класса</a:t>
            </a:r>
          </a:p>
          <a:p>
            <a:r>
              <a:rPr lang="ru-RU" sz="2000" dirty="0">
                <a:ln w="1905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МБОУ «СОШ №20»</a:t>
            </a:r>
          </a:p>
          <a:p>
            <a:r>
              <a:rPr lang="ru-RU" sz="2000" dirty="0" err="1">
                <a:ln w="1905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Нецкий</a:t>
            </a:r>
            <a:r>
              <a:rPr lang="ru-RU" sz="2000" dirty="0">
                <a:ln w="1905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Кирилл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6235189"/>
            <a:ext cx="120588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1400" dirty="0">
                <a:ln w="50800"/>
                <a:solidFill>
                  <a:schemeClr val="bg1">
                    <a:shade val="50000"/>
                  </a:schemeClr>
                </a:solidFill>
              </a:rPr>
              <a:t>г. </a:t>
            </a:r>
            <a:r>
              <a:rPr lang="ru-RU" sz="14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Находка</a:t>
            </a:r>
            <a:endParaRPr lang="ru-RU" sz="1400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ru-RU" sz="1400" dirty="0">
                <a:ln w="50800"/>
                <a:solidFill>
                  <a:schemeClr val="bg1">
                    <a:shade val="50000"/>
                  </a:schemeClr>
                </a:solidFill>
              </a:rPr>
              <a:t>2012г.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51520" y="332656"/>
            <a:ext cx="4299870" cy="3248173"/>
          </a:xfrm>
        </p:spPr>
        <p:txBody>
          <a:bodyPr/>
          <a:lstStyle/>
          <a:p>
            <a:r>
              <a:rPr lang="ru-RU" sz="2400" b="1" dirty="0" smtClean="0">
                <a:ln w="127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Известняк </a:t>
            </a:r>
            <a:r>
              <a:rPr lang="ru-RU" sz="2400" b="1" dirty="0">
                <a:ln w="127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(ракушечник) — осадочная горная порода </a:t>
            </a:r>
            <a:r>
              <a:rPr lang="ru-RU" sz="2400" b="1" dirty="0" smtClean="0">
                <a:ln w="127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органического происхождения</a:t>
            </a:r>
            <a:r>
              <a:rPr lang="ru-RU" sz="2400" b="1" dirty="0">
                <a:ln w="127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smtClean="0">
                <a:ln w="127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растворяется в воде, разлагаясь способствует образованию карстовых пещер.</a:t>
            </a:r>
            <a:endParaRPr lang="ru-RU" sz="2400" b="1" dirty="0">
              <a:ln w="1270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400" b="1" dirty="0">
                <a:ln w="127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27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Известняк</a:t>
            </a:r>
            <a:r>
              <a:rPr lang="ru-RU" sz="2400" b="1" dirty="0">
                <a:ln w="127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 состоящий преимущественно из раковин морских животных и их обломков, называется ракушечником </a:t>
            </a:r>
            <a:r>
              <a:rPr lang="ru-RU" sz="2400" b="1" dirty="0" smtClean="0">
                <a:ln w="127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(ракушником).</a:t>
            </a:r>
            <a:endParaRPr lang="ru-RU" sz="2400" b="1" dirty="0" smtClean="0">
              <a:ln w="1270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194" name="Picture 2" descr="H:\фото на конкурс\IMG_26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236" y="3068960"/>
            <a:ext cx="4443886" cy="333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H:\фото на конкурс\гора Племянник  гора 2012\DSC020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4351129" cy="244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696" y="404664"/>
            <a:ext cx="7848600" cy="68309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Пещеры сопки Племянник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 descr="H:\фото на конкурс\гора Племянник  гора 2012\DSC020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422446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:\фото на конкурс\гора Племянник  гора 2012\DSC020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7922" y="2764926"/>
            <a:ext cx="486454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H:\фото на конкурс\IMG_26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0" y="3717032"/>
            <a:ext cx="4249076" cy="303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000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848600" cy="75510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Пещера «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Феофаныч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2" name="Picture 2" descr="H:\фото на конкурс\гора Племянник  гора 2012\DSC020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4295800" cy="241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H:\фото на конкурс\гора Племянник  гора 2012\DSC020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4358609" cy="245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:\фото на конкурс\гора Племянник  гора 2012\DSC020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44" y="4005064"/>
            <a:ext cx="435248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H:\фото на конкурс\гора Племянник  гора 2012\DSC020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381" y="4009293"/>
            <a:ext cx="435248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906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H:\juniperus_rigida2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05" y="1000237"/>
            <a:ext cx="3628039" cy="260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848600" cy="683096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Уникальная природа сопок.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267" name="Picture 3" descr="H:\орхиде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00236"/>
            <a:ext cx="3456384" cy="259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823091" y="3196885"/>
            <a:ext cx="3203812" cy="39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9pPr>
          </a:lstStyle>
          <a:p>
            <a:r>
              <a:rPr lang="ru-RU" sz="1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</a:t>
            </a:r>
            <a:r>
              <a:rPr lang="ru-RU" sz="1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ожжевельник твердый</a:t>
            </a:r>
            <a:endParaRPr lang="ru-RU" sz="1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966011" y="3196885"/>
            <a:ext cx="3203812" cy="39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9pPr>
          </a:lstStyle>
          <a:p>
            <a:r>
              <a:rPr lang="ru-RU" sz="1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Орхидея приморская</a:t>
            </a:r>
            <a:endParaRPr lang="ru-RU" sz="1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268" name="Picture 4" descr="H:\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29230"/>
            <a:ext cx="3384376" cy="253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806298" y="6056605"/>
            <a:ext cx="3203812" cy="39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9pPr>
          </a:lstStyle>
          <a:p>
            <a:r>
              <a:rPr lang="ru-RU" sz="1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Багульник</a:t>
            </a:r>
            <a:r>
              <a:rPr lang="ru-RU" sz="1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1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2" descr="H:\3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84" y="3915238"/>
            <a:ext cx="3478752" cy="260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654654" y="6075201"/>
            <a:ext cx="3203812" cy="39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9pPr>
          </a:lstStyle>
          <a:p>
            <a:r>
              <a:rPr lang="ru-RU" sz="1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Лимонник </a:t>
            </a:r>
            <a:endParaRPr lang="ru-RU" sz="1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664348"/>
      </p:ext>
    </p:extLst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848600" cy="611088"/>
          </a:xfrm>
        </p:spPr>
        <p:txBody>
          <a:bodyPr>
            <a:scene3d>
              <a:camera prst="orthographicFront">
                <a:rot lat="0" lon="0" rev="0"/>
              </a:camera>
              <a:lightRig dir="t" rig="contrasting">
                <a:rot lat="0" lon="0" rev="4500000"/>
              </a:lightRig>
            </a:scene3d>
            <a:sp3d contourW="6350" prstMaterial="metal">
              <a:bevelT h="31750" prst="relaxedInset" w="127000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b="1" cap="all" dirty="0" lang="ru-RU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Животный мир</a:t>
            </a:r>
            <a:endParaRPr b="1" cap="all" dirty="0" lang="ru-RU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dir="5400000" dist="5000" endPos="50000" rotWithShape="0" stA="50000" sy="-100000"/>
              </a:effectLst>
            </a:endParaRPr>
          </a:p>
        </p:txBody>
      </p:sp>
      <p:pic>
        <p:nvPicPr>
          <p:cNvPr descr="H:\28.jpg" id="12291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2100901" cy="298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95536" y="3507789"/>
            <a:ext cx="3203812" cy="39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 algn="l" eaLnBrk="1" fontAlgn="base" hangingPunct="1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eaLnBrk="1" fontAlgn="base" hangingPunct="1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charset="0" pitchFamily="18" typeface="Garamond"/>
              </a:defRPr>
            </a:lvl2pPr>
            <a:lvl3pPr algn="l" eaLnBrk="1" fontAlgn="base" hangingPunct="1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charset="0" pitchFamily="18" typeface="Garamond"/>
              </a:defRPr>
            </a:lvl3pPr>
            <a:lvl4pPr algn="l" eaLnBrk="1" fontAlgn="base" hangingPunct="1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charset="0" pitchFamily="18" typeface="Garamond"/>
              </a:defRPr>
            </a:lvl4pPr>
            <a:lvl5pPr algn="l" eaLnBrk="1" fontAlgn="base" hangingPunct="1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charset="0" pitchFamily="18" typeface="Garamond"/>
              </a:defRPr>
            </a:lvl5pPr>
            <a:lvl6pPr algn="l" eaLnBrk="1" fontAlgn="base" hangingPunct="1" marL="457200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charset="0" pitchFamily="18" typeface="Garamond"/>
              </a:defRPr>
            </a:lvl6pPr>
            <a:lvl7pPr algn="l" eaLnBrk="1" fontAlgn="base" hangingPunct="1" marL="914400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charset="0" pitchFamily="18" typeface="Garamond"/>
              </a:defRPr>
            </a:lvl7pPr>
            <a:lvl8pPr algn="l" eaLnBrk="1" fontAlgn="base" hangingPunct="1" marL="1371600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charset="0" pitchFamily="18" typeface="Garamond"/>
              </a:defRPr>
            </a:lvl8pPr>
            <a:lvl9pPr algn="l" eaLnBrk="1" fontAlgn="base" hangingPunct="1" marL="1828800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charset="0" pitchFamily="18" typeface="Garamond"/>
              </a:defRPr>
            </a:lvl9pPr>
          </a:lstStyle>
          <a:p>
            <a:r>
              <a:rPr dirty="0" lang="ru-RU" smtClean="0" sz="1800">
                <a:ln cmpd="sng" w="17780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algn="tl" blurRad="50800" rotWithShape="0">
                    <a:srgbClr val="000000"/>
                  </a:outerShdw>
                </a:effectLst>
              </a:rPr>
              <a:t>Орлан-белохвост </a:t>
            </a:r>
            <a:endParaRPr dirty="0" lang="ru-RU" sz="1800">
              <a:ln cmpd="sng" w="17780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algn="tl" blurRad="50800" rotWithShape="0">
                  <a:srgbClr val="000000"/>
                </a:outerShdw>
              </a:effectLst>
            </a:endParaRPr>
          </a:p>
        </p:txBody>
      </p:sp>
      <p:pic>
        <p:nvPicPr>
          <p:cNvPr descr="H:\images.jpeg" id="12292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18973"/>
            <a:ext cx="2226434" cy="298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073588" y="3500984"/>
            <a:ext cx="3203812" cy="39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 algn="l" eaLnBrk="1" fontAlgn="base" hangingPunct="1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eaLnBrk="1" fontAlgn="base" hangingPunct="1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charset="0" pitchFamily="18" typeface="Garamond"/>
              </a:defRPr>
            </a:lvl2pPr>
            <a:lvl3pPr algn="l" eaLnBrk="1" fontAlgn="base" hangingPunct="1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charset="0" pitchFamily="18" typeface="Garamond"/>
              </a:defRPr>
            </a:lvl3pPr>
            <a:lvl4pPr algn="l" eaLnBrk="1" fontAlgn="base" hangingPunct="1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charset="0" pitchFamily="18" typeface="Garamond"/>
              </a:defRPr>
            </a:lvl4pPr>
            <a:lvl5pPr algn="l" eaLnBrk="1" fontAlgn="base" hangingPunct="1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charset="0" pitchFamily="18" typeface="Garamond"/>
              </a:defRPr>
            </a:lvl5pPr>
            <a:lvl6pPr algn="l" eaLnBrk="1" fontAlgn="base" hangingPunct="1" marL="457200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charset="0" pitchFamily="18" typeface="Garamond"/>
              </a:defRPr>
            </a:lvl6pPr>
            <a:lvl7pPr algn="l" eaLnBrk="1" fontAlgn="base" hangingPunct="1" marL="914400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charset="0" pitchFamily="18" typeface="Garamond"/>
              </a:defRPr>
            </a:lvl7pPr>
            <a:lvl8pPr algn="l" eaLnBrk="1" fontAlgn="base" hangingPunct="1" marL="1371600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charset="0" pitchFamily="18" typeface="Garamond"/>
              </a:defRPr>
            </a:lvl8pPr>
            <a:lvl9pPr algn="l" eaLnBrk="1" fontAlgn="base" hangingPunct="1" marL="1828800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charset="0" pitchFamily="18" typeface="Garamond"/>
              </a:defRPr>
            </a:lvl9pPr>
          </a:lstStyle>
          <a:p>
            <a:r>
              <a:rPr dirty="0" lang="ru-RU" smtClean="0" sz="1800">
                <a:ln cmpd="sng" w="17780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algn="tl" blurRad="50800" rotWithShape="0">
                    <a:srgbClr val="000000"/>
                  </a:outerShdw>
                </a:effectLst>
              </a:rPr>
              <a:t>Цапля  </a:t>
            </a:r>
            <a:endParaRPr dirty="0" lang="ru-RU" sz="1800">
              <a:ln cmpd="sng" w="17780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algn="tl" blurRad="50800" rotWithShape="0">
                  <a:srgbClr val="000000"/>
                </a:outerShdw>
              </a:effectLst>
            </a:endParaRPr>
          </a:p>
        </p:txBody>
      </p:sp>
      <p:pic>
        <p:nvPicPr>
          <p:cNvPr descr="H:\2299218a436e.jpg" id="12293" name="Picture 5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"/>
          <a:stretch/>
        </p:blipFill>
        <p:spPr bwMode="auto">
          <a:xfrm>
            <a:off x="6228184" y="938064"/>
            <a:ext cx="2160240" cy="302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6216025" y="3458749"/>
            <a:ext cx="3203812" cy="39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 algn="l" eaLnBrk="1" fontAlgn="base" hangingPunct="1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eaLnBrk="1" fontAlgn="base" hangingPunct="1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charset="0" pitchFamily="18" typeface="Garamond"/>
              </a:defRPr>
            </a:lvl2pPr>
            <a:lvl3pPr algn="l" eaLnBrk="1" fontAlgn="base" hangingPunct="1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charset="0" pitchFamily="18" typeface="Garamond"/>
              </a:defRPr>
            </a:lvl3pPr>
            <a:lvl4pPr algn="l" eaLnBrk="1" fontAlgn="base" hangingPunct="1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charset="0" pitchFamily="18" typeface="Garamond"/>
              </a:defRPr>
            </a:lvl4pPr>
            <a:lvl5pPr algn="l" eaLnBrk="1" fontAlgn="base" hangingPunct="1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charset="0" pitchFamily="18" typeface="Garamond"/>
              </a:defRPr>
            </a:lvl5pPr>
            <a:lvl6pPr algn="l" eaLnBrk="1" fontAlgn="base" hangingPunct="1" marL="457200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charset="0" pitchFamily="18" typeface="Garamond"/>
              </a:defRPr>
            </a:lvl6pPr>
            <a:lvl7pPr algn="l" eaLnBrk="1" fontAlgn="base" hangingPunct="1" marL="914400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charset="0" pitchFamily="18" typeface="Garamond"/>
              </a:defRPr>
            </a:lvl7pPr>
            <a:lvl8pPr algn="l" eaLnBrk="1" fontAlgn="base" hangingPunct="1" marL="1371600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charset="0" pitchFamily="18" typeface="Garamond"/>
              </a:defRPr>
            </a:lvl8pPr>
            <a:lvl9pPr algn="l" eaLnBrk="1" fontAlgn="base" hangingPunct="1" marL="1828800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charset="0" pitchFamily="18" typeface="Garamond"/>
              </a:defRPr>
            </a:lvl9pPr>
          </a:lstStyle>
          <a:p>
            <a:r>
              <a:rPr dirty="0" lang="ru-RU" smtClean="0" sz="1800">
                <a:ln cmpd="sng" w="17780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algn="tl" blurRad="50800" rotWithShape="0">
                    <a:srgbClr val="000000"/>
                  </a:outerShdw>
                </a:effectLst>
              </a:rPr>
              <a:t>Черный гриф  </a:t>
            </a:r>
            <a:endParaRPr dirty="0" lang="ru-RU" sz="1800">
              <a:ln cmpd="sng" w="17780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algn="tl" blurRad="50800" rotWithShape="0">
                  <a:srgbClr val="000000"/>
                </a:outerShdw>
              </a:effectLst>
            </a:endParaRPr>
          </a:p>
        </p:txBody>
      </p:sp>
      <p:pic>
        <p:nvPicPr>
          <p:cNvPr descr="H:\275px-Phasianus_colchicus_2_tom_(Lukasz_Lukasik).jpg" id="12294" name="Picture 6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17" y="4083050"/>
            <a:ext cx="3356471" cy="251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400417" y="6202288"/>
            <a:ext cx="3203812" cy="39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 algn="l" eaLnBrk="1" fontAlgn="base" hangingPunct="1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eaLnBrk="1" fontAlgn="base" hangingPunct="1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charset="0" pitchFamily="18" typeface="Garamond"/>
              </a:defRPr>
            </a:lvl2pPr>
            <a:lvl3pPr algn="l" eaLnBrk="1" fontAlgn="base" hangingPunct="1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charset="0" pitchFamily="18" typeface="Garamond"/>
              </a:defRPr>
            </a:lvl3pPr>
            <a:lvl4pPr algn="l" eaLnBrk="1" fontAlgn="base" hangingPunct="1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charset="0" pitchFamily="18" typeface="Garamond"/>
              </a:defRPr>
            </a:lvl4pPr>
            <a:lvl5pPr algn="l" eaLnBrk="1" fontAlgn="base" hangingPunct="1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charset="0" pitchFamily="18" typeface="Garamond"/>
              </a:defRPr>
            </a:lvl5pPr>
            <a:lvl6pPr algn="l" eaLnBrk="1" fontAlgn="base" hangingPunct="1" marL="457200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charset="0" pitchFamily="18" typeface="Garamond"/>
              </a:defRPr>
            </a:lvl6pPr>
            <a:lvl7pPr algn="l" eaLnBrk="1" fontAlgn="base" hangingPunct="1" marL="914400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charset="0" pitchFamily="18" typeface="Garamond"/>
              </a:defRPr>
            </a:lvl7pPr>
            <a:lvl8pPr algn="l" eaLnBrk="1" fontAlgn="base" hangingPunct="1" marL="1371600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charset="0" pitchFamily="18" typeface="Garamond"/>
              </a:defRPr>
            </a:lvl8pPr>
            <a:lvl9pPr algn="l" eaLnBrk="1" fontAlgn="base" hangingPunct="1" marL="1828800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charset="0" pitchFamily="18" typeface="Garamond"/>
              </a:defRPr>
            </a:lvl9pPr>
          </a:lstStyle>
          <a:p>
            <a:r>
              <a:rPr dirty="0" lang="ru-RU" smtClean="0" sz="1800">
                <a:ln cmpd="sng" w="17780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algn="tl" blurRad="50800" rotWithShape="0">
                    <a:srgbClr val="000000"/>
                  </a:outerShdw>
                </a:effectLst>
              </a:rPr>
              <a:t>Фазан   </a:t>
            </a:r>
            <a:endParaRPr dirty="0" lang="ru-RU" sz="1800">
              <a:ln cmpd="sng" w="17780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algn="tl" blurRad="50800" rotWithShape="0">
                  <a:srgbClr val="000000"/>
                </a:outerShdw>
              </a:effectLst>
            </a:endParaRPr>
          </a:p>
        </p:txBody>
      </p:sp>
      <p:pic>
        <p:nvPicPr>
          <p:cNvPr descr="H:\92px-Steinadler_Aquila_chrysaetos_closeup1_Richard_Bartz.jpg" id="12295" name="Picture 7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251" y="4090193"/>
            <a:ext cx="1925175" cy="251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4287520" y="6218929"/>
            <a:ext cx="3203812" cy="39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 algn="l" eaLnBrk="1" fontAlgn="base" hangingPunct="1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eaLnBrk="1" fontAlgn="base" hangingPunct="1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charset="0" pitchFamily="18" typeface="Garamond"/>
              </a:defRPr>
            </a:lvl2pPr>
            <a:lvl3pPr algn="l" eaLnBrk="1" fontAlgn="base" hangingPunct="1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charset="0" pitchFamily="18" typeface="Garamond"/>
              </a:defRPr>
            </a:lvl3pPr>
            <a:lvl4pPr algn="l" eaLnBrk="1" fontAlgn="base" hangingPunct="1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charset="0" pitchFamily="18" typeface="Garamond"/>
              </a:defRPr>
            </a:lvl4pPr>
            <a:lvl5pPr algn="l" eaLnBrk="1" fontAlgn="base" hangingPunct="1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charset="0" pitchFamily="18" typeface="Garamond"/>
              </a:defRPr>
            </a:lvl5pPr>
            <a:lvl6pPr algn="l" eaLnBrk="1" fontAlgn="base" hangingPunct="1" marL="457200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charset="0" pitchFamily="18" typeface="Garamond"/>
              </a:defRPr>
            </a:lvl6pPr>
            <a:lvl7pPr algn="l" eaLnBrk="1" fontAlgn="base" hangingPunct="1" marL="914400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charset="0" pitchFamily="18" typeface="Garamond"/>
              </a:defRPr>
            </a:lvl7pPr>
            <a:lvl8pPr algn="l" eaLnBrk="1" fontAlgn="base" hangingPunct="1" marL="1371600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charset="0" pitchFamily="18" typeface="Garamond"/>
              </a:defRPr>
            </a:lvl8pPr>
            <a:lvl9pPr algn="l" eaLnBrk="1" fontAlgn="base" hangingPunct="1" marL="1828800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charset="0" pitchFamily="18" typeface="Garamond"/>
              </a:defRPr>
            </a:lvl9pPr>
          </a:lstStyle>
          <a:p>
            <a:r>
              <a:rPr dirty="0" lang="ru-RU" smtClean="0" sz="1800">
                <a:ln cmpd="sng" w="17780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algn="tl" blurRad="50800" rotWithShape="0">
                    <a:srgbClr val="000000"/>
                  </a:outerShdw>
                </a:effectLst>
              </a:rPr>
              <a:t>Беркут    </a:t>
            </a:r>
            <a:endParaRPr dirty="0" lang="ru-RU" sz="1800">
              <a:ln cmpd="sng" w="17780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algn="tl" blurRad="50800" rotWithShape="0">
                  <a:srgbClr val="000000"/>
                </a:outerShdw>
              </a:effectLst>
            </a:endParaRPr>
          </a:p>
        </p:txBody>
      </p:sp>
      <p:pic>
        <p:nvPicPr>
          <p:cNvPr descr="H:\13_i.jpg" id="12296" name="Picture 8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175" y="4080342"/>
            <a:ext cx="2939203" cy="244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6208802" y="6162564"/>
            <a:ext cx="3203812" cy="39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 algn="l" eaLnBrk="1" fontAlgn="base" hangingPunct="1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eaLnBrk="1" fontAlgn="base" hangingPunct="1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charset="0" pitchFamily="18" typeface="Garamond"/>
              </a:defRPr>
            </a:lvl2pPr>
            <a:lvl3pPr algn="l" eaLnBrk="1" fontAlgn="base" hangingPunct="1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charset="0" pitchFamily="18" typeface="Garamond"/>
              </a:defRPr>
            </a:lvl3pPr>
            <a:lvl4pPr algn="l" eaLnBrk="1" fontAlgn="base" hangingPunct="1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charset="0" pitchFamily="18" typeface="Garamond"/>
              </a:defRPr>
            </a:lvl4pPr>
            <a:lvl5pPr algn="l" eaLnBrk="1" fontAlgn="base" hangingPunct="1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charset="0" pitchFamily="18" typeface="Garamond"/>
              </a:defRPr>
            </a:lvl5pPr>
            <a:lvl6pPr algn="l" eaLnBrk="1" fontAlgn="base" hangingPunct="1" marL="457200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charset="0" pitchFamily="18" typeface="Garamond"/>
              </a:defRPr>
            </a:lvl6pPr>
            <a:lvl7pPr algn="l" eaLnBrk="1" fontAlgn="base" hangingPunct="1" marL="914400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charset="0" pitchFamily="18" typeface="Garamond"/>
              </a:defRPr>
            </a:lvl7pPr>
            <a:lvl8pPr algn="l" eaLnBrk="1" fontAlgn="base" hangingPunct="1" marL="1371600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charset="0" pitchFamily="18" typeface="Garamond"/>
              </a:defRPr>
            </a:lvl8pPr>
            <a:lvl9pPr algn="l" eaLnBrk="1" fontAlgn="base" hangingPunct="1" marL="1828800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charset="0" pitchFamily="18" typeface="Garamond"/>
              </a:defRPr>
            </a:lvl9pPr>
          </a:lstStyle>
          <a:p>
            <a:r>
              <a:rPr dirty="0" lang="ru-RU" smtClean="0" sz="1800">
                <a:ln cmpd="sng" w="17780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algn="tl" blurRad="50800" rotWithShape="0">
                    <a:srgbClr val="000000"/>
                  </a:outerShdw>
                </a:effectLst>
              </a:rPr>
              <a:t>Летучая мышь   </a:t>
            </a:r>
            <a:endParaRPr dirty="0" lang="ru-RU" sz="1800">
              <a:ln cmpd="sng" w="17780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algn="tl" blurRad="50800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7441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:\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3"/>
            <a:ext cx="2880320" cy="29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251520" y="2936409"/>
            <a:ext cx="3203812" cy="39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9pPr>
          </a:lstStyle>
          <a:p>
            <a:r>
              <a:rPr lang="ru-RU" sz="1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Барсук  </a:t>
            </a:r>
            <a:endParaRPr lang="ru-RU" sz="1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315" name="Picture 3" descr="H:\Kosuly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79" y="3573016"/>
            <a:ext cx="3859213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95536" y="5945682"/>
            <a:ext cx="3203812" cy="39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9pPr>
          </a:lstStyle>
          <a:p>
            <a:r>
              <a:rPr lang="ru-RU" sz="1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Косуля   </a:t>
            </a:r>
            <a:endParaRPr lang="ru-RU" sz="1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316" name="Picture 4" descr="H:\тюлень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4665"/>
            <a:ext cx="5078337" cy="300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821668" y="3009118"/>
            <a:ext cx="3203812" cy="39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9pPr>
          </a:lstStyle>
          <a:p>
            <a:r>
              <a:rPr lang="ru-RU" sz="1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Тюлень   </a:t>
            </a:r>
            <a:endParaRPr lang="ru-RU" sz="1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318" name="Picture 6" descr="H:\shitomordni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44" y="3579616"/>
            <a:ext cx="3707940" cy="278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4351621" y="5961427"/>
            <a:ext cx="3203812" cy="39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9pPr>
          </a:lstStyle>
          <a:p>
            <a:r>
              <a:rPr lang="ru-RU" sz="1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Щитомордник   </a:t>
            </a:r>
            <a:endParaRPr lang="ru-RU" sz="1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3076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72" y="1340768"/>
            <a:ext cx="7240905" cy="5258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47564" y="116633"/>
            <a:ext cx="8716923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9pPr>
          </a:lstStyle>
          <a:p>
            <a:r>
              <a:rPr lang="ru-RU" sz="2800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Строительство горнолыжного спуска погубит</a:t>
            </a:r>
            <a:r>
              <a:rPr lang="ru-RU" sz="2800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уникальный природный и исторический ландшафт!</a:t>
            </a:r>
            <a:endParaRPr lang="ru-RU" sz="2800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5580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H:\0_5d9a8_e11f2a17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75" y="999141"/>
            <a:ext cx="8712968" cy="580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359" y="476672"/>
            <a:ext cx="7848600" cy="72008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Государственные памятники природы Приморского края.</a:t>
            </a:r>
            <a:endParaRPr lang="ru-RU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2666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23528" y="188640"/>
            <a:ext cx="8496944" cy="6120680"/>
          </a:xfrm>
        </p:spPr>
        <p:txBody>
          <a:bodyPr/>
          <a:lstStyle/>
          <a:p>
            <a:r>
              <a:rPr lang="ru-RU" b="1" dirty="0" smtClean="0"/>
              <a:t>Цель:</a:t>
            </a:r>
            <a:r>
              <a:rPr lang="ru-RU" dirty="0" smtClean="0"/>
              <a:t> </a:t>
            </a:r>
          </a:p>
          <a:p>
            <a:r>
              <a:rPr lang="ru-RU" dirty="0" smtClean="0"/>
              <a:t>узнать о происхождении и достопримечательностях сопки «Племянник».</a:t>
            </a:r>
          </a:p>
          <a:p>
            <a:r>
              <a:rPr lang="ru-RU" b="1" dirty="0" smtClean="0"/>
              <a:t>Задачи:</a:t>
            </a:r>
          </a:p>
          <a:p>
            <a:r>
              <a:rPr lang="ru-RU" dirty="0"/>
              <a:t>п</a:t>
            </a:r>
            <a:r>
              <a:rPr lang="ru-RU" dirty="0" smtClean="0"/>
              <a:t>олучить основу знаний по таким предметам как история, география, палеонтология.</a:t>
            </a:r>
          </a:p>
          <a:p>
            <a:r>
              <a:rPr lang="ru-RU" dirty="0"/>
              <a:t>у</a:t>
            </a:r>
            <a:r>
              <a:rPr lang="ru-RU" dirty="0" smtClean="0"/>
              <a:t>точнить, какие растения и животные обитают на этой сопке.</a:t>
            </a:r>
          </a:p>
          <a:p>
            <a:r>
              <a:rPr lang="ru-RU" dirty="0"/>
              <a:t>с</a:t>
            </a:r>
            <a:r>
              <a:rPr lang="ru-RU" dirty="0" smtClean="0"/>
              <a:t>овершить восхождение на сопку «Племянник».</a:t>
            </a:r>
          </a:p>
          <a:p>
            <a:r>
              <a:rPr lang="ru-RU" dirty="0"/>
              <a:t>и</a:t>
            </a:r>
            <a:r>
              <a:rPr lang="ru-RU" dirty="0" smtClean="0"/>
              <a:t>зучить возможное влияние человека на </a:t>
            </a:r>
            <a:r>
              <a:rPr lang="ru-RU" dirty="0" err="1" smtClean="0"/>
              <a:t>экоструктуру</a:t>
            </a:r>
            <a:r>
              <a:rPr lang="ru-RU" dirty="0" smtClean="0"/>
              <a:t> сопки «Племянник».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7"/>
            <a:ext cx="7772400" cy="57606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поисках!</a:t>
            </a:r>
            <a:endParaRPr lang="ru-RU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396552" y="5877272"/>
            <a:ext cx="7772400" cy="15001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:\фото на конкурс\DSC021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4175787" cy="2348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фото на конкурс\DSC021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665" y="1052736"/>
            <a:ext cx="4143783" cy="2330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фото на конкурс\DSC021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75" y="3861048"/>
            <a:ext cx="4471820" cy="2515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фото на конкурс\IMG_26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3960440" cy="2970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858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то на конкурс\IMG_26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2756"/>
            <a:ext cx="3744416" cy="28085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фото на конкурс\IMG_26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64704"/>
            <a:ext cx="3988623" cy="29916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фото на конкурс\IMG_26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3220219" cy="241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:\фото на конкурс\IMG_26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464" y="3897118"/>
            <a:ext cx="3652149" cy="2739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29" y="188640"/>
            <a:ext cx="4587995" cy="813122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Сопка Племянник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848600" cy="1173162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М</a:t>
            </a:r>
            <a:r>
              <a:rPr lang="ru-RU" b="1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ои помощники</a:t>
            </a:r>
            <a:endParaRPr lang="ru-RU" b="1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4" name="Picture 2" descr="H:\DSC021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320925" cy="468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585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86409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Гора Сестра и сопка Племянник – природная эмблема г. Находки.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H:\800px-Sestra_-_Symbol_of_Nakhod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23308"/>
            <a:ext cx="8496944" cy="523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076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848600" cy="683096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Карта юга Приморья.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5122" name="Picture 2" descr="H:\Наход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5256584" cy="556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:\babki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1" t="1471" r="6406" b="10769"/>
          <a:stretch/>
        </p:blipFill>
        <p:spPr bwMode="auto">
          <a:xfrm>
            <a:off x="6084168" y="980728"/>
            <a:ext cx="2707341" cy="438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048835" y="5424845"/>
            <a:ext cx="1742674" cy="39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9pPr>
          </a:lstStyle>
          <a:p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В.М. Бабкин</a:t>
            </a:r>
            <a:endParaRPr lang="ru-RU" sz="2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97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848600" cy="611088"/>
          </a:xfrm>
        </p:spPr>
        <p:txBody>
          <a:bodyPr/>
          <a:lstStyle/>
          <a:p>
            <a:r>
              <a:rPr lang="ru-RU" b="1" dirty="0" smtClean="0">
                <a:ln w="1270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Древняя империя Чжурчжэней 8-11 века.</a:t>
            </a:r>
            <a:endParaRPr lang="ru-RU" b="1" dirty="0">
              <a:ln w="1270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146" name="Picture 2" descr="H:\05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2275041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:\05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04864"/>
            <a:ext cx="276073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78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848600" cy="68309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260-280 млн. лет назад.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 descr="H:\фото на конкурс\IMG_26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196752"/>
            <a:ext cx="3312368" cy="248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H:\фото на конкурс\IMG_26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96752"/>
            <a:ext cx="3312368" cy="248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:\фото на конкурс\IMG_26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79431"/>
            <a:ext cx="3667798" cy="275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55157"/>
      </p:ext>
    </p:extLst>
  </p:cSld>
  <p:clrMapOvr>
    <a:masterClrMapping/>
  </p:clrMapOvr>
</p:sld>
</file>

<file path=ppt/theme/theme1.xml><?xml version="1.0" encoding="utf-8"?>
<a:theme xmlns:a="http://schemas.openxmlformats.org/drawingml/2006/main" name="Название проекта]">
  <a:themeElements>
    <a:clrScheme name="ms_pptpostmortem_tp01018455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ms_pptpostmortem_tp01018455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_pptpostmortem_tp01018455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Название проекта]</Template>
  <TotalTime>221</TotalTime>
  <Words>203</Words>
  <Application>Microsoft Office PowerPoint</Application>
  <PresentationFormat>Экран (4:3)</PresentationFormat>
  <Paragraphs>45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Название проекта]</vt:lpstr>
      <vt:lpstr>Тайна третьей пирамиды. </vt:lpstr>
      <vt:lpstr>Презентация PowerPoint</vt:lpstr>
      <vt:lpstr>В поисках!</vt:lpstr>
      <vt:lpstr>Сопка Племянник</vt:lpstr>
      <vt:lpstr>Мои помощники</vt:lpstr>
      <vt:lpstr>Гора Сестра и сопка Племянник – природная эмблема г. Находки.</vt:lpstr>
      <vt:lpstr>Карта юга Приморья.</vt:lpstr>
      <vt:lpstr>Древняя империя Чжурчжэней 8-11 века.</vt:lpstr>
      <vt:lpstr>260-280 млн. лет назад.</vt:lpstr>
      <vt:lpstr>Презентация PowerPoint</vt:lpstr>
      <vt:lpstr>Пещеры сопки Племянник</vt:lpstr>
      <vt:lpstr>Пещера «Феофаныч»</vt:lpstr>
      <vt:lpstr>Уникальная природа сопок.</vt:lpstr>
      <vt:lpstr>Животный мир</vt:lpstr>
      <vt:lpstr>Презентация PowerPoint</vt:lpstr>
      <vt:lpstr>Презентация PowerPoint</vt:lpstr>
      <vt:lpstr>Государственные памятники природы Приморского края.</vt:lpstr>
    </vt:vector>
  </TitlesOfParts>
  <Company>Maiami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Stics</dc:creator>
  <cp:lastModifiedBy>Stics</cp:lastModifiedBy>
  <cp:revision>16</cp:revision>
  <dcterms:created xsi:type="dcterms:W3CDTF">2012-02-19T10:34:46Z</dcterms:created>
  <dcterms:modified xsi:type="dcterms:W3CDTF">2012-02-20T14:28:29Z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1461953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D5.1.3</vt:lpwstr>
  </property>
  <property fmtid="{D5CDD505-2E9C-101B-9397-08002B2CF9AE}" name="_TemplateID" pid="5">
    <vt:lpwstr>TC010184551049</vt:lpwstr>
  </property>
</Properties>
</file>