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AF7E886-C318-482A-A75B-5402DCFA31FC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8621AA4-36C1-4FCC-B218-4C4221F85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E886-C318-482A-A75B-5402DCFA31FC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AA4-36C1-4FCC-B218-4C4221F85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E886-C318-482A-A75B-5402DCFA31FC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AA4-36C1-4FCC-B218-4C4221F85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AF7E886-C318-482A-A75B-5402DCFA31FC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AA4-36C1-4FCC-B218-4C4221F85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AF7E886-C318-482A-A75B-5402DCFA31FC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8621AA4-36C1-4FCC-B218-4C4221F85CB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AF7E886-C318-482A-A75B-5402DCFA31FC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8621AA4-36C1-4FCC-B218-4C4221F85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AF7E886-C318-482A-A75B-5402DCFA31FC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8621AA4-36C1-4FCC-B218-4C4221F85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E886-C318-482A-A75B-5402DCFA31FC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AA4-36C1-4FCC-B218-4C4221F85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AF7E886-C318-482A-A75B-5402DCFA31FC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8621AA4-36C1-4FCC-B218-4C4221F85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AF7E886-C318-482A-A75B-5402DCFA31FC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8621AA4-36C1-4FCC-B218-4C4221F85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AF7E886-C318-482A-A75B-5402DCFA31FC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8621AA4-36C1-4FCC-B218-4C4221F85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AF7E886-C318-482A-A75B-5402DCFA31FC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8621AA4-36C1-4FCC-B218-4C4221F85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  <p:sndAc>
      <p:stSnd>
        <p:snd r:embed="rId13" name="chimes.wav"/>
      </p:stSnd>
    </p:sndAc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r-1.ru/HT/system_description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oogle.ru/imghp?hl=ru&amp;tab=w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142984"/>
            <a:ext cx="8643998" cy="15716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«Мы с тобой одной крови!»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3714752"/>
            <a:ext cx="6286544" cy="242889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Мустафина Андрея,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обучающегося </a:t>
            </a: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СОШ №5.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 Габура Ирина Николаевна, 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учитель начальных классов 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СОШ №5;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Компьютерный дизайн: Мустафина Нина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14348" y="1500174"/>
            <a:ext cx="778674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Удовлетворение интереса - это все же не главная цель науки систематики. В систематике учитывается все – облик живого существа, особенности его питания, строение молекул и многое другое. При этом внешнее сходство – не главное. Так, например, птицы, летучие мыши,  вымершие доисторические летающие динозавры (птерозавры) имеют крылья, но все они относятся к разным классам, а объединяются только  на этапе подтипа – все они позвоночные. Главное же, что эти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знания позволяют глубже проникнуть в природу всего живого, лучше понять свой мир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Наука систематика постоянно развивается. Начало ей  в конце 18-го века (1770-1778) положил шведский ученый Карл Линней. Понятно, что с тех пор придуманная им система значительно пополнилась  и не только за счет вновь открываемых видов животных.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spc="1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Vrinda" pitchFamily="2" charset="0"/>
              </a:rPr>
              <a:t>Больше узнавая о природе, мы не всегда можем уместить ее в </a:t>
            </a:r>
            <a:r>
              <a:rPr kumimoji="0" lang="ru-RU" sz="1400" b="1" i="0" strike="noStrike" cap="none" spc="1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Vrinda" pitchFamily="2" charset="0"/>
              </a:rPr>
              <a:t>ранее отведенные границы. Изменения временами затрагивают систему даже на самом высоком уровне – на уровне царств. И если вначале природу разделяли только на две части – животных и растений, то со временем пришлось в отдельные царства выделить бактерии и грибы. А на сегодняшний день ученые спорят о том, не следует ли дополнить уровень царств до 5-6-ти составляющих. Произойдет ли это? Поживем – увидим.</a:t>
            </a:r>
            <a:endParaRPr kumimoji="0" lang="ru-RU" sz="1400" b="1" i="0" strike="noStrike" cap="none" spc="10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Vrinda" pitchFamily="2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Список использованной литературы и Интернет-ресурсов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643050"/>
            <a:ext cx="81439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Биология. Общая биология. Учебник для 10-11 классы : учебник для  ОУ : базовый уровень / Под ред.  </a:t>
            </a:r>
            <a:r>
              <a:rPr lang="ru-RU" i="1" dirty="0" smtClean="0"/>
              <a:t>Д.К. Беляева, Г.М. Дымшица</a:t>
            </a:r>
            <a:r>
              <a:rPr lang="ru-RU" dirty="0" smtClean="0"/>
              <a:t>;  М. :Просвещение, 2009г.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Энциклопедия «Я познаю мир. Мир зверей»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Энциклопедия «Я знаю всё» («Планета знаний»)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/>
              <a:t>ru.wikipedia.org/wiki/</a:t>
            </a:r>
            <a:r>
              <a:rPr lang="ru-RU" dirty="0" smtClean="0"/>
              <a:t>Биологическая_систематика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http://mr-1.ru/HT/system_description.htm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hlinkClick r:id="rId4"/>
              </a:rPr>
              <a:t> </a:t>
            </a:r>
            <a:r>
              <a:rPr lang="en-US" dirty="0" smtClean="0">
                <a:hlinkClick r:id="rId4"/>
              </a:rPr>
              <a:t>http://www.google.ru/imghp?hl=ru&amp;tab=wi</a:t>
            </a:r>
            <a:endParaRPr lang="ru-RU" dirty="0" smtClean="0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857364"/>
            <a:ext cx="814393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нашем классе почти все любят предмет «Окружающий мир». Но вот совсем недавно мы начали новую тему, в которой говорится о систематике – науке, описывающей все земные существа. То есть о придуманной схеме, которая позволяет «навести порядок» в знаниях  человека обо всем живом на нашей планете. Понятно, что это очень полезная наука, но…. Какая-то скучная. Так показалось мне вначале, когда я с трудом заучивал порядок –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вид-род-семейство-отряд-класс-тип-царство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…. Но когда дело дошло до примеров – все переменилось! Оказывается, проследить всю цепочку принадлежности животного от вида до царства, узнать обо всех его «родственниках» в каждом звене системы – очень занимательно и часто – неожиданно! Этим своим «открытием» мне б и хотелось поделиться с другими ребятами.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42918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ahoma" pitchFamily="34" charset="0"/>
                <a:cs typeface="Tahoma" pitchFamily="34" charset="0"/>
              </a:rPr>
              <a:t>Систематика – это интересно!</a:t>
            </a:r>
            <a:endParaRPr lang="ru-RU" sz="4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 - Кошка домашняя</a:t>
            </a:r>
            <a:endParaRPr lang="ru-RU" dirty="0"/>
          </a:p>
        </p:txBody>
      </p:sp>
      <p:pic>
        <p:nvPicPr>
          <p:cNvPr id="4" name="Содержимое 3" descr="КОШ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73184" y="1643050"/>
            <a:ext cx="5049093" cy="3857652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1285860"/>
            <a:ext cx="37862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Главным «путеводителем» по систематике я взял одно из самых своих любимых животных - кота. </a:t>
            </a:r>
            <a:r>
              <a:rPr lang="ru-RU" dirty="0" smtClean="0"/>
              <a:t>Этот зверек </a:t>
            </a:r>
            <a:r>
              <a:rPr lang="ru-RU" dirty="0"/>
              <a:t>всем нам хорошо </a:t>
            </a:r>
            <a:r>
              <a:rPr lang="ru-RU" dirty="0" smtClean="0"/>
              <a:t>знаком, </a:t>
            </a:r>
            <a:r>
              <a:rPr lang="ru-RU" dirty="0"/>
              <a:t>потому что живет рядом с человеком </a:t>
            </a:r>
            <a:r>
              <a:rPr lang="ru-RU" dirty="0" smtClean="0"/>
              <a:t>уже более 9500 лет. Если </a:t>
            </a:r>
            <a:r>
              <a:rPr lang="ru-RU" dirty="0"/>
              <a:t>говорить научным языком называется этот вид – </a:t>
            </a:r>
            <a:r>
              <a:rPr lang="ru-RU" b="1" u="sng" dirty="0"/>
              <a:t>Кошка </a:t>
            </a:r>
            <a:r>
              <a:rPr lang="ru-RU" b="1" u="sng" dirty="0" smtClean="0"/>
              <a:t>домашняя</a:t>
            </a:r>
            <a:r>
              <a:rPr lang="ru-RU" b="1" dirty="0" smtClean="0"/>
              <a:t>. </a:t>
            </a:r>
            <a:r>
              <a:rPr lang="ru-RU" dirty="0" smtClean="0"/>
              <a:t>И обособился он 130 тысяч лет назад. Если </a:t>
            </a:r>
            <a:r>
              <a:rPr lang="ru-RU" dirty="0"/>
              <a:t>расписать всю систематическую </a:t>
            </a:r>
            <a:r>
              <a:rPr lang="ru-RU" dirty="0" smtClean="0"/>
              <a:t>цепочку, </a:t>
            </a:r>
            <a:r>
              <a:rPr lang="ru-RU" dirty="0"/>
              <a:t>то мы узнаем, что наша мурка к тому же принадлежит к роду </a:t>
            </a:r>
            <a:r>
              <a:rPr lang="ru-RU" b="1" u="sng" dirty="0"/>
              <a:t>Кошки</a:t>
            </a:r>
            <a:r>
              <a:rPr lang="ru-RU" dirty="0"/>
              <a:t>, семейству </a:t>
            </a:r>
            <a:r>
              <a:rPr lang="ru-RU" b="1" i="1" dirty="0"/>
              <a:t>Кошачьи</a:t>
            </a:r>
            <a:r>
              <a:rPr lang="ru-RU" dirty="0"/>
              <a:t>, отряду </a:t>
            </a:r>
            <a:r>
              <a:rPr lang="ru-RU" b="1" u="sng" dirty="0"/>
              <a:t>Хищные</a:t>
            </a:r>
            <a:r>
              <a:rPr lang="ru-RU" dirty="0"/>
              <a:t>, классу </a:t>
            </a:r>
            <a:r>
              <a:rPr lang="ru-RU" dirty="0" smtClean="0"/>
              <a:t> </a:t>
            </a:r>
            <a:r>
              <a:rPr lang="ru-RU" b="1" u="sng" dirty="0" smtClean="0"/>
              <a:t>Млекопитающие</a:t>
            </a:r>
            <a:r>
              <a:rPr lang="ru-RU" dirty="0" smtClean="0"/>
              <a:t>, подтипу </a:t>
            </a:r>
            <a:r>
              <a:rPr lang="ru-RU" b="1" dirty="0" smtClean="0"/>
              <a:t>Позвоночные</a:t>
            </a:r>
            <a:r>
              <a:rPr lang="ru-RU" dirty="0" smtClean="0"/>
              <a:t>, типу </a:t>
            </a:r>
            <a:r>
              <a:rPr lang="ru-RU" b="1" u="sng" dirty="0" smtClean="0"/>
              <a:t>Хордовые</a:t>
            </a:r>
            <a:r>
              <a:rPr lang="ru-RU" b="1" dirty="0" smtClean="0"/>
              <a:t>, </a:t>
            </a:r>
            <a:r>
              <a:rPr lang="ru-RU" dirty="0" smtClean="0"/>
              <a:t>царству </a:t>
            </a:r>
            <a:r>
              <a:rPr lang="ru-RU" b="1" u="sng" dirty="0"/>
              <a:t>Животные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Род - Кошки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2900354" cy="4697427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sz="1800" b="1" u="sng" dirty="0"/>
              <a:t>Все близкие виды </a:t>
            </a:r>
            <a:r>
              <a:rPr lang="ru-RU" sz="1800" b="1" u="sng" dirty="0" smtClean="0"/>
              <a:t>животных объединяются </a:t>
            </a:r>
            <a:r>
              <a:rPr lang="ru-RU" sz="1800" b="1" u="sng" dirty="0"/>
              <a:t>в род</a:t>
            </a:r>
            <a:r>
              <a:rPr lang="ru-RU" sz="1800" u="sng" dirty="0"/>
              <a:t>. </a:t>
            </a:r>
            <a:endParaRPr lang="ru-RU" sz="1800" u="sng" dirty="0" smtClean="0"/>
          </a:p>
          <a:p>
            <a:pPr indent="0">
              <a:buNone/>
            </a:pPr>
            <a:r>
              <a:rPr lang="ru-RU" sz="1800" dirty="0" smtClean="0"/>
              <a:t>В </a:t>
            </a:r>
            <a:r>
              <a:rPr lang="ru-RU" sz="1800" dirty="0"/>
              <a:t>нашем случае это </a:t>
            </a:r>
            <a:r>
              <a:rPr lang="ru-RU" sz="1800" dirty="0" smtClean="0"/>
              <a:t>будет </a:t>
            </a:r>
            <a:r>
              <a:rPr lang="ru-RU" sz="1800" b="1" u="sng" dirty="0" smtClean="0"/>
              <a:t>род </a:t>
            </a:r>
            <a:r>
              <a:rPr lang="ru-RU" sz="1800" b="1" u="sng" dirty="0"/>
              <a:t>Кошки</a:t>
            </a:r>
            <a:r>
              <a:rPr lang="ru-RU" sz="1800" u="sng" dirty="0"/>
              <a:t>. </a:t>
            </a:r>
            <a:r>
              <a:rPr lang="ru-RU" sz="1800" dirty="0"/>
              <a:t>На этом шаге к нашим пушистым домашним любимцам </a:t>
            </a:r>
            <a:r>
              <a:rPr lang="ru-RU" sz="1800" dirty="0" smtClean="0"/>
              <a:t>присоединяются </a:t>
            </a:r>
            <a:r>
              <a:rPr lang="ru-RU" sz="1800" dirty="0"/>
              <a:t>их ближайшие родственники, обитающие в дикой природе. </a:t>
            </a:r>
            <a:endParaRPr lang="ru-RU" sz="1800" dirty="0" smtClean="0"/>
          </a:p>
          <a:p>
            <a:pPr indent="0">
              <a:buNone/>
            </a:pPr>
            <a:r>
              <a:rPr lang="ru-RU" sz="1800" dirty="0" smtClean="0"/>
              <a:t>Например </a:t>
            </a:r>
            <a:r>
              <a:rPr lang="ru-RU" sz="1800" dirty="0"/>
              <a:t>– </a:t>
            </a:r>
            <a:r>
              <a:rPr lang="ru-RU" sz="1800" b="1" u="sng" dirty="0"/>
              <a:t>мраморная кошка</a:t>
            </a:r>
            <a:r>
              <a:rPr lang="ru-RU" sz="1800" dirty="0"/>
              <a:t>, живущая в тропических </a:t>
            </a:r>
            <a:r>
              <a:rPr lang="ru-RU" sz="1800" dirty="0" smtClean="0"/>
              <a:t>лесах.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785926"/>
            <a:ext cx="51625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72066" y="5286388"/>
            <a:ext cx="23574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Вид</a:t>
            </a:r>
            <a:r>
              <a:rPr lang="ru-RU" sz="1000" dirty="0" smtClean="0"/>
              <a:t>: Кошка мраморная</a:t>
            </a:r>
          </a:p>
          <a:p>
            <a:r>
              <a:rPr lang="ru-RU" sz="1000" b="1" dirty="0" smtClean="0"/>
              <a:t>Род:</a:t>
            </a:r>
            <a:r>
              <a:rPr lang="ru-RU" sz="1000" dirty="0" smtClean="0"/>
              <a:t> Кошки</a:t>
            </a:r>
          </a:p>
          <a:p>
            <a:r>
              <a:rPr lang="ru-RU" sz="1000" b="1" dirty="0" smtClean="0"/>
              <a:t>Семейство:</a:t>
            </a:r>
            <a:r>
              <a:rPr lang="ru-RU" sz="1000" dirty="0" smtClean="0"/>
              <a:t> Кошачьи</a:t>
            </a:r>
          </a:p>
          <a:p>
            <a:r>
              <a:rPr lang="ru-RU" sz="1000" b="1" dirty="0" smtClean="0"/>
              <a:t>Отряд:</a:t>
            </a:r>
            <a:r>
              <a:rPr lang="ru-RU" sz="1000" dirty="0" smtClean="0"/>
              <a:t> Хищники</a:t>
            </a:r>
          </a:p>
          <a:p>
            <a:r>
              <a:rPr lang="ru-RU" sz="1000" b="1" dirty="0" smtClean="0"/>
              <a:t>Класс: </a:t>
            </a:r>
            <a:r>
              <a:rPr lang="ru-RU" sz="1000" dirty="0" smtClean="0"/>
              <a:t>Млекопитающие</a:t>
            </a:r>
          </a:p>
          <a:p>
            <a:r>
              <a:rPr lang="ru-RU" sz="1000" b="1" dirty="0" smtClean="0"/>
              <a:t>Подтип:</a:t>
            </a:r>
            <a:r>
              <a:rPr lang="ru-RU" sz="1000" dirty="0" smtClean="0"/>
              <a:t> Позвоночные</a:t>
            </a:r>
          </a:p>
          <a:p>
            <a:r>
              <a:rPr lang="ru-RU" sz="1000" b="1" dirty="0" smtClean="0"/>
              <a:t>Тип:</a:t>
            </a:r>
            <a:r>
              <a:rPr lang="ru-RU" sz="1000" dirty="0" smtClean="0"/>
              <a:t> Хордовые</a:t>
            </a:r>
          </a:p>
          <a:p>
            <a:r>
              <a:rPr lang="ru-RU" sz="1000" b="1" dirty="0" smtClean="0"/>
              <a:t>Царство: </a:t>
            </a:r>
            <a:r>
              <a:rPr lang="ru-RU" sz="1000" dirty="0" smtClean="0"/>
              <a:t>Животные</a:t>
            </a:r>
            <a:endParaRPr lang="ru-RU" sz="1000" dirty="0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Семейство - Кошачьи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2900354" cy="4525963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sz="1800" dirty="0"/>
              <a:t>Следующий родственник покрупней. И хотя все с детства знают, что </a:t>
            </a:r>
            <a:r>
              <a:rPr lang="ru-RU" sz="1800" b="1" u="sng" dirty="0"/>
              <a:t>лев</a:t>
            </a:r>
            <a:r>
              <a:rPr lang="ru-RU" sz="1800" dirty="0"/>
              <a:t> – тоже киса, только очень большая, вряд ли кому-то захочется поймать его за хвост или между делом почесать за ушком. И все же – обратимся к справочнику . </a:t>
            </a:r>
            <a:r>
              <a:rPr lang="ru-RU" sz="1800" dirty="0" smtClean="0"/>
              <a:t>Так </a:t>
            </a:r>
            <a:r>
              <a:rPr lang="ru-RU" sz="1800" dirty="0"/>
              <a:t>мы видим, что оба этих животных принадлежат к одному </a:t>
            </a:r>
            <a:r>
              <a:rPr lang="ru-RU" sz="1800" b="1" u="sng" dirty="0"/>
              <a:t>семейству Кошачьи</a:t>
            </a:r>
            <a:r>
              <a:rPr lang="ru-RU" sz="1800" dirty="0"/>
              <a:t>.</a:t>
            </a: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428736"/>
            <a:ext cx="28575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286256"/>
            <a:ext cx="3405178" cy="237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929058" y="2357430"/>
            <a:ext cx="15716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Вид:</a:t>
            </a:r>
            <a:r>
              <a:rPr lang="ru-RU" sz="1000" dirty="0" smtClean="0"/>
              <a:t> Лев африканский</a:t>
            </a:r>
          </a:p>
          <a:p>
            <a:r>
              <a:rPr lang="ru-RU" sz="1000" b="1" dirty="0" smtClean="0"/>
              <a:t>Род:</a:t>
            </a:r>
            <a:r>
              <a:rPr lang="ru-RU" sz="1000" dirty="0" smtClean="0"/>
              <a:t> Пантеры</a:t>
            </a:r>
          </a:p>
          <a:p>
            <a:r>
              <a:rPr lang="ru-RU" sz="1000" b="1" dirty="0" smtClean="0"/>
              <a:t>Семейство: </a:t>
            </a:r>
            <a:r>
              <a:rPr lang="ru-RU" sz="1000" dirty="0" smtClean="0"/>
              <a:t>Кошачьи</a:t>
            </a:r>
          </a:p>
          <a:p>
            <a:r>
              <a:rPr lang="ru-RU" sz="1000" b="1" dirty="0" smtClean="0"/>
              <a:t>Отряд: </a:t>
            </a:r>
            <a:r>
              <a:rPr lang="ru-RU" sz="1000" dirty="0" smtClean="0"/>
              <a:t>Хищники</a:t>
            </a:r>
          </a:p>
          <a:p>
            <a:r>
              <a:rPr lang="ru-RU" sz="1000" b="1" dirty="0" smtClean="0"/>
              <a:t>Класс: </a:t>
            </a:r>
            <a:r>
              <a:rPr lang="ru-RU" sz="1000" dirty="0" smtClean="0"/>
              <a:t>Млекопитающие</a:t>
            </a:r>
          </a:p>
          <a:p>
            <a:r>
              <a:rPr lang="ru-RU" sz="1000" b="1" dirty="0" smtClean="0"/>
              <a:t>Подтип:</a:t>
            </a:r>
            <a:r>
              <a:rPr lang="ru-RU" sz="1000" dirty="0" smtClean="0"/>
              <a:t> Позвоночные</a:t>
            </a:r>
          </a:p>
          <a:p>
            <a:r>
              <a:rPr lang="ru-RU" sz="1000" b="1" dirty="0" smtClean="0"/>
              <a:t>Тип:</a:t>
            </a:r>
            <a:r>
              <a:rPr lang="ru-RU" sz="1000" dirty="0" smtClean="0"/>
              <a:t> Хордовые</a:t>
            </a:r>
          </a:p>
          <a:p>
            <a:r>
              <a:rPr lang="ru-RU" sz="1000" b="1" dirty="0" smtClean="0"/>
              <a:t>Царство:</a:t>
            </a:r>
            <a:r>
              <a:rPr lang="ru-RU" sz="1000" dirty="0" smtClean="0"/>
              <a:t> Животные</a:t>
            </a:r>
            <a:endParaRPr lang="ru-RU" sz="1000" dirty="0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Отряд - Хищники</a:t>
            </a:r>
            <a:endParaRPr lang="ru-RU" dirty="0"/>
          </a:p>
        </p:txBody>
      </p:sp>
      <p:pic>
        <p:nvPicPr>
          <p:cNvPr id="4" name="Содержимое 3" descr="медв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14488"/>
            <a:ext cx="4095778" cy="3071834"/>
          </a:xfr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6248" y="1500174"/>
            <a:ext cx="464347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Семейства с общими признаками образуют отряд. А поскольку наша кошка питается не только молоком, но и представителями животного мира, она входит в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отряд Хищники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Где и становится родственницей другим хищникам, в том числе могучему зверю –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медведю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00504"/>
            <a:ext cx="2928958" cy="22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285852" y="5143512"/>
            <a:ext cx="2357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Вид:</a:t>
            </a:r>
            <a:r>
              <a:rPr lang="ru-RU" sz="1000" dirty="0" smtClean="0"/>
              <a:t> Медведь бурый</a:t>
            </a:r>
          </a:p>
          <a:p>
            <a:r>
              <a:rPr lang="ru-RU" sz="1000" b="1" dirty="0" smtClean="0"/>
              <a:t>Род:</a:t>
            </a:r>
            <a:r>
              <a:rPr lang="ru-RU" sz="1000" dirty="0" smtClean="0"/>
              <a:t> Медведи</a:t>
            </a:r>
          </a:p>
          <a:p>
            <a:r>
              <a:rPr lang="ru-RU" sz="1000" b="1" dirty="0" smtClean="0"/>
              <a:t>Семейство:</a:t>
            </a:r>
            <a:r>
              <a:rPr lang="ru-RU" sz="1000" dirty="0" smtClean="0"/>
              <a:t> Медвежьи</a:t>
            </a:r>
          </a:p>
          <a:p>
            <a:r>
              <a:rPr lang="ru-RU" sz="1000" b="1" dirty="0" smtClean="0"/>
              <a:t>Отряд: </a:t>
            </a:r>
            <a:r>
              <a:rPr lang="ru-RU" sz="1000" dirty="0" smtClean="0"/>
              <a:t>Хищники</a:t>
            </a:r>
          </a:p>
          <a:p>
            <a:r>
              <a:rPr lang="ru-RU" sz="1000" b="1" dirty="0" smtClean="0"/>
              <a:t>Класс: </a:t>
            </a:r>
            <a:r>
              <a:rPr lang="ru-RU" sz="1000" dirty="0" smtClean="0"/>
              <a:t>Млекопитающие</a:t>
            </a:r>
          </a:p>
          <a:p>
            <a:r>
              <a:rPr lang="ru-RU" sz="1000" b="1" dirty="0" smtClean="0"/>
              <a:t>Подтип:</a:t>
            </a:r>
            <a:r>
              <a:rPr lang="ru-RU" sz="1000" dirty="0" smtClean="0"/>
              <a:t> Позвоночные</a:t>
            </a:r>
          </a:p>
          <a:p>
            <a:r>
              <a:rPr lang="ru-RU" sz="1000" b="1" dirty="0" smtClean="0"/>
              <a:t>Тип:</a:t>
            </a:r>
            <a:r>
              <a:rPr lang="ru-RU" sz="1000" dirty="0" smtClean="0"/>
              <a:t> Хордовые</a:t>
            </a:r>
          </a:p>
          <a:p>
            <a:r>
              <a:rPr lang="ru-RU" sz="1000" b="1" dirty="0" smtClean="0"/>
              <a:t>Царство:</a:t>
            </a:r>
            <a:r>
              <a:rPr lang="ru-RU" sz="1000" dirty="0" smtClean="0"/>
              <a:t> Животные</a:t>
            </a:r>
            <a:endParaRPr lang="ru-RU" sz="1000" dirty="0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2928926" cy="5715040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ru-RU" sz="1900" dirty="0" smtClean="0"/>
              <a:t>А как вы думаете: </a:t>
            </a:r>
            <a:r>
              <a:rPr lang="ru-RU" sz="1900" b="1" dirty="0" smtClean="0"/>
              <a:t>б</a:t>
            </a:r>
            <a:r>
              <a:rPr lang="ru-RU" sz="1900" b="1" u="sng" dirty="0" smtClean="0"/>
              <a:t>елка</a:t>
            </a:r>
            <a:r>
              <a:rPr lang="ru-RU" sz="1900" dirty="0" smtClean="0"/>
              <a:t> – более близкая  родственница коту, чем медведь? Вроде и внешней схожести у них больше, и характеры поближе. Выяснить это можно только с помощью систематики. И здесь нас ждет неожиданное открытие. Оказывается, медведь с кошкой – более близкие родственники, чем кошка с белкой, потому что эта парочка пересекается лишь на следующем шаге -  в </a:t>
            </a:r>
            <a:r>
              <a:rPr lang="ru-RU" sz="1900" b="1" u="sng" dirty="0" smtClean="0"/>
              <a:t>классе Млекопитающие</a:t>
            </a:r>
            <a:r>
              <a:rPr lang="ru-RU" sz="1900" dirty="0" smtClean="0"/>
              <a:t>.</a:t>
            </a:r>
          </a:p>
          <a:p>
            <a:pPr indent="0">
              <a:buNone/>
            </a:pPr>
            <a:r>
              <a:rPr lang="ru-RU" sz="1900" dirty="0" smtClean="0"/>
              <a:t>Ну не удивительно ли?</a:t>
            </a:r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8087" y="785794"/>
            <a:ext cx="3285913" cy="42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Класс - Млекопитающие</a:t>
            </a:r>
            <a:endParaRPr lang="ru-RU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285992"/>
            <a:ext cx="3070215" cy="418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500826" y="5143512"/>
            <a:ext cx="17859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Вид: </a:t>
            </a:r>
            <a:r>
              <a:rPr lang="ru-RU" sz="1000" dirty="0" smtClean="0"/>
              <a:t>Белка обыкновенная</a:t>
            </a: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 smtClean="0"/>
              <a:t>Род: </a:t>
            </a:r>
            <a:r>
              <a:rPr lang="ru-RU" sz="1000" dirty="0" smtClean="0"/>
              <a:t>Белки</a:t>
            </a: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 smtClean="0"/>
              <a:t>Семейство: </a:t>
            </a:r>
            <a:r>
              <a:rPr lang="ru-RU" sz="1000" dirty="0" smtClean="0"/>
              <a:t>Беличьи</a:t>
            </a: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 smtClean="0"/>
              <a:t>Отряд: </a:t>
            </a:r>
            <a:r>
              <a:rPr lang="ru-RU" sz="1000" dirty="0" smtClean="0"/>
              <a:t>Грызуны</a:t>
            </a: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 smtClean="0"/>
              <a:t>Класс: </a:t>
            </a:r>
            <a:r>
              <a:rPr lang="ru-RU" sz="1000" dirty="0" smtClean="0"/>
              <a:t>Млекопитающие</a:t>
            </a:r>
            <a:br>
              <a:rPr lang="ru-RU" sz="1000" dirty="0" smtClean="0"/>
            </a:br>
            <a:r>
              <a:rPr lang="ru-RU" sz="1000" b="1" dirty="0" smtClean="0"/>
              <a:t>Подтип: </a:t>
            </a:r>
            <a:r>
              <a:rPr lang="ru-RU" sz="1000" dirty="0" smtClean="0"/>
              <a:t>Позвоночные</a:t>
            </a: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 smtClean="0"/>
              <a:t>Тип: </a:t>
            </a:r>
            <a:r>
              <a:rPr lang="ru-RU" sz="1000" dirty="0" smtClean="0"/>
              <a:t>Хордовые</a:t>
            </a: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 smtClean="0"/>
              <a:t>Царство: </a:t>
            </a:r>
            <a:r>
              <a:rPr lang="ru-RU" sz="1000" dirty="0" smtClean="0"/>
              <a:t>Животные</a:t>
            </a:r>
            <a:endParaRPr lang="ru-RU" sz="1000" dirty="0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Подтип - Позвоночные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2643206" cy="4929222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sz="1800" dirty="0"/>
              <a:t>И совсем уж неожиданно отыскать родство между резвой лохматой кошкой и холодной, скользкой рыбиной. А между тем, </a:t>
            </a:r>
            <a:r>
              <a:rPr lang="ru-RU" sz="1800" b="1" u="sng" dirty="0"/>
              <a:t>форель</a:t>
            </a:r>
            <a:r>
              <a:rPr lang="ru-RU" sz="1800" dirty="0"/>
              <a:t>, например, как и кошка, имеет позвоночник и поэтому оба этих представителя животного мира сходятся в единое в </a:t>
            </a:r>
            <a:r>
              <a:rPr lang="ru-RU" sz="1800" b="1" u="sng" dirty="0"/>
              <a:t>подтипе </a:t>
            </a:r>
            <a:r>
              <a:rPr lang="ru-RU" sz="1800" b="1" u="sng" dirty="0" smtClean="0"/>
              <a:t>Позвоночные</a:t>
            </a:r>
            <a:r>
              <a:rPr lang="ru-RU" sz="1800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14752"/>
            <a:ext cx="4384105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428736"/>
            <a:ext cx="3857652" cy="265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488" y="4857760"/>
            <a:ext cx="1785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Вид:</a:t>
            </a:r>
            <a:r>
              <a:rPr lang="ru-RU" sz="1000" dirty="0" smtClean="0"/>
              <a:t> Форель речная</a:t>
            </a:r>
          </a:p>
          <a:p>
            <a:r>
              <a:rPr lang="ru-RU" sz="1000" b="1" dirty="0" smtClean="0"/>
              <a:t>Род:</a:t>
            </a:r>
            <a:r>
              <a:rPr lang="ru-RU" sz="1000" dirty="0" smtClean="0"/>
              <a:t> Форели</a:t>
            </a:r>
          </a:p>
          <a:p>
            <a:r>
              <a:rPr lang="ru-RU" sz="1000" b="1" dirty="0" smtClean="0"/>
              <a:t>Семейство: </a:t>
            </a:r>
            <a:r>
              <a:rPr lang="ru-RU" sz="1000" dirty="0" smtClean="0"/>
              <a:t>Лососёвые</a:t>
            </a:r>
          </a:p>
          <a:p>
            <a:r>
              <a:rPr lang="ru-RU" sz="1000" b="1" dirty="0" smtClean="0"/>
              <a:t>Отряд: </a:t>
            </a:r>
            <a:r>
              <a:rPr lang="ru-RU" sz="1000" dirty="0" smtClean="0"/>
              <a:t>Лососеобразные</a:t>
            </a:r>
          </a:p>
          <a:p>
            <a:r>
              <a:rPr lang="ru-RU" sz="1000" b="1" dirty="0" smtClean="0"/>
              <a:t>Класс:</a:t>
            </a:r>
            <a:r>
              <a:rPr lang="ru-RU" sz="1000" dirty="0" smtClean="0"/>
              <a:t> Лучепёрые рыбы</a:t>
            </a:r>
          </a:p>
          <a:p>
            <a:r>
              <a:rPr lang="ru-RU" sz="1000" b="1" dirty="0" smtClean="0"/>
              <a:t>Подтип:</a:t>
            </a:r>
            <a:r>
              <a:rPr lang="ru-RU" sz="1000" dirty="0" smtClean="0"/>
              <a:t> Позвоночные</a:t>
            </a:r>
          </a:p>
          <a:p>
            <a:r>
              <a:rPr lang="ru-RU" sz="1000" b="1" dirty="0" smtClean="0"/>
              <a:t>Тип: </a:t>
            </a:r>
            <a:r>
              <a:rPr lang="ru-RU" sz="1000" dirty="0" smtClean="0"/>
              <a:t>Хордовые</a:t>
            </a:r>
          </a:p>
          <a:p>
            <a:r>
              <a:rPr lang="ru-RU" sz="1000" b="1" dirty="0" smtClean="0"/>
              <a:t>Царство: </a:t>
            </a:r>
            <a:r>
              <a:rPr lang="ru-RU" sz="1000" dirty="0" smtClean="0"/>
              <a:t>Животные</a:t>
            </a:r>
            <a:endParaRPr lang="ru-RU" sz="1000" dirty="0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Царство - Животные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50"/>
            <a:ext cx="3786214" cy="5357850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sz="1600" dirty="0"/>
              <a:t>И, наконец, шаг, на котором не может произойти уже ничего неожиданного, потому что это – </a:t>
            </a:r>
            <a:r>
              <a:rPr lang="ru-RU" sz="1600" b="1" u="sng" dirty="0" smtClean="0"/>
              <a:t>Царство – последнее звено </a:t>
            </a:r>
            <a:r>
              <a:rPr lang="ru-RU" sz="1600" b="1" u="sng" dirty="0"/>
              <a:t>систематики</a:t>
            </a:r>
            <a:r>
              <a:rPr lang="ru-RU" sz="1600" dirty="0"/>
              <a:t>, </a:t>
            </a:r>
            <a:r>
              <a:rPr lang="ru-RU" sz="1600" dirty="0" smtClean="0"/>
              <a:t>соединяющее </a:t>
            </a:r>
            <a:r>
              <a:rPr lang="ru-RU" sz="1600" dirty="0"/>
              <a:t>в себе всех животных. На этом шаге родственниками коту </a:t>
            </a:r>
            <a:r>
              <a:rPr lang="ru-RU" sz="1600" dirty="0" smtClean="0"/>
              <a:t>становится </a:t>
            </a:r>
            <a:r>
              <a:rPr lang="ru-RU" sz="1600" dirty="0"/>
              <a:t>абсолютно все живое, </a:t>
            </a:r>
            <a:r>
              <a:rPr lang="ru-RU" sz="1600" dirty="0" smtClean="0"/>
              <a:t>что может двигаться</a:t>
            </a:r>
            <a:r>
              <a:rPr lang="ru-RU" sz="1600" dirty="0"/>
              <a:t>, </a:t>
            </a:r>
            <a:r>
              <a:rPr lang="ru-RU" sz="1600" dirty="0" smtClean="0"/>
              <a:t>размножаться</a:t>
            </a:r>
            <a:r>
              <a:rPr lang="ru-RU" sz="1600" dirty="0"/>
              <a:t>, </a:t>
            </a:r>
            <a:r>
              <a:rPr lang="ru-RU" sz="1600" dirty="0" smtClean="0"/>
              <a:t>способно к общению – </a:t>
            </a:r>
            <a:r>
              <a:rPr lang="ru-RU" sz="1600" i="1" u="sng" dirty="0"/>
              <a:t>и бабочка, и акула, и высокогорный козел, и царь природы – человек</a:t>
            </a:r>
            <a:r>
              <a:rPr lang="ru-RU" sz="1600" dirty="0"/>
              <a:t>. </a:t>
            </a:r>
            <a:r>
              <a:rPr lang="ru-RU" sz="1600" dirty="0" smtClean="0"/>
              <a:t>Осознать </a:t>
            </a:r>
            <a:r>
              <a:rPr lang="ru-RU" sz="1600" dirty="0"/>
              <a:t>это всеобщее родство полезно в первую очередь – человеку.  </a:t>
            </a:r>
            <a:endParaRPr lang="ru-RU" sz="1600" dirty="0" smtClean="0"/>
          </a:p>
          <a:p>
            <a:pPr indent="0">
              <a:buNone/>
            </a:pPr>
            <a:r>
              <a:rPr lang="ru-RU" sz="1600" dirty="0" smtClean="0"/>
              <a:t>«</a:t>
            </a:r>
            <a:r>
              <a:rPr lang="ru-RU" sz="1600" dirty="0"/>
              <a:t>Мы с тобой одной крови – ты и я», -  говорил </a:t>
            </a:r>
            <a:r>
              <a:rPr lang="ru-RU" sz="1600" dirty="0" err="1"/>
              <a:t>Маугли</a:t>
            </a:r>
            <a:r>
              <a:rPr lang="ru-RU" sz="1600" dirty="0"/>
              <a:t> из всем известной </a:t>
            </a:r>
            <a:r>
              <a:rPr lang="ru-RU" sz="1600" dirty="0" smtClean="0"/>
              <a:t>одноименной сказки</a:t>
            </a:r>
            <a:r>
              <a:rPr lang="ru-RU" sz="1600" dirty="0"/>
              <a:t>, и все живое помогало ему. </a:t>
            </a:r>
            <a:endParaRPr lang="ru-RU" sz="1600" dirty="0" smtClean="0"/>
          </a:p>
          <a:p>
            <a:pPr indent="0">
              <a:buNone/>
            </a:pPr>
            <a:r>
              <a:rPr lang="ru-RU" sz="1600" dirty="0" smtClean="0"/>
              <a:t>«</a:t>
            </a:r>
            <a:r>
              <a:rPr lang="ru-RU" sz="1600" dirty="0"/>
              <a:t>Мы знаем природу, в которой живем»,  - скажет однажды человек не из сказки, и станет жить в полной гармонии со своей планетой.</a:t>
            </a: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1996669" cy="167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285860"/>
            <a:ext cx="4000903" cy="300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286256"/>
            <a:ext cx="2661073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278</TotalTime>
  <Words>1034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«Мы с тобой одной крови!»</vt:lpstr>
      <vt:lpstr>Слайд 2</vt:lpstr>
      <vt:lpstr>Вид - Кошка домашняя</vt:lpstr>
      <vt:lpstr>Род - Кошки</vt:lpstr>
      <vt:lpstr>Семейство - Кошачьи</vt:lpstr>
      <vt:lpstr>Отряд - Хищники</vt:lpstr>
      <vt:lpstr>Слайд 7</vt:lpstr>
      <vt:lpstr>Подтип - Позвоночные</vt:lpstr>
      <vt:lpstr>Царство - Животные</vt:lpstr>
      <vt:lpstr>Заключение</vt:lpstr>
      <vt:lpstr>Список использованной литературы и Интернет-ресурсов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Андрей</cp:lastModifiedBy>
  <cp:revision>39</cp:revision>
  <dcterms:created xsi:type="dcterms:W3CDTF">2012-04-26T14:44:54Z</dcterms:created>
  <dcterms:modified xsi:type="dcterms:W3CDTF">2014-07-21T08:10:31Z</dcterms:modified>
</cp:coreProperties>
</file>