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7E7E7"/>
    <a:srgbClr val="C4C4C4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411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730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062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546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684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5936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820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471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97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414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587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microsoft.com/office/2007/relationships/hdphoto" Target="../media/hdphoto2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 userDrawn="1"/>
        </p:nvSpPr>
        <p:spPr>
          <a:xfrm>
            <a:off x="171450" y="113506"/>
            <a:ext cx="8837796" cy="6607969"/>
          </a:xfrm>
          <a:prstGeom prst="round2DiagRect">
            <a:avLst/>
          </a:prstGeom>
          <a:solidFill>
            <a:srgbClr val="FFFFFF">
              <a:alpha val="74902"/>
            </a:srgbClr>
          </a:solidFill>
          <a:ln w="95250" cmpd="thinThick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6814685" y="0"/>
            <a:ext cx="2272765" cy="89755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43130" y="4851131"/>
            <a:ext cx="2337566" cy="22089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2406"/>
            <a:ext cx="2310062" cy="8975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08891" y="3844150"/>
            <a:ext cx="2471867" cy="312894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851F-E96C-4856-BB16-7102CE5638BB}" type="datetimeFigureOut">
              <a:rPr lang="ru-RU" smtClean="0"/>
              <a:pPr/>
              <a:t>10.01.2015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2310062" y="0"/>
            <a:ext cx="2162525" cy="8975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79342" y="0"/>
            <a:ext cx="2435343" cy="89755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790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Эдвард Григ </a:t>
            </a:r>
            <a:br>
              <a:rPr lang="ru-RU" dirty="0" smtClean="0"/>
            </a:br>
            <a:r>
              <a:rPr lang="ru-RU" dirty="0" smtClean="0"/>
              <a:t>сюита «Пер </a:t>
            </a:r>
            <a:r>
              <a:rPr lang="ru-RU" dirty="0" err="1" smtClean="0"/>
              <a:t>Гюнт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062548" y="3602038"/>
            <a:ext cx="3938451" cy="165576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Подготовила </a:t>
            </a:r>
          </a:p>
          <a:p>
            <a:r>
              <a:rPr lang="ru-RU" dirty="0" smtClean="0"/>
              <a:t>Учитель музыки </a:t>
            </a:r>
          </a:p>
          <a:p>
            <a:r>
              <a:rPr lang="ru-RU" dirty="0" smtClean="0"/>
              <a:t>МБОУ СОШ №7</a:t>
            </a:r>
          </a:p>
          <a:p>
            <a:r>
              <a:rPr lang="ru-RU" dirty="0" err="1" smtClean="0"/>
              <a:t>Земисева</a:t>
            </a:r>
            <a:r>
              <a:rPr lang="ru-RU" dirty="0" smtClean="0"/>
              <a:t> А.Ю.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«Смерть </a:t>
            </a:r>
            <a:r>
              <a:rPr lang="ru-RU" dirty="0" err="1" smtClean="0"/>
              <a:t>Озе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Содержимое 6" descr="PeerGyntMunch1896.SMALLjp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3336" y="1909604"/>
            <a:ext cx="3886200" cy="3164477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Вернувшись домой, Пер понимает, что здесь оставалось его счастье, всё самое дорогое, что у него есть: его родная земля и мать </a:t>
            </a:r>
            <a:r>
              <a:rPr lang="ru-RU" dirty="0" err="1" smtClean="0"/>
              <a:t>Озе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«Песня </a:t>
            </a:r>
            <a:r>
              <a:rPr lang="ru-RU" dirty="0" err="1" smtClean="0"/>
              <a:t>Сольвейг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889908" y="5199017"/>
            <a:ext cx="6412230" cy="134370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Еще один дорогой человек ждал его дома – его невеста </a:t>
            </a:r>
            <a:r>
              <a:rPr lang="ru-RU" dirty="0" err="1" smtClean="0"/>
              <a:t>Сольвейг</a:t>
            </a:r>
            <a:r>
              <a:rPr lang="ru-RU" dirty="0" smtClean="0"/>
              <a:t>. Она 40 долгих лет верила в его возвращение.</a:t>
            </a:r>
            <a:endParaRPr lang="ru-RU" dirty="0"/>
          </a:p>
        </p:txBody>
      </p:sp>
      <p:pic>
        <p:nvPicPr>
          <p:cNvPr id="7" name="Содержимое 6" descr="l_ee855b7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17667" y="1329939"/>
            <a:ext cx="5010150" cy="375761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1. Какие переживания выражает музыка? Подбери слова, которые наиболее точно передают характер музыки и твои чувства.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2. Чем отличаются «Танец </a:t>
            </a:r>
            <a:r>
              <a:rPr lang="ru-RU" dirty="0" err="1" smtClean="0"/>
              <a:t>Анитры</a:t>
            </a:r>
            <a:r>
              <a:rPr lang="ru-RU" dirty="0" smtClean="0"/>
              <a:t>», «Смерть </a:t>
            </a:r>
            <a:r>
              <a:rPr lang="ru-RU" dirty="0" err="1" smtClean="0"/>
              <a:t>Озе</a:t>
            </a:r>
            <a:r>
              <a:rPr lang="ru-RU" dirty="0" smtClean="0"/>
              <a:t>» и «Песня </a:t>
            </a:r>
            <a:r>
              <a:rPr lang="ru-RU" dirty="0" err="1" smtClean="0"/>
              <a:t>Сольвейг</a:t>
            </a:r>
            <a:r>
              <a:rPr lang="ru-RU" dirty="0" smtClean="0"/>
              <a:t>»? Что их роднит? Какая интонация композитора их объединяет?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Вывод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Эдвард Григ – один из самых значительных композиторов Норвегии, основатель ее национальной музыкальной школы. </a:t>
            </a:r>
          </a:p>
          <a:p>
            <a:pPr>
              <a:buNone/>
            </a:pPr>
            <a:r>
              <a:rPr lang="ru-RU" dirty="0" smtClean="0"/>
              <a:t>    Сюита </a:t>
            </a:r>
            <a:r>
              <a:rPr lang="ru-RU" dirty="0" smtClean="0"/>
              <a:t>«Пер </a:t>
            </a:r>
            <a:r>
              <a:rPr lang="ru-RU" dirty="0" err="1" smtClean="0"/>
              <a:t>Гюнт</a:t>
            </a:r>
            <a:r>
              <a:rPr lang="ru-RU" dirty="0" smtClean="0"/>
              <a:t>» </a:t>
            </a:r>
            <a:r>
              <a:rPr lang="ru-RU" dirty="0" smtClean="0"/>
              <a:t>стала </a:t>
            </a:r>
            <a:r>
              <a:rPr lang="ru-RU" dirty="0" smtClean="0"/>
              <a:t>самым глубоким и художественно совершенным обобщением образа </a:t>
            </a:r>
            <a:r>
              <a:rPr lang="ru-RU" dirty="0" smtClean="0"/>
              <a:t>родины в творчестве Грига. Композитор </a:t>
            </a:r>
            <a:r>
              <a:rPr lang="ru-RU" dirty="0" smtClean="0"/>
              <a:t>создал лирико-эпическую поэму о Норвегии, воспел красоту ее природы, нарисовал причудливые сказочные образы.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34440" y="1668735"/>
            <a:ext cx="6858000" cy="165576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28650" y="822960"/>
            <a:ext cx="7886700" cy="53540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Цель:</a:t>
            </a:r>
          </a:p>
          <a:p>
            <a:pPr>
              <a:buNone/>
            </a:pPr>
            <a:r>
              <a:rPr lang="ru-RU" dirty="0" smtClean="0"/>
              <a:t>    Познакомить обучающихся с норвежской музыкой на примере выдающегося произведения Э.Грига «Пер </a:t>
            </a:r>
            <a:r>
              <a:rPr lang="ru-RU" dirty="0" err="1" smtClean="0"/>
              <a:t>Гюнт</a:t>
            </a:r>
            <a:r>
              <a:rPr lang="ru-RU" dirty="0" smtClean="0"/>
              <a:t>»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Задачи:</a:t>
            </a:r>
          </a:p>
          <a:p>
            <a:pPr>
              <a:buNone/>
            </a:pPr>
            <a:r>
              <a:rPr lang="ru-RU" dirty="0" smtClean="0"/>
              <a:t>Образовательная - </a:t>
            </a:r>
            <a:r>
              <a:rPr lang="ru-RU" dirty="0" smtClean="0"/>
              <a:t>обеспечить в ходе урока </a:t>
            </a:r>
            <a:r>
              <a:rPr lang="ru-RU" dirty="0" smtClean="0"/>
              <a:t>усвоение понятий</a:t>
            </a:r>
            <a:r>
              <a:rPr lang="ru-RU" dirty="0" smtClean="0"/>
              <a:t> </a:t>
            </a:r>
            <a:r>
              <a:rPr lang="ru-RU" i="1" dirty="0" smtClean="0"/>
              <a:t>сюита, тема, вариация.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Воспитательная - </a:t>
            </a:r>
            <a:r>
              <a:rPr lang="ru-RU" dirty="0" smtClean="0"/>
              <a:t>содействовать развитию эстетического </a:t>
            </a:r>
            <a:r>
              <a:rPr lang="ru-RU" dirty="0" smtClean="0"/>
              <a:t>вкуса.</a:t>
            </a:r>
          </a:p>
          <a:p>
            <a:pPr>
              <a:buNone/>
            </a:pPr>
            <a:r>
              <a:rPr lang="ru-RU" dirty="0" smtClean="0"/>
              <a:t>Развивающая - </a:t>
            </a:r>
            <a:r>
              <a:rPr lang="ru-RU" dirty="0" smtClean="0"/>
              <a:t>создать условия для развития памяти, внимания, </a:t>
            </a:r>
            <a:r>
              <a:rPr lang="ru-RU" dirty="0" smtClean="0"/>
              <a:t>воображения.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1003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Эдвард Григ</a:t>
            </a:r>
            <a:endParaRPr lang="ru-RU" dirty="0"/>
          </a:p>
        </p:txBody>
      </p:sp>
      <p:pic>
        <p:nvPicPr>
          <p:cNvPr id="6" name="Содержимое 5" descr="i (4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4150" y="1915318"/>
            <a:ext cx="3080882" cy="3819275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Эдвард </a:t>
            </a:r>
            <a:r>
              <a:rPr lang="ru-RU" b="1" dirty="0" err="1" smtClean="0"/>
              <a:t>Хагеруп</a:t>
            </a:r>
            <a:r>
              <a:rPr lang="ru-RU" b="1" dirty="0" smtClean="0"/>
              <a:t> Григ</a:t>
            </a:r>
            <a:r>
              <a:rPr lang="ru-RU" dirty="0" smtClean="0"/>
              <a:t> (1843—1907) — норвежский композитор периода романтизма, музыкальный деятель, пианист, дирижёр.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Эдвард Григ</a:t>
            </a:r>
            <a:endParaRPr lang="ru-RU" dirty="0"/>
          </a:p>
        </p:txBody>
      </p:sp>
      <p:pic>
        <p:nvPicPr>
          <p:cNvPr id="7" name="Содержимое 6" descr="Grieg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3212" y="1708762"/>
            <a:ext cx="3366970" cy="420871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69274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Григ </a:t>
            </a:r>
            <a:r>
              <a:rPr lang="ru-RU" dirty="0" smtClean="0"/>
              <a:t>является автором произведений разных жанров: сюит (наиболее известна "Пер </a:t>
            </a:r>
            <a:r>
              <a:rPr lang="ru-RU" dirty="0" err="1" smtClean="0"/>
              <a:t>Гюнт</a:t>
            </a:r>
            <a:r>
              <a:rPr lang="ru-RU" dirty="0" smtClean="0"/>
              <a:t>", написанная по драме Ибсена), увертюр, небольших оркестровых произведений, фортепианного концерта, квартета, скрипичных сонат, виолончельной и фортепианной сонат, небольших фортепианных произведений и песен. Произведения Грига написаны в романтическом стиле.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Григ </a:t>
            </a:r>
            <a:r>
              <a:rPr lang="ru-RU" dirty="0" smtClean="0"/>
              <a:t>создал норвежскую национальную школу в музыке.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Сюита «Пер </a:t>
            </a:r>
            <a:r>
              <a:rPr lang="ru-RU" dirty="0" err="1" smtClean="0"/>
              <a:t>Гюнт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7449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Григ сочинил музыку к драме Генрика Ибсена.</a:t>
            </a:r>
          </a:p>
          <a:p>
            <a:pPr>
              <a:buNone/>
            </a:pPr>
            <a:r>
              <a:rPr lang="ru-RU" dirty="0" smtClean="0"/>
              <a:t>    Пьеса рассказывает поучительную историю о юноше, который покинул родной дом в надежде разбогатеть и найти свое счастье.</a:t>
            </a:r>
          </a:p>
          <a:p>
            <a:pPr>
              <a:buNone/>
            </a:pPr>
            <a:r>
              <a:rPr lang="ru-RU" dirty="0" smtClean="0"/>
              <a:t>     Сюита состоит из нескольких отдельных музыкальных картин.</a:t>
            </a:r>
            <a:endParaRPr lang="ru-RU" dirty="0"/>
          </a:p>
        </p:txBody>
      </p:sp>
      <p:pic>
        <p:nvPicPr>
          <p:cNvPr id="6" name="Содержимое 5" descr="21e7642854b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41767" y="1342976"/>
            <a:ext cx="3886200" cy="367071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«Утро»</a:t>
            </a:r>
            <a:endParaRPr lang="ru-RU" dirty="0"/>
          </a:p>
        </p:txBody>
      </p:sp>
      <p:pic>
        <p:nvPicPr>
          <p:cNvPr id="7" name="Содержимое 6" descr="i (5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1447" y="1405866"/>
            <a:ext cx="5298622" cy="3311639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953589" y="4754880"/>
            <a:ext cx="7561761" cy="18287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Пер </a:t>
            </a:r>
            <a:r>
              <a:rPr lang="ru-RU" dirty="0" err="1" smtClean="0"/>
              <a:t>Гюнт</a:t>
            </a:r>
            <a:r>
              <a:rPr lang="ru-RU" dirty="0" smtClean="0"/>
              <a:t> встречает восход солнца в Египте, но перед глазами его — родная Норвегия). Звучит спокойная, прозрачная </a:t>
            </a:r>
            <a:r>
              <a:rPr lang="ru-RU" dirty="0" smtClean="0"/>
              <a:t>мелодия. </a:t>
            </a:r>
            <a:r>
              <a:rPr lang="ru-RU" dirty="0" smtClean="0"/>
              <a:t>Ее начало сродни пастушьим наигрышам. В среднем эпизоде она разрастается в насыщенном звучании струнных, а затем и всего оркестра, как будто лучи солнца торжествующе заливают все вокруг своим светом.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 пещере горного короля»</a:t>
            </a:r>
            <a:endParaRPr lang="ru-RU" dirty="0"/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2889" y="1558513"/>
            <a:ext cx="4490667" cy="2686916"/>
          </a:xfrm>
        </p:spPr>
      </p:pic>
      <p:pic>
        <p:nvPicPr>
          <p:cNvPr id="8" name="Содержимое 7" descr="1260994027_cave_by_ewk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27861" y="1549397"/>
            <a:ext cx="4770689" cy="2696031"/>
          </a:xfrm>
        </p:spPr>
      </p:pic>
      <p:sp>
        <p:nvSpPr>
          <p:cNvPr id="10" name="TextBox 9"/>
          <p:cNvSpPr txBox="1"/>
          <p:nvPr/>
        </p:nvSpPr>
        <p:spPr>
          <a:xfrm>
            <a:off x="1018903" y="5355771"/>
            <a:ext cx="632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Пьеса «В пещере горного короля»</a:t>
            </a:r>
          </a:p>
          <a:p>
            <a:r>
              <a:rPr lang="ru-RU" sz="2400" dirty="0" smtClean="0"/>
              <a:t>п</a:t>
            </a:r>
            <a:r>
              <a:rPr lang="ru-RU" sz="2400" dirty="0" smtClean="0"/>
              <a:t>олна  фантастической таинственности.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31966"/>
            <a:ext cx="3886200" cy="51319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Как один и тот же приём развития (повтор) помог композитору нарисовать такие контрастные картины?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Что остаётся неизменным, а что меняется в каждой из частей?</a:t>
            </a:r>
            <a:endParaRPr lang="ru-RU" dirty="0"/>
          </a:p>
        </p:txBody>
      </p:sp>
      <p:pic>
        <p:nvPicPr>
          <p:cNvPr id="6" name="Содержимое 5" descr="0012-005--V-peschere-gornogo-koroljaE_8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56393" y="1224823"/>
            <a:ext cx="5249518" cy="347780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«Танец </a:t>
            </a:r>
            <a:r>
              <a:rPr lang="ru-RU" dirty="0" err="1" smtClean="0"/>
              <a:t>Анитры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Содержимое 6" descr="00002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9101" y="1773373"/>
            <a:ext cx="2961196" cy="435133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В своих странствиях Пер </a:t>
            </a:r>
            <a:r>
              <a:rPr lang="ru-RU" dirty="0" err="1" smtClean="0"/>
              <a:t>Гюнт</a:t>
            </a:r>
            <a:r>
              <a:rPr lang="ru-RU" dirty="0" smtClean="0"/>
              <a:t> встречает разных людей. Среди них восточная танцовщица </a:t>
            </a:r>
            <a:r>
              <a:rPr lang="ru-RU" dirty="0" err="1" smtClean="0"/>
              <a:t>А</a:t>
            </a:r>
            <a:r>
              <a:rPr lang="ru-RU" dirty="0" err="1" smtClean="0"/>
              <a:t>нитра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Schoolbook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траж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476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Эдвард Григ  сюита «Пер Гюнт»</vt:lpstr>
      <vt:lpstr>Слайд 2</vt:lpstr>
      <vt:lpstr>            Эдвард Григ</vt:lpstr>
      <vt:lpstr>           Эдвард Григ</vt:lpstr>
      <vt:lpstr>       Сюита «Пер Гюнт»</vt:lpstr>
      <vt:lpstr>                 «Утро»</vt:lpstr>
      <vt:lpstr>«В пещере горного короля»</vt:lpstr>
      <vt:lpstr>Слайд 8</vt:lpstr>
      <vt:lpstr>         «Танец Анитры»</vt:lpstr>
      <vt:lpstr>            «Смерть Озе»</vt:lpstr>
      <vt:lpstr>         «Песня Сольвейг»</vt:lpstr>
      <vt:lpstr>Слайд 12</vt:lpstr>
      <vt:lpstr>                Вывод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школа 7</cp:lastModifiedBy>
  <cp:revision>11</cp:revision>
  <dcterms:created xsi:type="dcterms:W3CDTF">2014-07-09T20:16:08Z</dcterms:created>
  <dcterms:modified xsi:type="dcterms:W3CDTF">2015-01-09T23:20:22Z</dcterms:modified>
</cp:coreProperties>
</file>