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4" r:id="rId13"/>
    <p:sldId id="266" r:id="rId14"/>
    <p:sldId id="267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BDD7-77D6-4950-AEB3-8B79C1FD71E8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9357-7239-432D-BF85-868C91283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BDD7-77D6-4950-AEB3-8B79C1FD71E8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9357-7239-432D-BF85-868C91283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BDD7-77D6-4950-AEB3-8B79C1FD71E8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9357-7239-432D-BF85-868C91283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BDD7-77D6-4950-AEB3-8B79C1FD71E8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9357-7239-432D-BF85-868C91283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BDD7-77D6-4950-AEB3-8B79C1FD71E8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9357-7239-432D-BF85-868C91283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BDD7-77D6-4950-AEB3-8B79C1FD71E8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9357-7239-432D-BF85-868C91283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BDD7-77D6-4950-AEB3-8B79C1FD71E8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9357-7239-432D-BF85-868C91283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BDD7-77D6-4950-AEB3-8B79C1FD71E8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9357-7239-432D-BF85-868C91283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BDD7-77D6-4950-AEB3-8B79C1FD71E8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9357-7239-432D-BF85-868C91283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BDD7-77D6-4950-AEB3-8B79C1FD71E8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9357-7239-432D-BF85-868C91283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BDD7-77D6-4950-AEB3-8B79C1FD71E8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9357-7239-432D-BF85-868C91283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7BDD7-77D6-4950-AEB3-8B79C1FD71E8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69357-7239-432D-BF85-868C91283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olg.ucoz.ru/publ/doklady/k_pedsovetu/proektnaja_dejatelnost_v_nachalnoj_shkole/32-1-0-317" TargetMode="External"/><Relationship Id="rId3" Type="http://schemas.openxmlformats.org/officeDocument/2006/relationships/hyperlink" Target="http://otherreferats.allbest.ru/pedagogics/00207454_0.html" TargetMode="External"/><Relationship Id="rId7" Type="http://schemas.openxmlformats.org/officeDocument/2006/relationships/hyperlink" Target="http://edu.rybadm.ru/info/teacheryear/2010/Demidova.htm" TargetMode="External"/><Relationship Id="rId2" Type="http://schemas.openxmlformats.org/officeDocument/2006/relationships/hyperlink" Target="http://www.nachalka.com/book/export/html/32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50-shelkovo-licey.edusite.ru/p255aa1.html" TargetMode="External"/><Relationship Id="rId5" Type="http://schemas.openxmlformats.org/officeDocument/2006/relationships/hyperlink" Target="http://www.eidos.ru/courses/themes/25007/index.htm" TargetMode="External"/><Relationship Id="rId4" Type="http://schemas.openxmlformats.org/officeDocument/2006/relationships/hyperlink" Target="http://m-proektov.narod.ru/data/main-5/topic-1/page08.html" TargetMode="External"/><Relationship Id="rId9" Type="http://schemas.openxmlformats.org/officeDocument/2006/relationships/hyperlink" Target="http://out-of-school.area7.ru/?m=546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196753"/>
            <a:ext cx="6046440" cy="24036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Использование деятельностного метода при создании проектов в начальной школе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725144"/>
            <a:ext cx="4896544" cy="1270992"/>
          </a:xfrm>
        </p:spPr>
        <p:txBody>
          <a:bodyPr>
            <a:normAutofit fontScale="7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1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Муниципальное бюджетное общеобразовательное учреждение </a:t>
            </a:r>
            <a:br>
              <a:rPr lang="ru-RU" sz="21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1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«Основная общеобразовательная школа №15 н.п. Нивский»</a:t>
            </a:r>
          </a:p>
          <a:p>
            <a:r>
              <a:rPr lang="ru-RU" sz="21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Учитель начальных классов, Березина И.Е.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241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Проектное обучение стимулирует истинное учение самих учащихся, потому что оно: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17646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Book Antiqua" pitchFamily="18" charset="0"/>
              </a:rPr>
              <a:t>личностно ориентировано;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Book Antiqua" pitchFamily="18" charset="0"/>
              </a:rPr>
              <a:t>использует множество дидактических подходов;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Book Antiqua" pitchFamily="18" charset="0"/>
              </a:rPr>
              <a:t>самомотивируемо, что означает возрастание интереса и вовлеченности в работу по мере ее выполнения;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Book Antiqua" pitchFamily="18" charset="0"/>
              </a:rPr>
              <a:t>позволяет учиться на собственном опыте и опыте других в конкретном деле;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Book Antiqua" pitchFamily="18" charset="0"/>
              </a:rPr>
              <a:t>приносит удовольствие учащимся, использующим продукт своего труда.</a:t>
            </a:r>
            <a:endParaRPr lang="ru-RU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pic>
        <p:nvPicPr>
          <p:cNvPr id="4" name="Рисунок 3" descr="74503848_large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5157192"/>
            <a:ext cx="2051720" cy="1538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507288" cy="122413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Проект: 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«Здоровье – главное богатство»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Содержимое 3" descr="DSC04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7" y="1988840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042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1379" y="3573016"/>
            <a:ext cx="3659053" cy="2744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«Утренняя газета»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9" name="Рисунок 8" descr="DSC046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628800"/>
            <a:ext cx="5400600" cy="4319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496855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Вся наша жизнь – череда различных проектов. Задача учителя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 -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 научить ребенка планировать и успешно реализовывать свои жизненные проекты.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00808"/>
            <a:ext cx="847140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 Antiqua" pitchFamily="18" charset="0"/>
              </a:rPr>
              <a:t>Спасибо за внимание</a:t>
            </a:r>
            <a:r>
              <a:rPr lang="ru-RU" sz="72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</a:t>
            </a:r>
            <a:endParaRPr lang="ru-RU" sz="72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Источники информации: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marL="514350" indent="-514350" algn="just">
              <a:buAutoNum type="arabicPeriod"/>
            </a:pPr>
            <a:r>
              <a:rPr lang="ru-RU" b="1" dirty="0" smtClean="0">
                <a:latin typeface="Book Antiqua" pitchFamily="18" charset="0"/>
              </a:rPr>
              <a:t>Соколова Т.Е., Ковалева И.Ю., </a:t>
            </a:r>
            <a:r>
              <a:rPr lang="ru-RU" b="1" dirty="0" err="1" smtClean="0">
                <a:latin typeface="Book Antiqua" pitchFamily="18" charset="0"/>
              </a:rPr>
              <a:t>Стрельская</a:t>
            </a:r>
            <a:r>
              <a:rPr lang="ru-RU" b="1" dirty="0" smtClean="0">
                <a:latin typeface="Book Antiqua" pitchFamily="18" charset="0"/>
              </a:rPr>
              <a:t> О.А., Гурова С.И., </a:t>
            </a:r>
            <a:r>
              <a:rPr lang="ru-RU" b="1" dirty="0" err="1" smtClean="0">
                <a:latin typeface="Book Antiqua" pitchFamily="18" charset="0"/>
              </a:rPr>
              <a:t>Бережнова</a:t>
            </a:r>
            <a:r>
              <a:rPr lang="ru-RU" b="1" dirty="0" smtClean="0">
                <a:latin typeface="Book Antiqua" pitchFamily="18" charset="0"/>
              </a:rPr>
              <a:t> Л.Р., </a:t>
            </a:r>
            <a:r>
              <a:rPr lang="ru-RU" b="1" dirty="0" err="1" smtClean="0">
                <a:latin typeface="Book Antiqua" pitchFamily="18" charset="0"/>
              </a:rPr>
              <a:t>Оломская</a:t>
            </a:r>
            <a:r>
              <a:rPr lang="ru-RU" b="1" dirty="0" smtClean="0">
                <a:latin typeface="Book Antiqua" pitchFamily="18" charset="0"/>
              </a:rPr>
              <a:t> Т.М. Построение в начальной школе учебного проекта на основе вопросов проблемного характера: Учебно-методическое пособие для дистанционного повышения квалификации учителей начальных классов. – Мурманск: МОИПКРОиК, 2008. -  56 с.</a:t>
            </a:r>
          </a:p>
          <a:p>
            <a:pPr marL="514350" indent="-514350" algn="just">
              <a:buAutoNum type="arabicPeriod"/>
            </a:pPr>
            <a:endParaRPr lang="ru-RU" b="1" dirty="0" smtClean="0">
              <a:latin typeface="Book Antiqua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Book Antiqua" pitchFamily="18" charset="0"/>
              </a:rPr>
              <a:t>2.  Проектные задачи в начальной школе: пособие для учителя/ А.Б.Воронцов,   </a:t>
            </a:r>
            <a:r>
              <a:rPr lang="ru-RU" b="1" dirty="0" err="1" smtClean="0">
                <a:latin typeface="Book Antiqua" pitchFamily="18" charset="0"/>
              </a:rPr>
              <a:t>В.М.Заславский</a:t>
            </a:r>
            <a:r>
              <a:rPr lang="ru-RU" b="1" dirty="0" smtClean="0">
                <a:latin typeface="Book Antiqua" pitchFamily="18" charset="0"/>
              </a:rPr>
              <a:t>, С.В.Егоркина и др.; под </a:t>
            </a:r>
            <a:r>
              <a:rPr lang="ru-RU" b="1" dirty="0" err="1" smtClean="0">
                <a:latin typeface="Book Antiqua" pitchFamily="18" charset="0"/>
              </a:rPr>
              <a:t>ред.А.Б.Воронцова</a:t>
            </a:r>
            <a:r>
              <a:rPr lang="ru-RU" b="1" dirty="0" smtClean="0">
                <a:latin typeface="Book Antiqua" pitchFamily="18" charset="0"/>
              </a:rPr>
              <a:t> - М. : Просвещение, 2010.</a:t>
            </a:r>
          </a:p>
          <a:p>
            <a:pPr algn="just">
              <a:buNone/>
            </a:pPr>
            <a:endParaRPr lang="ru-RU" b="1" dirty="0" smtClean="0">
              <a:latin typeface="Book Antiqua" pitchFamily="18" charset="0"/>
            </a:endParaRPr>
          </a:p>
          <a:p>
            <a:pPr>
              <a:buNone/>
            </a:pPr>
            <a:r>
              <a:rPr lang="ru-RU" b="1" dirty="0" smtClean="0">
                <a:latin typeface="Book Antiqua" pitchFamily="18" charset="0"/>
              </a:rPr>
              <a:t>3.      Ресурсы интернета:</a:t>
            </a:r>
          </a:p>
          <a:p>
            <a:pPr>
              <a:buNone/>
            </a:pPr>
            <a:r>
              <a:rPr lang="ru-RU" b="1" dirty="0" smtClean="0">
                <a:latin typeface="Book Antiqua" pitchFamily="18" charset="0"/>
                <a:hlinkClick r:id="rId2"/>
              </a:rPr>
              <a:t>http://www.nachalka.com/book/export/html/326</a:t>
            </a:r>
            <a:endParaRPr lang="ru-RU" b="1" dirty="0" smtClean="0">
              <a:latin typeface="Book Antiqua" pitchFamily="18" charset="0"/>
            </a:endParaRPr>
          </a:p>
          <a:p>
            <a:pPr>
              <a:buNone/>
            </a:pPr>
            <a:r>
              <a:rPr lang="ru-RU" b="1" dirty="0" smtClean="0">
                <a:latin typeface="Book Antiqua" pitchFamily="18" charset="0"/>
                <a:hlinkClick r:id="rId3"/>
              </a:rPr>
              <a:t>http://otherreferats.allbest.ru/pedagogics/00207454_0.html</a:t>
            </a:r>
            <a:endParaRPr lang="ru-RU" b="1" dirty="0" smtClean="0">
              <a:latin typeface="Book Antiqua" pitchFamily="18" charset="0"/>
            </a:endParaRPr>
          </a:p>
          <a:p>
            <a:pPr>
              <a:buNone/>
            </a:pPr>
            <a:r>
              <a:rPr lang="ru-RU" b="1" dirty="0" smtClean="0">
                <a:latin typeface="Book Antiqua" pitchFamily="18" charset="0"/>
                <a:hlinkClick r:id="rId4"/>
              </a:rPr>
              <a:t>http://m-proektov.narod.ru/data/main-5/topic-1/page08.html</a:t>
            </a:r>
            <a:endParaRPr lang="ru-RU" b="1" dirty="0" smtClean="0">
              <a:latin typeface="Book Antiqua" pitchFamily="18" charset="0"/>
            </a:endParaRPr>
          </a:p>
          <a:p>
            <a:pPr>
              <a:buNone/>
            </a:pPr>
            <a:r>
              <a:rPr lang="ru-RU" b="1" dirty="0" smtClean="0">
                <a:latin typeface="Book Antiqua" pitchFamily="18" charset="0"/>
                <a:hlinkClick r:id="rId5"/>
              </a:rPr>
              <a:t>http://www.eidos.ru/courses/themes/25007/index.htm</a:t>
            </a:r>
            <a:endParaRPr lang="ru-RU" b="1" dirty="0" smtClean="0">
              <a:latin typeface="Book Antiqua" pitchFamily="18" charset="0"/>
            </a:endParaRPr>
          </a:p>
          <a:p>
            <a:pPr>
              <a:buNone/>
            </a:pPr>
            <a:r>
              <a:rPr lang="ru-RU" b="1" dirty="0" smtClean="0">
                <a:latin typeface="Book Antiqua" pitchFamily="18" charset="0"/>
                <a:hlinkClick r:id="rId6"/>
              </a:rPr>
              <a:t>http://150-shelkovo-licey.edusite.ru/p255aa1.html</a:t>
            </a:r>
            <a:endParaRPr lang="ru-RU" b="1" dirty="0" smtClean="0">
              <a:latin typeface="Book Antiqua" pitchFamily="18" charset="0"/>
            </a:endParaRPr>
          </a:p>
          <a:p>
            <a:pPr>
              <a:buNone/>
            </a:pPr>
            <a:r>
              <a:rPr lang="ru-RU" b="1" dirty="0" smtClean="0">
                <a:latin typeface="Book Antiqua" pitchFamily="18" charset="0"/>
                <a:hlinkClick r:id="rId7"/>
              </a:rPr>
              <a:t>http://edu.rybadm.ru/info/teacheryear/2010/Demidova.htm</a:t>
            </a:r>
            <a:endParaRPr lang="ru-RU" b="1" dirty="0" smtClean="0">
              <a:latin typeface="Book Antiqua" pitchFamily="18" charset="0"/>
            </a:endParaRPr>
          </a:p>
          <a:p>
            <a:pPr>
              <a:buNone/>
            </a:pPr>
            <a:r>
              <a:rPr lang="ru-RU" b="1" dirty="0" smtClean="0">
                <a:latin typeface="Book Antiqua" pitchFamily="18" charset="0"/>
                <a:hlinkClick r:id="rId8"/>
              </a:rPr>
              <a:t>http://olg.ucoz.ru/publ/doklady/k_pedsovetu/proektnaja_dejatelnost_v_nachalnoj_shkole/32-1-0-317</a:t>
            </a:r>
            <a:endParaRPr lang="ru-RU" b="1" dirty="0" smtClean="0">
              <a:latin typeface="Book Antiqua" pitchFamily="18" charset="0"/>
            </a:endParaRPr>
          </a:p>
          <a:p>
            <a:pPr>
              <a:buNone/>
            </a:pPr>
            <a:r>
              <a:rPr lang="ru-RU" b="1" dirty="0" smtClean="0">
                <a:latin typeface="Book Antiqua" pitchFamily="18" charset="0"/>
                <a:hlinkClick r:id="rId9"/>
              </a:rPr>
              <a:t>http://out-of-school.area7.ru/?m=5465</a:t>
            </a:r>
            <a:endParaRPr lang="ru-RU" b="1" dirty="0" smtClean="0">
              <a:latin typeface="Book Antiqu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53244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«Нельзя чему-нибудь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научить</a:t>
            </a:r>
            <a:endParaRPr lang="en-US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itchFamily="18" charset="0"/>
            </a:endParaRPr>
          </a:p>
          <a:p>
            <a:pPr>
              <a:buNone/>
            </a:pP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человека,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можно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только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помочь</a:t>
            </a:r>
          </a:p>
          <a:p>
            <a:pPr>
              <a:buNone/>
            </a:pP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ему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обнаружить это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внутри</a:t>
            </a:r>
          </a:p>
          <a:p>
            <a:pPr>
              <a:buNone/>
            </a:pPr>
            <a:r>
              <a:rPr lang="ru-RU" sz="40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себя» </a:t>
            </a:r>
          </a:p>
          <a:p>
            <a:pPr algn="r">
              <a:buNone/>
            </a:pPr>
            <a:r>
              <a:rPr lang="ru-RU" sz="40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Г.Галилей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Рисунок 3" descr="74503851_large_03__1_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365104"/>
            <a:ext cx="1039224" cy="2129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Метод обучения </a:t>
            </a:r>
            <a:r>
              <a:rPr lang="ru-RU" sz="2800" b="1" dirty="0" smtClean="0">
                <a:solidFill>
                  <a:srgbClr val="00B050"/>
                </a:solidFill>
                <a:latin typeface="Book Antiqua" pitchFamily="18" charset="0"/>
              </a:rPr>
              <a:t>– это своеобразный центр всего учебного процесса, обеспечивающий связь между поставленными целями и конечным результатом.</a:t>
            </a:r>
            <a:endParaRPr lang="en-US" sz="2800" b="1" dirty="0" smtClean="0">
              <a:solidFill>
                <a:srgbClr val="00B050"/>
              </a:solidFill>
              <a:latin typeface="Book Antiqua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00B050"/>
              </a:solidFill>
              <a:latin typeface="Book Antiqua" pitchFamily="18" charset="0"/>
            </a:endParaRPr>
          </a:p>
          <a:p>
            <a:r>
              <a:rPr lang="ru-RU" sz="2800" b="1" dirty="0" smtClean="0">
                <a:solidFill>
                  <a:srgbClr val="00B050"/>
                </a:solidFill>
                <a:latin typeface="Book Antiqua" pitchFamily="18" charset="0"/>
              </a:rPr>
              <a:t>Метод обучения, при котором ребенок  получает знания не в готовом виде, а добывает их сам в процессе собственной учебно-познавательной деятельности называется </a:t>
            </a: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деятельностным методом.</a:t>
            </a:r>
            <a:endParaRPr lang="en-US" sz="28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>
              <a:buNone/>
            </a:pPr>
            <a:endParaRPr lang="en-US" sz="2800" b="1" dirty="0" smtClean="0">
              <a:solidFill>
                <a:srgbClr val="00B050"/>
              </a:solidFill>
              <a:latin typeface="Book Antiqua" pitchFamily="18" charset="0"/>
            </a:endParaRPr>
          </a:p>
          <a:p>
            <a:r>
              <a:rPr lang="ru-RU" sz="2800" b="1" dirty="0" smtClean="0">
                <a:solidFill>
                  <a:srgbClr val="00B050"/>
                </a:solidFill>
                <a:latin typeface="Book Antiqua" pitchFamily="18" charset="0"/>
              </a:rPr>
              <a:t>Метод проектов </a:t>
            </a: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реализует</a:t>
            </a:r>
            <a:r>
              <a:rPr lang="ru-RU" sz="2800" b="1" dirty="0" smtClean="0">
                <a:solidFill>
                  <a:srgbClr val="00B050"/>
                </a:solidFill>
                <a:latin typeface="Book Antiqua" pitchFamily="18" charset="0"/>
              </a:rPr>
              <a:t> деятельностный подход к обучению.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771800" y="2780928"/>
            <a:ext cx="3312368" cy="144016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6" descr="134725_6a6bb2ad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1584176" cy="2421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915816" y="2967335"/>
            <a:ext cx="31683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Исследовательское 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поведение 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ребенка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deti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836712"/>
            <a:ext cx="2314005" cy="1856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715040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149080"/>
            <a:ext cx="2499451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malch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3501008"/>
            <a:ext cx="1800200" cy="2025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302359951_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4437112"/>
            <a:ext cx="194421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352951890_nyanya-dlya-rebenk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1124744"/>
            <a:ext cx="2585863" cy="171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836712"/>
            <a:ext cx="8496944" cy="5112568"/>
          </a:xfrm>
        </p:spPr>
        <p:txBody>
          <a:bodyPr>
            <a:normAutofit/>
          </a:bodyPr>
          <a:lstStyle/>
          <a:p>
            <a:pPr algn="just"/>
            <a:r>
              <a:rPr lang="ru-RU" sz="3000" b="1" dirty="0" smtClean="0">
                <a:solidFill>
                  <a:srgbClr val="FF0000"/>
                </a:solidFill>
                <a:latin typeface="Book Antiqua" pitchFamily="18" charset="0"/>
              </a:rPr>
              <a:t>Метод проектов </a:t>
            </a:r>
            <a:r>
              <a:rPr lang="ru-RU" sz="3000" b="1" dirty="0" smtClean="0">
                <a:solidFill>
                  <a:srgbClr val="00B050"/>
                </a:solidFill>
                <a:latin typeface="Book Antiqua" pitchFamily="18" charset="0"/>
              </a:rPr>
              <a:t>– это целенаправленная, в целом самостоятельная деятельность учащихся, осуществляемая под гибким руководством учителя, направленная на решение творческой, исследовательской, личностно или социально значимой проблемы и на получение конкретного результата.</a:t>
            </a:r>
            <a:endParaRPr lang="ru-RU" sz="30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pic>
        <p:nvPicPr>
          <p:cNvPr id="5" name="Рисунок 4" descr="Masha_i_Misha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797152"/>
            <a:ext cx="3001516" cy="1820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435280" cy="129614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Этапы урока по методу проектов: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10000"/>
              </a:lnSpc>
              <a:buAutoNum type="arabicPeriod"/>
            </a:pPr>
            <a:r>
              <a:rPr lang="ru-RU" b="1" dirty="0" smtClean="0">
                <a:solidFill>
                  <a:srgbClr val="00B050"/>
                </a:solidFill>
              </a:rPr>
              <a:t>Постановка цели.</a:t>
            </a: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ru-RU" b="1" dirty="0" smtClean="0">
                <a:solidFill>
                  <a:srgbClr val="00B050"/>
                </a:solidFill>
              </a:rPr>
              <a:t>Определение задач.</a:t>
            </a: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ru-RU" b="1" dirty="0" smtClean="0">
                <a:solidFill>
                  <a:srgbClr val="00B050"/>
                </a:solidFill>
              </a:rPr>
              <a:t>Выдвижение гипотез и определение путей их доказательства.</a:t>
            </a: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ru-RU" b="1" dirty="0" smtClean="0">
                <a:solidFill>
                  <a:srgbClr val="00B050"/>
                </a:solidFill>
              </a:rPr>
              <a:t>Групповая работа.</a:t>
            </a: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ru-RU" b="1" dirty="0" smtClean="0">
                <a:solidFill>
                  <a:srgbClr val="00B050"/>
                </a:solidFill>
              </a:rPr>
              <a:t>Анализ и систематизация полученных данных.</a:t>
            </a: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ru-RU" b="1" dirty="0" smtClean="0">
                <a:solidFill>
                  <a:srgbClr val="00B050"/>
                </a:solidFill>
              </a:rPr>
              <a:t>Общий итог и оформление результатов.</a:t>
            </a: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ru-RU" b="1" dirty="0" smtClean="0">
                <a:solidFill>
                  <a:srgbClr val="00B050"/>
                </a:solidFill>
              </a:rPr>
              <a:t>Рефлексия.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 descr="0_8049b_7e1030fa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5445224"/>
            <a:ext cx="1534696" cy="1152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568952" cy="1728192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  <a:spcBef>
                <a:spcPts val="0"/>
              </a:spcBef>
            </a:pPr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При подготовке проекта необходимо учитывать возрастные и психофизиологические особенности младших школьников:</a:t>
            </a:r>
            <a:endParaRPr lang="ru-RU" sz="3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435280" cy="388843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B050"/>
                </a:solidFill>
                <a:latin typeface="Book Antiqua" pitchFamily="18" charset="0"/>
              </a:rPr>
              <a:t>Проблема проекта или исследования должна быть в области познавательных интересов учащихся и находиться в зоне их ближайшего развития.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B050"/>
                </a:solidFill>
                <a:latin typeface="Book Antiqua" pitchFamily="18" charset="0"/>
              </a:rPr>
              <a:t>Длительность выполнения проекта целесообразно ограничить одним уроком или одной-двумя неделями в режиме урочно-внеурочных занятий.</a:t>
            </a:r>
            <a:endParaRPr lang="ru-RU" sz="28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pic>
        <p:nvPicPr>
          <p:cNvPr id="4" name="Рисунок 3" descr="0_5bc81_190c908b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2590" y="4941168"/>
            <a:ext cx="1781410" cy="1776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Условия работы над проектом: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640960" cy="4824536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latin typeface="Book Antiqua" pitchFamily="18" charset="0"/>
              </a:rPr>
              <a:t>Проблема, предлагаемая ученикам, формулируется так, чтобы ориентировать учеников на привлечение фактов из смежных областей знаний и разнообразных источников информации.</a:t>
            </a:r>
          </a:p>
          <a:p>
            <a:pPr marL="514350" indent="-514350">
              <a:buAutoNum type="arabicPeriod"/>
            </a:pPr>
            <a:endParaRPr lang="ru-RU" sz="2400" b="1" dirty="0" smtClean="0">
              <a:solidFill>
                <a:srgbClr val="00B050"/>
              </a:solidFill>
              <a:latin typeface="Book Antiqua" pitchFamily="18" charset="0"/>
            </a:endParaRP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latin typeface="Book Antiqua" pitchFamily="18" charset="0"/>
              </a:rPr>
              <a:t>Выполнение проекта связано с поиском новой, дополнительной информации, обсуждением этой информации и ее документированием.</a:t>
            </a:r>
          </a:p>
          <a:p>
            <a:pPr marL="514350" indent="-514350">
              <a:buAutoNum type="arabicPeriod"/>
            </a:pPr>
            <a:endParaRPr lang="ru-RU" sz="2400" b="1" dirty="0" smtClean="0">
              <a:solidFill>
                <a:srgbClr val="00B050"/>
              </a:solidFill>
              <a:latin typeface="Book Antiqua" pitchFamily="18" charset="0"/>
            </a:endParaRP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latin typeface="Book Antiqua" pitchFamily="18" charset="0"/>
              </a:rPr>
              <a:t>Выполнение действий для </a:t>
            </a:r>
            <a:br>
              <a:rPr lang="ru-RU" sz="2400" b="1" dirty="0" smtClean="0">
                <a:solidFill>
                  <a:srgbClr val="00B050"/>
                </a:solidFill>
                <a:latin typeface="Book Antiqua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Book Antiqua" pitchFamily="18" charset="0"/>
              </a:rPr>
              <a:t>приобретения недостающих знаний.</a:t>
            </a:r>
            <a:endParaRPr lang="ru-RU" sz="24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pic>
        <p:nvPicPr>
          <p:cNvPr id="5" name="Рисунок 4" descr="74503852_large_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7483" y="4869160"/>
            <a:ext cx="2566517" cy="1810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686800" cy="151216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Группы умений, на которые проектная деятельность оказывает наибольшее влияние: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2484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исследовательские;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социального взаимодействия;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оценочные;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информационные;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презентационные;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рефлексивные;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менеджерские.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74503855_large_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4405713"/>
            <a:ext cx="2216626" cy="2078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368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Book Antiqua</vt:lpstr>
      <vt:lpstr>Calibri</vt:lpstr>
      <vt:lpstr>Тема Office</vt:lpstr>
      <vt:lpstr>Использование деятельностного метода при создании проектов в начальной школе</vt:lpstr>
      <vt:lpstr>Презентация PowerPoint</vt:lpstr>
      <vt:lpstr>Презентация PowerPoint</vt:lpstr>
      <vt:lpstr>Презентация PowerPoint</vt:lpstr>
      <vt:lpstr>Метод проектов – это целенаправленная, в целом самостоятельная деятельность учащихся, осуществляемая под гибким руководством учителя, направленная на решение творческой, исследовательской, личностно или социально значимой проблемы и на получение конкретного результата.</vt:lpstr>
      <vt:lpstr>Этапы урока по методу проектов:</vt:lpstr>
      <vt:lpstr>При подготовке проекта необходимо учитывать возрастные и психофизиологические особенности младших школьников:</vt:lpstr>
      <vt:lpstr>Условия работы над проектом:</vt:lpstr>
      <vt:lpstr>Группы умений, на которые проектная деятельность оказывает наибольшее влияние:</vt:lpstr>
      <vt:lpstr>Проектное обучение стимулирует истинное учение самих учащихся, потому что оно:</vt:lpstr>
      <vt:lpstr>Проект:  «Здоровье – главное богатство»</vt:lpstr>
      <vt:lpstr>«Утренняя газета»</vt:lpstr>
      <vt:lpstr>Вся наша жизнь – череда различных проектов. Задача учителя - научить ребенка планировать и успешно реализовывать свои жизненные проекты.</vt:lpstr>
      <vt:lpstr>Презентация PowerPoint</vt:lpstr>
      <vt:lpstr>Источники информации: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деятельностного метода при создании проектов в начальной школе</dc:title>
  <dc:creator>Admin</dc:creator>
  <cp:lastModifiedBy>User</cp:lastModifiedBy>
  <cp:revision>47</cp:revision>
  <dcterms:created xsi:type="dcterms:W3CDTF">2013-04-23T16:38:19Z</dcterms:created>
  <dcterms:modified xsi:type="dcterms:W3CDTF">2013-11-11T17:33:11Z</dcterms:modified>
</cp:coreProperties>
</file>