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2" r:id="rId2"/>
    <p:sldId id="256" r:id="rId3"/>
    <p:sldId id="262" r:id="rId4"/>
    <p:sldId id="273" r:id="rId5"/>
    <p:sldId id="280" r:id="rId6"/>
    <p:sldId id="264" r:id="rId7"/>
    <p:sldId id="259" r:id="rId8"/>
    <p:sldId id="258" r:id="rId9"/>
    <p:sldId id="257" r:id="rId10"/>
    <p:sldId id="265" r:id="rId11"/>
    <p:sldId id="278" r:id="rId12"/>
    <p:sldId id="275" r:id="rId13"/>
    <p:sldId id="283" r:id="rId14"/>
    <p:sldId id="279" r:id="rId15"/>
    <p:sldId id="284" r:id="rId16"/>
    <p:sldId id="276" r:id="rId17"/>
    <p:sldId id="260" r:id="rId18"/>
    <p:sldId id="277" r:id="rId19"/>
    <p:sldId id="266" r:id="rId20"/>
    <p:sldId id="267" r:id="rId21"/>
    <p:sldId id="268" r:id="rId22"/>
    <p:sldId id="269" r:id="rId23"/>
    <p:sldId id="270" r:id="rId24"/>
    <p:sldId id="271" r:id="rId25"/>
    <p:sldId id="282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06917-7334-4905-81AC-F71D8F7B130F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97655-016A-449D-A248-F0C63A425C72}">
      <dgm:prSet phldrT="[Текст]" custT="1"/>
      <dgm:spPr/>
      <dgm:t>
        <a:bodyPr/>
        <a:lstStyle/>
        <a:p>
          <a:r>
            <a:rPr lang="ru-RU" sz="2800" dirty="0" smtClean="0"/>
            <a:t>Реальны, достижимы, конкретны</a:t>
          </a:r>
          <a:endParaRPr lang="ru-RU" sz="2800" dirty="0"/>
        </a:p>
      </dgm:t>
    </dgm:pt>
    <dgm:pt modelId="{CB0FC02B-691F-4486-90F3-A781C6EB2491}" type="parTrans" cxnId="{AC754372-96E1-40C1-B72B-CCAA15446071}">
      <dgm:prSet/>
      <dgm:spPr/>
      <dgm:t>
        <a:bodyPr/>
        <a:lstStyle/>
        <a:p>
          <a:endParaRPr lang="ru-RU"/>
        </a:p>
      </dgm:t>
    </dgm:pt>
    <dgm:pt modelId="{4F514B1B-E663-45F7-9956-8951B80659F3}" type="sibTrans" cxnId="{AC754372-96E1-40C1-B72B-CCAA15446071}">
      <dgm:prSet/>
      <dgm:spPr/>
      <dgm:t>
        <a:bodyPr/>
        <a:lstStyle/>
        <a:p>
          <a:endParaRPr lang="ru-RU"/>
        </a:p>
      </dgm:t>
    </dgm:pt>
    <dgm:pt modelId="{79671472-7D27-4A45-9DDA-5CE7A19F4154}">
      <dgm:prSet phldrT="[Текст]" custT="1"/>
      <dgm:spPr/>
      <dgm:t>
        <a:bodyPr/>
        <a:lstStyle/>
        <a:p>
          <a:r>
            <a:rPr lang="ru-RU" sz="2800" dirty="0" smtClean="0"/>
            <a:t>Соотносимы с типом и содержанием урока</a:t>
          </a:r>
          <a:endParaRPr lang="ru-RU" sz="2800" dirty="0"/>
        </a:p>
      </dgm:t>
    </dgm:pt>
    <dgm:pt modelId="{06203755-4130-49A0-99EC-A977294FE090}" type="parTrans" cxnId="{6AC67EA0-1DF2-45D3-8FB7-3EC68D811B88}">
      <dgm:prSet/>
      <dgm:spPr/>
      <dgm:t>
        <a:bodyPr/>
        <a:lstStyle/>
        <a:p>
          <a:endParaRPr lang="ru-RU"/>
        </a:p>
      </dgm:t>
    </dgm:pt>
    <dgm:pt modelId="{8C53363A-74D1-4A62-B04B-7571A1E43CF7}" type="sibTrans" cxnId="{6AC67EA0-1DF2-45D3-8FB7-3EC68D811B88}">
      <dgm:prSet/>
      <dgm:spPr/>
      <dgm:t>
        <a:bodyPr/>
        <a:lstStyle/>
        <a:p>
          <a:endParaRPr lang="ru-RU"/>
        </a:p>
      </dgm:t>
    </dgm:pt>
    <dgm:pt modelId="{0E6E3F5C-442A-4EC4-9BE3-985FC7DE40EC}">
      <dgm:prSet phldrT="[Текст]" custT="1"/>
      <dgm:spPr/>
      <dgm:t>
        <a:bodyPr/>
        <a:lstStyle/>
        <a:p>
          <a:r>
            <a:rPr lang="ru-RU" sz="2800" dirty="0" smtClean="0"/>
            <a:t>Личностно ориентированы</a:t>
          </a:r>
          <a:endParaRPr lang="ru-RU" sz="2800" dirty="0"/>
        </a:p>
      </dgm:t>
    </dgm:pt>
    <dgm:pt modelId="{F8737DE3-7EBC-45BF-8DE3-FB9794E54BB8}" type="parTrans" cxnId="{89A37D78-AB8B-4F68-97E4-B7AC8B746A48}">
      <dgm:prSet/>
      <dgm:spPr/>
      <dgm:t>
        <a:bodyPr/>
        <a:lstStyle/>
        <a:p>
          <a:endParaRPr lang="ru-RU"/>
        </a:p>
      </dgm:t>
    </dgm:pt>
    <dgm:pt modelId="{3DD7D01B-BB18-4D44-9E2F-CA1D33A5B040}" type="sibTrans" cxnId="{89A37D78-AB8B-4F68-97E4-B7AC8B746A48}">
      <dgm:prSet/>
      <dgm:spPr/>
      <dgm:t>
        <a:bodyPr/>
        <a:lstStyle/>
        <a:p>
          <a:endParaRPr lang="ru-RU"/>
        </a:p>
      </dgm:t>
    </dgm:pt>
    <dgm:pt modelId="{2D8E93DB-ED25-4594-9FE1-93385BDFF609}">
      <dgm:prSet phldrT="[Текст]" custT="1"/>
      <dgm:spPr/>
      <dgm:t>
        <a:bodyPr/>
        <a:lstStyle/>
        <a:p>
          <a:r>
            <a:rPr lang="ru-RU" sz="2800" dirty="0" smtClean="0"/>
            <a:t>Сформулированы продуктивно,</a:t>
          </a:r>
        </a:p>
        <a:p>
          <a:r>
            <a:rPr lang="ru-RU" sz="2800" dirty="0" smtClean="0"/>
            <a:t>т.е. «от ученика»</a:t>
          </a:r>
          <a:endParaRPr lang="ru-RU" sz="2800" dirty="0"/>
        </a:p>
      </dgm:t>
    </dgm:pt>
    <dgm:pt modelId="{6BC3E1D5-3032-444D-A1B3-9D5A257A4689}" type="parTrans" cxnId="{BE13A9EF-CAE2-4C77-8F51-2FDC16D1D2A6}">
      <dgm:prSet/>
      <dgm:spPr/>
      <dgm:t>
        <a:bodyPr/>
        <a:lstStyle/>
        <a:p>
          <a:endParaRPr lang="ru-RU"/>
        </a:p>
      </dgm:t>
    </dgm:pt>
    <dgm:pt modelId="{F7AFA772-942D-4701-B6B4-F217A1E48950}" type="sibTrans" cxnId="{BE13A9EF-CAE2-4C77-8F51-2FDC16D1D2A6}">
      <dgm:prSet/>
      <dgm:spPr/>
      <dgm:t>
        <a:bodyPr/>
        <a:lstStyle/>
        <a:p>
          <a:endParaRPr lang="ru-RU"/>
        </a:p>
      </dgm:t>
    </dgm:pt>
    <dgm:pt modelId="{CA91435B-7086-4FBE-881A-C32D82FA91B9}" type="pres">
      <dgm:prSet presAssocID="{05B06917-7334-4905-81AC-F71D8F7B13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868DC-8C28-4600-9F4E-A24F0A074D79}" type="pres">
      <dgm:prSet presAssocID="{DED97655-016A-449D-A248-F0C63A425C72}" presName="node" presStyleLbl="node1" presStyleIdx="0" presStyleCnt="4" custScaleX="20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8C08-E887-4FA2-9309-A93E772492E0}" type="pres">
      <dgm:prSet presAssocID="{DED97655-016A-449D-A248-F0C63A425C72}" presName="spNode" presStyleCnt="0"/>
      <dgm:spPr/>
    </dgm:pt>
    <dgm:pt modelId="{A167D618-3F57-4F9C-86FA-F8517A88E812}" type="pres">
      <dgm:prSet presAssocID="{4F514B1B-E663-45F7-9956-8951B80659F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30842D3-CFC0-42A8-B8F5-D27C41D75120}" type="pres">
      <dgm:prSet presAssocID="{79671472-7D27-4A45-9DDA-5CE7A19F4154}" presName="node" presStyleLbl="node1" presStyleIdx="1" presStyleCnt="4" custScaleX="188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0C007-2097-423D-8273-7E8BA4C92D16}" type="pres">
      <dgm:prSet presAssocID="{79671472-7D27-4A45-9DDA-5CE7A19F4154}" presName="spNode" presStyleCnt="0"/>
      <dgm:spPr/>
    </dgm:pt>
    <dgm:pt modelId="{2C63BA91-17FD-4523-8881-16A0C95A5B8B}" type="pres">
      <dgm:prSet presAssocID="{8C53363A-74D1-4A62-B04B-7571A1E43CF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DEF662-A628-48CC-869F-B065E2875326}" type="pres">
      <dgm:prSet presAssocID="{0E6E3F5C-442A-4EC4-9BE3-985FC7DE40EC}" presName="node" presStyleLbl="node1" presStyleIdx="2" presStyleCnt="4" custScaleX="19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79C6-735A-4028-B12B-C4BDFFD0A2F0}" type="pres">
      <dgm:prSet presAssocID="{0E6E3F5C-442A-4EC4-9BE3-985FC7DE40EC}" presName="spNode" presStyleCnt="0"/>
      <dgm:spPr/>
    </dgm:pt>
    <dgm:pt modelId="{6AB889E9-F609-4EB7-B618-876430E7FB4F}" type="pres">
      <dgm:prSet presAssocID="{3DD7D01B-BB18-4D44-9E2F-CA1D33A5B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0F10D891-6A12-4EB4-8458-9F700E164152}" type="pres">
      <dgm:prSet presAssocID="{2D8E93DB-ED25-4594-9FE1-93385BDFF609}" presName="node" presStyleLbl="node1" presStyleIdx="3" presStyleCnt="4" custScaleX="182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531E-393D-49ED-9B61-7BAADC3EB6B8}" type="pres">
      <dgm:prSet presAssocID="{2D8E93DB-ED25-4594-9FE1-93385BDFF609}" presName="spNode" presStyleCnt="0"/>
      <dgm:spPr/>
    </dgm:pt>
    <dgm:pt modelId="{3E6B13ED-BFCA-4FEF-AA49-D26A33C5C48F}" type="pres">
      <dgm:prSet presAssocID="{F7AFA772-942D-4701-B6B4-F217A1E4895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EC5A63B-8295-4A1C-A84D-080623D85FC9}" type="presOf" srcId="{79671472-7D27-4A45-9DDA-5CE7A19F4154}" destId="{C30842D3-CFC0-42A8-B8F5-D27C41D75120}" srcOrd="0" destOrd="0" presId="urn:microsoft.com/office/officeart/2005/8/layout/cycle6"/>
    <dgm:cxn modelId="{8D61CC2E-0B5D-4929-ABE2-E9DEFD709567}" type="presOf" srcId="{05B06917-7334-4905-81AC-F71D8F7B130F}" destId="{CA91435B-7086-4FBE-881A-C32D82FA91B9}" srcOrd="0" destOrd="0" presId="urn:microsoft.com/office/officeart/2005/8/layout/cycle6"/>
    <dgm:cxn modelId="{89A37D78-AB8B-4F68-97E4-B7AC8B746A48}" srcId="{05B06917-7334-4905-81AC-F71D8F7B130F}" destId="{0E6E3F5C-442A-4EC4-9BE3-985FC7DE40EC}" srcOrd="2" destOrd="0" parTransId="{F8737DE3-7EBC-45BF-8DE3-FB9794E54BB8}" sibTransId="{3DD7D01B-BB18-4D44-9E2F-CA1D33A5B040}"/>
    <dgm:cxn modelId="{9576A95E-002B-478F-A56C-4211F27A080A}" type="presOf" srcId="{3DD7D01B-BB18-4D44-9E2F-CA1D33A5B040}" destId="{6AB889E9-F609-4EB7-B618-876430E7FB4F}" srcOrd="0" destOrd="0" presId="urn:microsoft.com/office/officeart/2005/8/layout/cycle6"/>
    <dgm:cxn modelId="{6AC67EA0-1DF2-45D3-8FB7-3EC68D811B88}" srcId="{05B06917-7334-4905-81AC-F71D8F7B130F}" destId="{79671472-7D27-4A45-9DDA-5CE7A19F4154}" srcOrd="1" destOrd="0" parTransId="{06203755-4130-49A0-99EC-A977294FE090}" sibTransId="{8C53363A-74D1-4A62-B04B-7571A1E43CF7}"/>
    <dgm:cxn modelId="{BAEC0BBD-BB5E-4D6B-8B8C-26E8A66B05FB}" type="presOf" srcId="{F7AFA772-942D-4701-B6B4-F217A1E48950}" destId="{3E6B13ED-BFCA-4FEF-AA49-D26A33C5C48F}" srcOrd="0" destOrd="0" presId="urn:microsoft.com/office/officeart/2005/8/layout/cycle6"/>
    <dgm:cxn modelId="{63407376-42ED-4E1D-BC9A-B2547BA96150}" type="presOf" srcId="{2D8E93DB-ED25-4594-9FE1-93385BDFF609}" destId="{0F10D891-6A12-4EB4-8458-9F700E164152}" srcOrd="0" destOrd="0" presId="urn:microsoft.com/office/officeart/2005/8/layout/cycle6"/>
    <dgm:cxn modelId="{AC754372-96E1-40C1-B72B-CCAA15446071}" srcId="{05B06917-7334-4905-81AC-F71D8F7B130F}" destId="{DED97655-016A-449D-A248-F0C63A425C72}" srcOrd="0" destOrd="0" parTransId="{CB0FC02B-691F-4486-90F3-A781C6EB2491}" sibTransId="{4F514B1B-E663-45F7-9956-8951B80659F3}"/>
    <dgm:cxn modelId="{5C2BC475-860E-49F8-A321-0863ADBC2937}" type="presOf" srcId="{0E6E3F5C-442A-4EC4-9BE3-985FC7DE40EC}" destId="{13DEF662-A628-48CC-869F-B065E2875326}" srcOrd="0" destOrd="0" presId="urn:microsoft.com/office/officeart/2005/8/layout/cycle6"/>
    <dgm:cxn modelId="{6ECAB14A-970C-459D-9D24-C47D006CDB84}" type="presOf" srcId="{8C53363A-74D1-4A62-B04B-7571A1E43CF7}" destId="{2C63BA91-17FD-4523-8881-16A0C95A5B8B}" srcOrd="0" destOrd="0" presId="urn:microsoft.com/office/officeart/2005/8/layout/cycle6"/>
    <dgm:cxn modelId="{B221F038-3666-401E-8BDB-AA21E4ED6B76}" type="presOf" srcId="{4F514B1B-E663-45F7-9956-8951B80659F3}" destId="{A167D618-3F57-4F9C-86FA-F8517A88E812}" srcOrd="0" destOrd="0" presId="urn:microsoft.com/office/officeart/2005/8/layout/cycle6"/>
    <dgm:cxn modelId="{C22719C1-E397-4769-B95D-F5623F82BCA2}" type="presOf" srcId="{DED97655-016A-449D-A248-F0C63A425C72}" destId="{58C868DC-8C28-4600-9F4E-A24F0A074D79}" srcOrd="0" destOrd="0" presId="urn:microsoft.com/office/officeart/2005/8/layout/cycle6"/>
    <dgm:cxn modelId="{BE13A9EF-CAE2-4C77-8F51-2FDC16D1D2A6}" srcId="{05B06917-7334-4905-81AC-F71D8F7B130F}" destId="{2D8E93DB-ED25-4594-9FE1-93385BDFF609}" srcOrd="3" destOrd="0" parTransId="{6BC3E1D5-3032-444D-A1B3-9D5A257A4689}" sibTransId="{F7AFA772-942D-4701-B6B4-F217A1E48950}"/>
    <dgm:cxn modelId="{19D5C2B1-DD83-4FB5-A422-D35B505DDBF0}" type="presParOf" srcId="{CA91435B-7086-4FBE-881A-C32D82FA91B9}" destId="{58C868DC-8C28-4600-9F4E-A24F0A074D79}" srcOrd="0" destOrd="0" presId="urn:microsoft.com/office/officeart/2005/8/layout/cycle6"/>
    <dgm:cxn modelId="{4895CA30-D3F6-4FB5-BA7D-459038AEEB8A}" type="presParOf" srcId="{CA91435B-7086-4FBE-881A-C32D82FA91B9}" destId="{E6BB8C08-E887-4FA2-9309-A93E772492E0}" srcOrd="1" destOrd="0" presId="urn:microsoft.com/office/officeart/2005/8/layout/cycle6"/>
    <dgm:cxn modelId="{480F6390-2570-4572-B95A-CA31D57FF1C0}" type="presParOf" srcId="{CA91435B-7086-4FBE-881A-C32D82FA91B9}" destId="{A167D618-3F57-4F9C-86FA-F8517A88E812}" srcOrd="2" destOrd="0" presId="urn:microsoft.com/office/officeart/2005/8/layout/cycle6"/>
    <dgm:cxn modelId="{D3339326-54F9-40F4-B428-ED0EFB90EF0F}" type="presParOf" srcId="{CA91435B-7086-4FBE-881A-C32D82FA91B9}" destId="{C30842D3-CFC0-42A8-B8F5-D27C41D75120}" srcOrd="3" destOrd="0" presId="urn:microsoft.com/office/officeart/2005/8/layout/cycle6"/>
    <dgm:cxn modelId="{1D6639E0-A99D-4745-9225-C494C851BDD8}" type="presParOf" srcId="{CA91435B-7086-4FBE-881A-C32D82FA91B9}" destId="{3990C007-2097-423D-8273-7E8BA4C92D16}" srcOrd="4" destOrd="0" presId="urn:microsoft.com/office/officeart/2005/8/layout/cycle6"/>
    <dgm:cxn modelId="{FF2D1761-8DAD-430F-96AA-6FF91ACD3417}" type="presParOf" srcId="{CA91435B-7086-4FBE-881A-C32D82FA91B9}" destId="{2C63BA91-17FD-4523-8881-16A0C95A5B8B}" srcOrd="5" destOrd="0" presId="urn:microsoft.com/office/officeart/2005/8/layout/cycle6"/>
    <dgm:cxn modelId="{CE071D6B-8A21-41A0-BCAD-42131BA40D9A}" type="presParOf" srcId="{CA91435B-7086-4FBE-881A-C32D82FA91B9}" destId="{13DEF662-A628-48CC-869F-B065E2875326}" srcOrd="6" destOrd="0" presId="urn:microsoft.com/office/officeart/2005/8/layout/cycle6"/>
    <dgm:cxn modelId="{DB0103B8-218F-41A7-8B11-5C1AC753517B}" type="presParOf" srcId="{CA91435B-7086-4FBE-881A-C32D82FA91B9}" destId="{06D079C6-735A-4028-B12B-C4BDFFD0A2F0}" srcOrd="7" destOrd="0" presId="urn:microsoft.com/office/officeart/2005/8/layout/cycle6"/>
    <dgm:cxn modelId="{6F45AAEB-79C0-48F0-A67C-5F02878013C8}" type="presParOf" srcId="{CA91435B-7086-4FBE-881A-C32D82FA91B9}" destId="{6AB889E9-F609-4EB7-B618-876430E7FB4F}" srcOrd="8" destOrd="0" presId="urn:microsoft.com/office/officeart/2005/8/layout/cycle6"/>
    <dgm:cxn modelId="{5D3458C2-E54A-4205-9943-0893849F69A1}" type="presParOf" srcId="{CA91435B-7086-4FBE-881A-C32D82FA91B9}" destId="{0F10D891-6A12-4EB4-8458-9F700E164152}" srcOrd="9" destOrd="0" presId="urn:microsoft.com/office/officeart/2005/8/layout/cycle6"/>
    <dgm:cxn modelId="{C8AA48D8-3D1A-4C4A-BFB3-EBDB9A0382C9}" type="presParOf" srcId="{CA91435B-7086-4FBE-881A-C32D82FA91B9}" destId="{7DE1531E-393D-49ED-9B61-7BAADC3EB6B8}" srcOrd="10" destOrd="0" presId="urn:microsoft.com/office/officeart/2005/8/layout/cycle6"/>
    <dgm:cxn modelId="{3F557540-E76A-45AE-A4D8-4BCAC2185E92}" type="presParOf" srcId="{CA91435B-7086-4FBE-881A-C32D82FA91B9}" destId="{3E6B13ED-BFCA-4FEF-AA49-D26A33C5C48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868DC-8C28-4600-9F4E-A24F0A074D79}">
      <dsp:nvSpPr>
        <dsp:cNvPr id="0" name=""/>
        <dsp:cNvSpPr/>
      </dsp:nvSpPr>
      <dsp:spPr>
        <a:xfrm>
          <a:off x="2169384" y="192"/>
          <a:ext cx="3837240" cy="1227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Реальны, достижимы, конкретны</a:t>
          </a:r>
          <a:endParaRPr lang="ru-RU" sz="2800" kern="1200" dirty="0"/>
        </a:p>
      </dsp:txBody>
      <dsp:txXfrm>
        <a:off x="2169384" y="192"/>
        <a:ext cx="3837240" cy="1227608"/>
      </dsp:txXfrm>
    </dsp:sp>
    <dsp:sp modelId="{A167D618-3F57-4F9C-86FA-F8517A88E812}">
      <dsp:nvSpPr>
        <dsp:cNvPr id="0" name=""/>
        <dsp:cNvSpPr/>
      </dsp:nvSpPr>
      <dsp:spPr>
        <a:xfrm>
          <a:off x="1695647" y="977145"/>
          <a:ext cx="4058418" cy="4058418"/>
        </a:xfrm>
        <a:custGeom>
          <a:avLst/>
          <a:gdLst/>
          <a:ahLst/>
          <a:cxnLst/>
          <a:rect l="0" t="0" r="0" b="0"/>
          <a:pathLst>
            <a:path>
              <a:moveTo>
                <a:pt x="3016083" y="256141"/>
              </a:moveTo>
              <a:arcTo wR="2029209" hR="2029209" stAng="17945995" swAng="19080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42D3-CFC0-42A8-B8F5-D27C41D75120}">
      <dsp:nvSpPr>
        <dsp:cNvPr id="0" name=""/>
        <dsp:cNvSpPr/>
      </dsp:nvSpPr>
      <dsp:spPr>
        <a:xfrm>
          <a:off x="4336586" y="2029401"/>
          <a:ext cx="3561255" cy="1227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Соотносимы с типом и содержанием урока</a:t>
          </a:r>
          <a:endParaRPr lang="ru-RU" sz="2800" kern="1200" dirty="0"/>
        </a:p>
      </dsp:txBody>
      <dsp:txXfrm>
        <a:off x="4336586" y="2029401"/>
        <a:ext cx="3561255" cy="1227608"/>
      </dsp:txXfrm>
    </dsp:sp>
    <dsp:sp modelId="{2C63BA91-17FD-4523-8881-16A0C95A5B8B}">
      <dsp:nvSpPr>
        <dsp:cNvPr id="0" name=""/>
        <dsp:cNvSpPr/>
      </dsp:nvSpPr>
      <dsp:spPr>
        <a:xfrm>
          <a:off x="1695647" y="250848"/>
          <a:ext cx="4058418" cy="4058418"/>
        </a:xfrm>
        <a:custGeom>
          <a:avLst/>
          <a:gdLst/>
          <a:ahLst/>
          <a:cxnLst/>
          <a:rect l="0" t="0" r="0" b="0"/>
          <a:pathLst>
            <a:path>
              <a:moveTo>
                <a:pt x="3802277" y="3016083"/>
              </a:moveTo>
              <a:arcTo wR="2029209" hR="2029209" stAng="1745995" swAng="19080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EF662-A628-48CC-869F-B065E2875326}">
      <dsp:nvSpPr>
        <dsp:cNvPr id="0" name=""/>
        <dsp:cNvSpPr/>
      </dsp:nvSpPr>
      <dsp:spPr>
        <a:xfrm>
          <a:off x="2226005" y="4058610"/>
          <a:ext cx="3723998" cy="1227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Личностно ориентированы</a:t>
          </a:r>
          <a:endParaRPr lang="ru-RU" sz="2800" kern="1200" dirty="0"/>
        </a:p>
      </dsp:txBody>
      <dsp:txXfrm>
        <a:off x="2226005" y="4058610"/>
        <a:ext cx="3723998" cy="1227608"/>
      </dsp:txXfrm>
    </dsp:sp>
    <dsp:sp modelId="{6AB889E9-F609-4EB7-B618-876430E7FB4F}">
      <dsp:nvSpPr>
        <dsp:cNvPr id="0" name=""/>
        <dsp:cNvSpPr/>
      </dsp:nvSpPr>
      <dsp:spPr>
        <a:xfrm>
          <a:off x="2421944" y="250848"/>
          <a:ext cx="4058418" cy="4058418"/>
        </a:xfrm>
        <a:custGeom>
          <a:avLst/>
          <a:gdLst/>
          <a:ahLst/>
          <a:cxnLst/>
          <a:rect l="0" t="0" r="0" b="0"/>
          <a:pathLst>
            <a:path>
              <a:moveTo>
                <a:pt x="1042335" y="3802277"/>
              </a:moveTo>
              <a:arcTo wR="2029209" hR="2029209" stAng="7145995" swAng="19080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0D891-6A12-4EB4-8458-9F700E164152}">
      <dsp:nvSpPr>
        <dsp:cNvPr id="0" name=""/>
        <dsp:cNvSpPr/>
      </dsp:nvSpPr>
      <dsp:spPr>
        <a:xfrm>
          <a:off x="331758" y="2029401"/>
          <a:ext cx="3454075" cy="1227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Сформулированы продуктивно,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т.е. «от ученика»</a:t>
          </a:r>
          <a:endParaRPr lang="ru-RU" sz="2800" kern="1200" dirty="0"/>
        </a:p>
      </dsp:txBody>
      <dsp:txXfrm>
        <a:off x="331758" y="2029401"/>
        <a:ext cx="3454075" cy="1227608"/>
      </dsp:txXfrm>
    </dsp:sp>
    <dsp:sp modelId="{3E6B13ED-BFCA-4FEF-AA49-D26A33C5C48F}">
      <dsp:nvSpPr>
        <dsp:cNvPr id="0" name=""/>
        <dsp:cNvSpPr/>
      </dsp:nvSpPr>
      <dsp:spPr>
        <a:xfrm>
          <a:off x="2421944" y="977145"/>
          <a:ext cx="4058418" cy="4058418"/>
        </a:xfrm>
        <a:custGeom>
          <a:avLst/>
          <a:gdLst/>
          <a:ahLst/>
          <a:cxnLst/>
          <a:rect l="0" t="0" r="0" b="0"/>
          <a:pathLst>
            <a:path>
              <a:moveTo>
                <a:pt x="256141" y="1042335"/>
              </a:moveTo>
              <a:arcTo wR="2029209" hR="2029209" stAng="12545995" swAng="19080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8794-7786-4EFC-828E-DB90FC81C72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70020-43D7-4D9A-8397-981307833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3FA4C8E-5503-4AC7-BC38-1F2FB8AC86DF}" type="slidenum">
              <a:rPr lang="ru-RU" smtClean="0"/>
              <a:pPr defTabSz="920750"/>
              <a:t>9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Работа с таблицей целей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6C4ABFD-8BB4-42B2-A97F-30A95D0EEF02}" type="slidenum">
              <a:rPr lang="ru-RU" smtClean="0"/>
              <a:pPr defTabSz="920750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757897-DE9F-420E-B58A-C317CEA1665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1D3830-BBEA-4303-8B7C-8A4527B8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Пути достижения учебного успеха учащихся на уроке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высшей квалификационной категории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Грачева Тамара Викторовна</a:t>
            </a:r>
          </a:p>
          <a:p>
            <a:pPr algn="r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МБОУ СОШ № 10 г.Павлово</a:t>
            </a:r>
          </a:p>
          <a:p>
            <a:pPr algn="r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2013г.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33434" t="-4277"/>
          <a:stretch>
            <a:fillRect/>
          </a:stretch>
        </p:blipFill>
        <p:spPr bwMode="auto">
          <a:xfrm>
            <a:off x="899592" y="2458824"/>
            <a:ext cx="3096344" cy="29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hlinkClick r:id="rId2" action="ppaction://hlinksldjump"/>
              </a:rPr>
              <a:t>Проблемная </a:t>
            </a:r>
            <a:r>
              <a:rPr lang="ru-RU" sz="3200" dirty="0" smtClean="0">
                <a:hlinkClick r:id="" action="ppaction://noaction"/>
              </a:rPr>
              <a:t>с</a:t>
            </a:r>
            <a:r>
              <a:rPr lang="ru-RU" sz="3200" dirty="0" smtClean="0"/>
              <a:t>итуация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>
            <a:normAutofit fontScale="40000" lnSpcReduction="20000"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столбики слов, объясните принцип их группировки.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indent="-914400">
              <a:lnSpc>
                <a:spcPct val="80000"/>
              </a:lnSpc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 Сформулируйте правило их написания: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  вра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5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ти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шала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5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ро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  но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4500" b="1" i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Внимательно прочитайте слова и найдите разницу в написании. Сформулируйте правило.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ь, вра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ти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ь, шала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ро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ь, но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45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45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Внимательно прочитайте записанные в столбиках слова: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  вра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5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ти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шала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5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ро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ь          но</a:t>
            </a:r>
            <a:r>
              <a:rPr lang="ru-RU" sz="45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45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Ответь на следующие вопросы: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какой части речи относятся все эти слова?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род имён существительных первого и второго столбиков.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согласные буквы стоят на конце имён существительных (оба столбика)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конце каких имён существительных пишется мягкий знак?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60648"/>
          <a:ext cx="8712968" cy="6100060"/>
        </p:xfrm>
        <a:graphic>
          <a:graphicData uri="http://schemas.openxmlformats.org/drawingml/2006/table">
            <a:tbl>
              <a:tblPr/>
              <a:tblGrid>
                <a:gridCol w="504056"/>
                <a:gridCol w="1944216"/>
                <a:gridCol w="3240360"/>
                <a:gridCol w="3024336"/>
              </a:tblGrid>
              <a:tr h="29501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УЧЕНИКИ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929">
                <a:tc rowSpan="7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Постановка    проблемы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Актуализация знаний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-Найдите площадь прямоугольника со сторонами 15 см и 3 см.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(Работа в тетради)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Легко выполняют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задание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Задание на новый материал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 листочках найдите площадь прямоугольника со сторонами 56 см и 21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Испытывают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затруднение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(Проблемная ситуация)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к осознанию проблемы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-Смогли выполнить задание?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-Нет, не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смогли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-В чем затруднение?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-Это новое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умножение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-Чем это задание не похоже на предыдущее?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-Надо умножить на двузначное число, а мы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умеем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умножать на однозначное  число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(Осознание проблемы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 к проблеме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-Какова сегодня тема урока?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Умножение на двузначное число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(Тема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Фиксирует тему на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доске</a:t>
                      </a:r>
                      <a:endParaRPr lang="en-US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en-US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C00000"/>
                </a:solidFill>
              </a:rPr>
              <a:t>Цели должны быть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868DC-8C28-4600-9F4E-A24F0A074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8C868DC-8C28-4600-9F4E-A24F0A074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7D618-3F57-4F9C-86FA-F8517A88E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167D618-3F57-4F9C-86FA-F8517A88E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842D3-CFC0-42A8-B8F5-D27C41D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30842D3-CFC0-42A8-B8F5-D27C41D75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3BA91-17FD-4523-8881-16A0C95A5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C63BA91-17FD-4523-8881-16A0C95A5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EF662-A628-48CC-869F-B065E2875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3DEF662-A628-48CC-869F-B065E2875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889E9-F609-4EB7-B618-876430E7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AB889E9-F609-4EB7-B618-876430E7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0D891-6A12-4EB4-8458-9F700E1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F10D891-6A12-4EB4-8458-9F700E1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6B13ED-BFCA-4FEF-AA49-D26A33C5C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E6B13ED-BFCA-4FEF-AA49-D26A33C5C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/>
                </a:solidFill>
              </a:rPr>
              <a:t>9 – 2 = 5    9 – 6 = 4   9 – 7 = 3   9 – 4 = 5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Цели для Незнайки</a:t>
            </a:r>
            <a:r>
              <a:rPr lang="ru-RU" dirty="0" smtClean="0"/>
              <a:t>: при вычитании из 9 пользоваться составом числа 9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680103">
            <a:off x="5354606" y="2216048"/>
            <a:ext cx="2907840" cy="301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3407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Чему научимся, выполняя задание? 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ru-RU" sz="1800" b="1" dirty="0" smtClean="0"/>
              <a:t>Математика  </a:t>
            </a:r>
            <a:r>
              <a:rPr lang="ru-RU" sz="1800" b="1" dirty="0" err="1" smtClean="0"/>
              <a:t>Л.Г.Петерсон</a:t>
            </a:r>
            <a:r>
              <a:rPr lang="ru-RU" sz="1800" b="1" dirty="0" smtClean="0"/>
              <a:t>   С. 28 (часть 2)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К– б – </a:t>
            </a:r>
            <a:r>
              <a:rPr lang="ru-RU" b="1" dirty="0" err="1" smtClean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=       </a:t>
            </a:r>
            <a:r>
              <a:rPr lang="ru-RU" dirty="0" smtClean="0">
                <a:solidFill>
                  <a:schemeClr val="tx1"/>
                </a:solidFill>
              </a:rPr>
              <a:t>+      +</a:t>
            </a:r>
            <a:r>
              <a:rPr lang="ru-RU" dirty="0" smtClean="0"/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924944"/>
            <a:ext cx="2592288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3429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72400" y="3356992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725144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д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17728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70080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70080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70080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88224" y="21328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42900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Пропись № 3, автор Н.В.Нечаева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Сформулируйте</a:t>
            </a:r>
            <a:r>
              <a:rPr lang="ru-RU" dirty="0" smtClean="0"/>
              <a:t> задание к учебному   материалу: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969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правила оценочной безопасности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Даже в море неуспеха можно найти островок успешности и закрепиться на нём.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«Взрослый, начни практику оценочной безопасности с собственной самооценки».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Контроль и оценка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уроке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Урок должен быть наполнен не оценочной деятельностью учителя, а </a:t>
            </a:r>
            <a:r>
              <a:rPr lang="ru-RU" b="1" i="1" u="sng" dirty="0" err="1" smtClean="0">
                <a:solidFill>
                  <a:srgbClr val="7030A0"/>
                </a:solidFill>
              </a:rPr>
              <a:t>самооценочной</a:t>
            </a:r>
            <a:r>
              <a:rPr lang="ru-RU" b="1" u="sng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деятельностью учащихся</a:t>
            </a:r>
            <a:r>
              <a:rPr lang="ru-RU" b="1" dirty="0" smtClean="0"/>
              <a:t>.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Нормой в работе педагога при оценке учащегося становится </a:t>
            </a:r>
            <a:r>
              <a:rPr lang="ru-RU" b="1" i="1" u="sng" dirty="0" smtClean="0">
                <a:solidFill>
                  <a:srgbClr val="7030A0"/>
                </a:solidFill>
              </a:rPr>
              <a:t>определение степени индивидуального продвижения ребёнка в режиме саморазвития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не сравнение его результатов с результатами других детей.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РЕФЛЕКСИЯ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мы это изучаем?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Каких знаний у тебя не хватает, чтобы решить поставленную задачу?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Каким способом ты    решал  поставленную задачу?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научить других выполнять подобные задания?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то, что мы изучали раньше, связано с тем, что мы изучаем сейчас?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чём причина допущенной ошибки? Как в будущем избежать её?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ПАРТНЁРСТВО УЧИТЕЛЯ И УЧАЩИХСЯ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Учитель ориентируется на индивидуально – психологические особенности школьников и реализует дифференцированный подход в обучении</a:t>
            </a:r>
            <a:endParaRPr lang="ru-RU" dirty="0" smtClean="0">
              <a:solidFill>
                <a:srgbClr val="0000FF"/>
              </a:solidFill>
              <a:latin typeface="Castellar" pitchFamily="18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Обучение в зоне ближайшего развития</a:t>
            </a:r>
            <a:endParaRPr lang="ru-RU" dirty="0">
              <a:solidFill>
                <a:srgbClr val="006600"/>
              </a:solidFill>
              <a:latin typeface="Castellar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346" t="71918" r="-694" b="3864"/>
          <a:stretch>
            <a:fillRect/>
          </a:stretch>
        </p:blipFill>
        <p:spPr bwMode="auto">
          <a:xfrm>
            <a:off x="6732240" y="4221088"/>
            <a:ext cx="2143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«Интеллект успеха – сбалансированное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сочетание аналитических, творческих,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практических навыков и мышления»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Р.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Штенберг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stellar" pitchFamily="18" charset="0"/>
              </a:rPr>
              <a:t>Главный закон педагогики начального обучения: младший школьник должен учиться на успехе.</a:t>
            </a:r>
          </a:p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002060"/>
              </a:solidFill>
              <a:latin typeface="Castella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stellar" pitchFamily="18" charset="0"/>
              </a:rPr>
              <a:t>«Главная задача для детей младшего школьного возраста - приобретение ими чувства достижений»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stellar" pitchFamily="18" charset="0"/>
              </a:rPr>
              <a:t>         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Castellar" pitchFamily="18" charset="0"/>
              </a:rPr>
              <a:t>Э.Эриксон</a:t>
            </a:r>
            <a:endParaRPr lang="ru-RU" sz="3600" b="1" dirty="0" smtClean="0">
              <a:solidFill>
                <a:srgbClr val="7030A0"/>
              </a:solidFill>
              <a:latin typeface="Castellar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ПАРТНЁРСТВО УЧИТЕЛЯ И УЧАЩИХСЯ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На любом этапе урока учитель не   даёт информацию в готовом виде, не злоупотребляет упражнениями репродуктивного характера</a:t>
            </a:r>
          </a:p>
          <a:p>
            <a:endParaRPr lang="ru-RU" b="1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Познавательная деятельность, выводящая на открытия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847850" cy="18478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ПАРТНЁРСТВО УЧИТЕЛЯ И УЧАЩИХСЯ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Способствует самостоятельной деятельности учащихся, ориентированной на творчество, использует тактику качественного изменения заданий, а не количественного их увеличения</a:t>
            </a:r>
            <a:endParaRPr lang="ru-RU" dirty="0" smtClean="0">
              <a:solidFill>
                <a:srgbClr val="0000FF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Развитие в деятельности и самостоятельности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Увлечение как основа эмоционального тона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      ПАРТНЁРСТВО УЧИТЕЛЯ И УЧАЩИХСЯ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Подводит детей к осознанию цели той или иной учебной деятельности</a:t>
            </a:r>
            <a:r>
              <a:rPr lang="ru-RU" b="1" dirty="0" smtClean="0">
                <a:latin typeface="Castellar" pitchFamily="18" charset="0"/>
              </a:rPr>
              <a:t> </a:t>
            </a:r>
            <a:endParaRPr lang="ru-RU" dirty="0" smtClean="0">
              <a:latin typeface="Castellar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Участие в постановке, формулировке и решении учебных задач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59.jpeg"/>
          <p:cNvPicPr>
            <a:picLocks noChangeAspect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 bwMode="auto">
          <a:xfrm>
            <a:off x="6660232" y="4221088"/>
            <a:ext cx="17145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ПАРТНЁРСТВО УЧИТЕЛЯ И УЧАЩИХСЯ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Использует оценку в качестве формирующего, а не только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результатирующего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инструмента </a:t>
            </a:r>
          </a:p>
          <a:p>
            <a:endParaRPr lang="ru-RU" b="1" dirty="0" smtClean="0">
              <a:solidFill>
                <a:srgbClr val="0000FF"/>
              </a:solidFill>
              <a:latin typeface="Castellar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Участие в проведении экспертизы полученного результата</a:t>
            </a:r>
          </a:p>
          <a:p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343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ПАРТНЁРСТВО УЧИТЕЛЯ И УЧАЩИХСЯ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Сочетает коллективную и индивидуальную деятельность учащихся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Способность к диалогу, помощи и сотрудничеству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sz="3600" b="1" dirty="0" smtClean="0"/>
          </a:p>
          <a:p>
            <a:endParaRPr lang="ru-RU" dirty="0"/>
          </a:p>
        </p:txBody>
      </p:sp>
      <p:pic>
        <p:nvPicPr>
          <p:cNvPr id="5" name="Picture 4" descr="IMG_0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05263"/>
            <a:ext cx="3060700" cy="2224087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ПАРТНЁРСТВО УЧИТЕЛЯ И УЧАЩИХСЯ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0000FF"/>
                </a:solidFill>
                <a:latin typeface="Castellar" pitchFamily="18" charset="0"/>
              </a:rPr>
              <a:t>Использует </a:t>
            </a:r>
            <a:r>
              <a:rPr lang="ru-RU" sz="3600" b="1" dirty="0" err="1" smtClean="0">
                <a:solidFill>
                  <a:srgbClr val="0000FF"/>
                </a:solidFill>
                <a:latin typeface="Castellar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0000FF"/>
                </a:solidFill>
                <a:latin typeface="Castellar" pitchFamily="18" charset="0"/>
              </a:rPr>
              <a:t> технологии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Овладение основами ЗОЖ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6600"/>
                </a:solidFill>
                <a:latin typeface="Castellar" pitchFamily="18" charset="0"/>
              </a:rPr>
              <a:t>Комфортное состояние на уроке</a:t>
            </a:r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dirty="0" smtClean="0">
              <a:solidFill>
                <a:srgbClr val="006600"/>
              </a:solidFill>
              <a:latin typeface="Castellar" pitchFamily="18" charset="0"/>
            </a:endParaRPr>
          </a:p>
          <a:p>
            <a:endParaRPr lang="ru-RU" sz="3600" b="1" dirty="0" smtClean="0"/>
          </a:p>
          <a:p>
            <a:endParaRPr lang="ru-RU" dirty="0"/>
          </a:p>
        </p:txBody>
      </p:sp>
      <p:pic>
        <p:nvPicPr>
          <p:cNvPr id="4" name="Picture 5" descr="IMG_0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3168650" cy="223202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indent="449263" algn="just">
              <a:defRPr/>
            </a:pPr>
            <a:endParaRPr lang="en-US" sz="2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>
              <a:defRPr/>
            </a:pPr>
            <a:endParaRPr lang="en-US" sz="2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Учитель,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</a:p>
          <a:p>
            <a:pPr indent="449263" algn="just">
              <a:buNone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Спасибо за внимание!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3509" y="4293096"/>
            <a:ext cx="2894086" cy="242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           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Ресурсы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         </a:t>
            </a:r>
            <a:r>
              <a:rPr lang="ru-RU" dirty="0" smtClean="0">
                <a:solidFill>
                  <a:srgbClr val="006600"/>
                </a:solidFill>
              </a:rPr>
              <a:t>учебного успеха учащегося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965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«знаю»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«могу»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внимание, память, модальность, доминирование полушарий головного мозга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«умею»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организационные, коммуникативные,              информационные, мыслительные навыки)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«хочу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(уровень развития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мотивационно-потребностной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сферы)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 descr="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627187" cy="2160587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Догадайся, какая буква следует в данном ряду.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  Д   Т   Ч   П   …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 один, два, три, четыре, пять,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   В   С   Ч   П   …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понедельник, вторник, среда, четверг, пятница,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содержательный  компонент  урока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Логические задачи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sz="2400" b="1" i="1" dirty="0" smtClean="0">
                <a:solidFill>
                  <a:schemeClr val="tx1"/>
                </a:solidFill>
              </a:rPr>
              <a:t>Мягкие – твёрдые согласные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Определите « цвет» слова: </a:t>
            </a:r>
            <a:r>
              <a:rPr lang="ru-RU" b="1" i="1" dirty="0" smtClean="0">
                <a:solidFill>
                  <a:srgbClr val="7030A0"/>
                </a:solidFill>
              </a:rPr>
              <a:t>воля, лето, повар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У синего и белого слов одинаковые твердые согласные.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У синего и красного одинаковые мягкие согласные.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Какое слово красного цвета?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rgbClr val="0070C0"/>
                </a:solidFill>
              </a:rPr>
              <a:t>воля</a:t>
            </a:r>
            <a:r>
              <a:rPr lang="ru-RU" sz="3900" b="1" i="1" dirty="0" smtClean="0">
                <a:solidFill>
                  <a:srgbClr val="7030A0"/>
                </a:solidFill>
              </a:rPr>
              <a:t>, </a:t>
            </a:r>
            <a:r>
              <a:rPr lang="ru-RU" sz="3900" b="1" i="1" dirty="0" smtClean="0">
                <a:solidFill>
                  <a:srgbClr val="FF0000"/>
                </a:solidFill>
              </a:rPr>
              <a:t>лето</a:t>
            </a:r>
            <a:r>
              <a:rPr lang="ru-RU" sz="3900" b="1" i="1" dirty="0" smtClean="0">
                <a:solidFill>
                  <a:srgbClr val="7030A0"/>
                </a:solidFill>
              </a:rPr>
              <a:t>, </a:t>
            </a:r>
            <a:r>
              <a:rPr lang="ru-RU" sz="3900" b="1" i="1" dirty="0" smtClean="0">
                <a:solidFill>
                  <a:schemeClr val="bg1"/>
                </a:solidFill>
              </a:rPr>
              <a:t>повар</a:t>
            </a:r>
            <a:endParaRPr lang="ru-RU" sz="39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содержательный  компонент  урока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Глокая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куздра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штеко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будланула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бокра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и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кудрячит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Castellar" pitchFamily="18" charset="0"/>
              </a:rPr>
              <a:t>бокрёнка</a:t>
            </a:r>
            <a:r>
              <a:rPr lang="ru-RU" b="1" dirty="0" smtClean="0">
                <a:solidFill>
                  <a:srgbClr val="0000FF"/>
                </a:solidFill>
                <a:latin typeface="Castellar" pitchFamily="18" charset="0"/>
              </a:rPr>
              <a:t>.</a:t>
            </a:r>
            <a:endParaRPr lang="ru-RU" dirty="0" smtClean="0">
              <a:solidFill>
                <a:srgbClr val="0000FF"/>
              </a:solidFill>
              <a:latin typeface="Castella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Castellar" pitchFamily="18" charset="0"/>
              </a:rPr>
              <a:t>Рыжая лиса быстро схватила курицу и зовёт цыплёнка.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Castellar" pitchFamily="18" charset="0"/>
              </a:rPr>
              <a:t>Добрый служитель приветливо встретил слона и замечает слонёнка.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Castellar" pitchFamily="18" charset="0"/>
              </a:rPr>
              <a:t>Большая собака сердито припугнула кота и видит котёнка.</a:t>
            </a:r>
            <a:endParaRPr lang="ru-RU" dirty="0" smtClean="0">
              <a:solidFill>
                <a:schemeClr val="tx1"/>
              </a:solidFill>
              <a:latin typeface="Castellar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1357312"/>
          <a:ext cx="8215312" cy="4847590"/>
        </p:xfrm>
        <a:graphic>
          <a:graphicData uri="http://schemas.openxmlformats.org/drawingml/2006/table">
            <a:tbl>
              <a:tblPr/>
              <a:tblGrid>
                <a:gridCol w="3071812"/>
                <a:gridCol w="5143500"/>
              </a:tblGrid>
              <a:tr h="325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Традиционные задания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Продуктивные задания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Вычисли стоимость четырёх книг по цене 199 рублей и одного календаря за 250 рублей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Хватит ли 1000 рублей на покупку четырёх книг по цене 199 рублей и одного календаря за 250 рублей?</a:t>
                      </a: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Перечислите отличия растений от животных.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Лягушонок прыгал и кричал: «Я зеленый – значит, я растение!» Что ему ответил умный утенок Кряк?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Перечислите имена существительные, которые относятся к 1-му, 2-му и 3-му склонению.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нужно сделать, чтобы определить, к какому склонению относится имя существительное?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Определите площадь прямоугольника.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план комнаты и размеры ковров. Определите, какой из предложенных ковров полностью закроет пол.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2" name="Rectangle 1"/>
          <p:cNvSpPr>
            <a:spLocks noChangeArrowheads="1"/>
          </p:cNvSpPr>
          <p:nvPr/>
        </p:nvSpPr>
        <p:spPr bwMode="auto">
          <a:xfrm>
            <a:off x="928688" y="496700"/>
            <a:ext cx="70723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Продуктивные задания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– главное средство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достижения</a:t>
            </a:r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 результата </a:t>
            </a:r>
            <a:r>
              <a:rPr lang="ru-RU" sz="2400" b="1" i="1" dirty="0">
                <a:solidFill>
                  <a:srgbClr val="C00000"/>
                </a:solidFill>
                <a:cs typeface="Times New Roman" pitchFamily="18" charset="0"/>
              </a:rPr>
              <a:t>образования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6103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ФГОС</a:t>
            </a:r>
            <a:r>
              <a:rPr lang="ru-RU" sz="1600"/>
              <a:t> </a:t>
            </a:r>
          </a:p>
        </p:txBody>
      </p:sp>
      <p:pic>
        <p:nvPicPr>
          <p:cNvPr id="461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04664"/>
          <a:ext cx="8640960" cy="621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содержательный компонент</a:t>
                      </a:r>
                      <a:endParaRPr lang="en-US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Соответствует ФГОС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Не соответствует ФГОС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1901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урока продумано с учётом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компетентностного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подхода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урока не предусматривает реализацию 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компетентностного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подхода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120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Реализуется принцип связи теории с практикой, обучения с жизнью.</a:t>
                      </a:r>
                      <a:endParaRPr lang="ru-RU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связь обучения с жизнью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Используются не только предметные задания, но и </a:t>
                      </a:r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компетентностные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(«знание – в действии»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Используются задания предметного характера</a:t>
                      </a:r>
                      <a:endParaRPr lang="ru-RU" sz="28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C00000"/>
                </a:solidFill>
              </a:rPr>
              <a:t>Критерии эффективности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500" b="1" i="1" dirty="0" smtClean="0">
                <a:solidFill>
                  <a:srgbClr val="C00000"/>
                </a:solidFill>
              </a:rPr>
              <a:t>современного урока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должен спланировать свою деятельность и деятельность учащихся, четко сформулировать тему, цель, задачи урока;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организует проблемные и поисковые ситуации, активизирует деятельность учащихся;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вывод делают сами учащиеся;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минимум репродукции и максимум творчества и сотворчества;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времясбережение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уровня и возможностей учащихся, в котором учтены  такие аспекты, как стремление учащихся, настроение детей;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обратной связи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0648"/>
            <a:ext cx="1847850" cy="18478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1131</Words>
  <Application>Microsoft Office PowerPoint</Application>
  <PresentationFormat>Экран (4:3)</PresentationFormat>
  <Paragraphs>199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                                        </vt:lpstr>
      <vt:lpstr> «Интеллект успеха – сбалансированное  сочетание аналитических, творческих,  практических навыков и мышления»                                                                                                                           Р. Штенберг                          </vt:lpstr>
      <vt:lpstr>             Ресурсы          учебного успеха учащегося</vt:lpstr>
      <vt:lpstr>Догадайся, какая буква следует в данном ряду.</vt:lpstr>
      <vt:lpstr>содержательный  компонент  урока</vt:lpstr>
      <vt:lpstr>содержательный  компонент  урока </vt:lpstr>
      <vt:lpstr>Слайд 7</vt:lpstr>
      <vt:lpstr>Слайд 8</vt:lpstr>
      <vt:lpstr>Слайд 9</vt:lpstr>
      <vt:lpstr>Проблемная ситуация</vt:lpstr>
      <vt:lpstr>Слайд 11</vt:lpstr>
      <vt:lpstr>Цели должны быть</vt:lpstr>
      <vt:lpstr>Слайд 13</vt:lpstr>
      <vt:lpstr>   Чему научимся, выполняя задание?                                                        Математика  Л.Г.Петерсон   С. 28 (часть 2) №1  </vt:lpstr>
      <vt:lpstr>                                                                                                       Пропись № 3, автор Н.В.Нечаева</vt:lpstr>
      <vt:lpstr>правила оценочной безопасности</vt:lpstr>
      <vt:lpstr>Контроль и оценка на уроке</vt:lpstr>
      <vt:lpstr>РЕФЛЕКСИЯ</vt:lpstr>
      <vt:lpstr>        ПАРТНЁРСТВО УЧИТЕЛЯ И УЧАЩИХСЯ</vt:lpstr>
      <vt:lpstr>        ПАРТНЁРСТВО УЧИТЕЛЯ И УЧАЩИХСЯ</vt:lpstr>
      <vt:lpstr>        ПАРТНЁРСТВО УЧИТЕЛЯ И УЧАЩИХСЯ</vt:lpstr>
      <vt:lpstr>              ПАРТНЁРСТВО УЧИТЕЛЯ И УЧАЩИХСЯ</vt:lpstr>
      <vt:lpstr>       ПАРТНЁРСТВО УЧИТЕЛЯ И УЧАЩИХСЯ</vt:lpstr>
      <vt:lpstr>              ПАРТНЁРСТВО УЧИТЕЛЯ И УЧАЩИХСЯ</vt:lpstr>
      <vt:lpstr>              ПАРТНЁРСТВО УЧИТЕЛЯ И УЧАЩИХСЯ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26</cp:revision>
  <dcterms:created xsi:type="dcterms:W3CDTF">2013-02-03T13:10:32Z</dcterms:created>
  <dcterms:modified xsi:type="dcterms:W3CDTF">2013-11-14T16:01:26Z</dcterms:modified>
</cp:coreProperties>
</file>