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2" r:id="rId3"/>
    <p:sldId id="263" r:id="rId4"/>
    <p:sldId id="258" r:id="rId5"/>
    <p:sldId id="261" r:id="rId6"/>
    <p:sldId id="259" r:id="rId7"/>
    <p:sldId id="260" r:id="rId8"/>
    <p:sldId id="264" r:id="rId9"/>
    <p:sldId id="265" r:id="rId10"/>
    <p:sldId id="272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2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114BCE-BD2B-48A7-BED3-966263D3EDB1}" type="doc">
      <dgm:prSet loTypeId="urn:microsoft.com/office/officeart/2005/8/layout/pyramid2" loCatId="list" qsTypeId="urn:microsoft.com/office/officeart/2005/8/quickstyle/3d3" qsCatId="3D" csTypeId="urn:microsoft.com/office/officeart/2005/8/colors/accent1_2" csCatId="accent1" phldr="1"/>
      <dgm:spPr/>
    </dgm:pt>
    <dgm:pt modelId="{9FC5C99D-B4E8-4446-A815-6DDF509161A9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 smtClean="0"/>
            <a:t>ЭМОЦИИ</a:t>
          </a:r>
          <a:endParaRPr lang="ru-RU" b="1" dirty="0"/>
        </a:p>
      </dgm:t>
    </dgm:pt>
    <dgm:pt modelId="{7EE9FB83-79B5-44B0-AF6F-35F23CE343EB}" type="parTrans" cxnId="{A301FC4C-0DC4-4F0E-A28C-A8F18A60098A}">
      <dgm:prSet/>
      <dgm:spPr/>
      <dgm:t>
        <a:bodyPr/>
        <a:lstStyle/>
        <a:p>
          <a:endParaRPr lang="ru-RU"/>
        </a:p>
      </dgm:t>
    </dgm:pt>
    <dgm:pt modelId="{4D787ABA-DF8B-4954-B5DD-A058FA050D5F}" type="sibTrans" cxnId="{A301FC4C-0DC4-4F0E-A28C-A8F18A60098A}">
      <dgm:prSet/>
      <dgm:spPr/>
      <dgm:t>
        <a:bodyPr/>
        <a:lstStyle/>
        <a:p>
          <a:endParaRPr lang="ru-RU"/>
        </a:p>
      </dgm:t>
    </dgm:pt>
    <dgm:pt modelId="{E8CFE8B4-9CE8-42AA-9F5D-58541F236261}">
      <dgm:prSet phldrT="[Текст]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ru-RU" b="1" dirty="0" smtClean="0"/>
            <a:t>БЕСПОМОЩНОСТЬ</a:t>
          </a:r>
          <a:endParaRPr lang="ru-RU" b="1" dirty="0"/>
        </a:p>
      </dgm:t>
    </dgm:pt>
    <dgm:pt modelId="{4B9BB485-2F81-4FDC-BCF6-EEC7619C143C}" type="parTrans" cxnId="{C8343633-17F6-4B5E-9C4A-873BC553E345}">
      <dgm:prSet/>
      <dgm:spPr/>
      <dgm:t>
        <a:bodyPr/>
        <a:lstStyle/>
        <a:p>
          <a:endParaRPr lang="ru-RU"/>
        </a:p>
      </dgm:t>
    </dgm:pt>
    <dgm:pt modelId="{141FE330-41B5-43D1-ACDA-E58008460051}" type="sibTrans" cxnId="{C8343633-17F6-4B5E-9C4A-873BC553E345}">
      <dgm:prSet/>
      <dgm:spPr/>
      <dgm:t>
        <a:bodyPr/>
        <a:lstStyle/>
        <a:p>
          <a:endParaRPr lang="ru-RU"/>
        </a:p>
      </dgm:t>
    </dgm:pt>
    <dgm:pt modelId="{BCFD757A-6014-4EB0-85E0-9D86FA541A46}">
      <dgm:prSet phldrT="[Текст]"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ru-RU" b="1" dirty="0" smtClean="0"/>
            <a:t>ПУТАНИЦА</a:t>
          </a:r>
          <a:endParaRPr lang="ru-RU" b="1" dirty="0"/>
        </a:p>
      </dgm:t>
    </dgm:pt>
    <dgm:pt modelId="{57A7E402-6D4E-45EF-8856-747C0AF0A894}" type="parTrans" cxnId="{B24E8B31-CD87-4871-8F30-B5C7FF0BFFF3}">
      <dgm:prSet/>
      <dgm:spPr/>
      <dgm:t>
        <a:bodyPr/>
        <a:lstStyle/>
        <a:p>
          <a:endParaRPr lang="ru-RU"/>
        </a:p>
      </dgm:t>
    </dgm:pt>
    <dgm:pt modelId="{242AF88A-1A1A-468C-A303-0B6F4CA44962}" type="sibTrans" cxnId="{B24E8B31-CD87-4871-8F30-B5C7FF0BFFF3}">
      <dgm:prSet/>
      <dgm:spPr/>
      <dgm:t>
        <a:bodyPr/>
        <a:lstStyle/>
        <a:p>
          <a:endParaRPr lang="ru-RU"/>
        </a:p>
      </dgm:t>
    </dgm:pt>
    <dgm:pt modelId="{C87C2F7D-F55E-4D9D-A1BE-06E2E255BDB5}" type="pres">
      <dgm:prSet presAssocID="{66114BCE-BD2B-48A7-BED3-966263D3EDB1}" presName="compositeShape" presStyleCnt="0">
        <dgm:presLayoutVars>
          <dgm:dir/>
          <dgm:resizeHandles/>
        </dgm:presLayoutVars>
      </dgm:prSet>
      <dgm:spPr/>
    </dgm:pt>
    <dgm:pt modelId="{7B019C34-8646-46C2-ACD2-C3E724E4A211}" type="pres">
      <dgm:prSet presAssocID="{66114BCE-BD2B-48A7-BED3-966263D3EDB1}" presName="pyramid" presStyleLbl="node1" presStyleIdx="0" presStyleCnt="1" custLinFactNeighborX="-2866"/>
      <dgm:spPr>
        <a:solidFill>
          <a:srgbClr val="0070C0"/>
        </a:solidFill>
      </dgm:spPr>
    </dgm:pt>
    <dgm:pt modelId="{A39A44C0-076F-4F09-AAE0-B1FF69306355}" type="pres">
      <dgm:prSet presAssocID="{66114BCE-BD2B-48A7-BED3-966263D3EDB1}" presName="theList" presStyleCnt="0"/>
      <dgm:spPr/>
    </dgm:pt>
    <dgm:pt modelId="{556DEDF4-3FFC-458F-9ED2-C163039484F2}" type="pres">
      <dgm:prSet presAssocID="{9FC5C99D-B4E8-4446-A815-6DDF509161A9}" presName="aNode" presStyleLbl="fgAcc1" presStyleIdx="0" presStyleCnt="3" custLinFactNeighborX="-6285" custLinFactNeighborY="-51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DAFB5-82E6-42D6-B3B5-6E6B15C6C33F}" type="pres">
      <dgm:prSet presAssocID="{9FC5C99D-B4E8-4446-A815-6DDF509161A9}" presName="aSpace" presStyleCnt="0"/>
      <dgm:spPr/>
    </dgm:pt>
    <dgm:pt modelId="{82D580A4-1479-4FCB-B08E-9A52B74025D5}" type="pres">
      <dgm:prSet presAssocID="{E8CFE8B4-9CE8-42AA-9F5D-58541F236261}" presName="aNode" presStyleLbl="fgAcc1" presStyleIdx="1" presStyleCnt="3" custLinFactY="105508" custLinFactNeighborX="27765" custLinFactNeighborY="200000">
        <dgm:presLayoutVars>
          <dgm:bulletEnabled val="1"/>
        </dgm:presLayoutVars>
      </dgm:prSet>
      <dgm:spPr/>
    </dgm:pt>
    <dgm:pt modelId="{049294C6-2A59-463A-A856-B7E8AF005D8E}" type="pres">
      <dgm:prSet presAssocID="{E8CFE8B4-9CE8-42AA-9F5D-58541F236261}" presName="aSpace" presStyleCnt="0"/>
      <dgm:spPr/>
    </dgm:pt>
    <dgm:pt modelId="{63AB8BA4-DBD7-4105-B10E-831B980C5F2C}" type="pres">
      <dgm:prSet presAssocID="{BCFD757A-6014-4EB0-85E0-9D86FA541A46}" presName="aNode" presStyleLbl="fgAcc1" presStyleIdx="2" presStyleCnt="3" custLinFactY="-100000" custLinFactNeighborX="3096" custLinFactNeighborY="-103353">
        <dgm:presLayoutVars>
          <dgm:bulletEnabled val="1"/>
        </dgm:presLayoutVars>
      </dgm:prSet>
      <dgm:spPr/>
    </dgm:pt>
    <dgm:pt modelId="{D8122529-1D9F-40E7-8458-00019DD64D90}" type="pres">
      <dgm:prSet presAssocID="{BCFD757A-6014-4EB0-85E0-9D86FA541A46}" presName="aSpace" presStyleCnt="0"/>
      <dgm:spPr/>
    </dgm:pt>
  </dgm:ptLst>
  <dgm:cxnLst>
    <dgm:cxn modelId="{5AB6ADB1-5C11-4769-909C-0B3292F88595}" type="presOf" srcId="{9FC5C99D-B4E8-4446-A815-6DDF509161A9}" destId="{556DEDF4-3FFC-458F-9ED2-C163039484F2}" srcOrd="0" destOrd="0" presId="urn:microsoft.com/office/officeart/2005/8/layout/pyramid2"/>
    <dgm:cxn modelId="{C8343633-17F6-4B5E-9C4A-873BC553E345}" srcId="{66114BCE-BD2B-48A7-BED3-966263D3EDB1}" destId="{E8CFE8B4-9CE8-42AA-9F5D-58541F236261}" srcOrd="1" destOrd="0" parTransId="{4B9BB485-2F81-4FDC-BCF6-EEC7619C143C}" sibTransId="{141FE330-41B5-43D1-ACDA-E58008460051}"/>
    <dgm:cxn modelId="{4BB46BA3-586B-4518-BBA3-22D5A9B29672}" type="presOf" srcId="{BCFD757A-6014-4EB0-85E0-9D86FA541A46}" destId="{63AB8BA4-DBD7-4105-B10E-831B980C5F2C}" srcOrd="0" destOrd="0" presId="urn:microsoft.com/office/officeart/2005/8/layout/pyramid2"/>
    <dgm:cxn modelId="{CE64C570-0165-42E1-A524-0D042B92C98C}" type="presOf" srcId="{66114BCE-BD2B-48A7-BED3-966263D3EDB1}" destId="{C87C2F7D-F55E-4D9D-A1BE-06E2E255BDB5}" srcOrd="0" destOrd="0" presId="urn:microsoft.com/office/officeart/2005/8/layout/pyramid2"/>
    <dgm:cxn modelId="{B24E8B31-CD87-4871-8F30-B5C7FF0BFFF3}" srcId="{66114BCE-BD2B-48A7-BED3-966263D3EDB1}" destId="{BCFD757A-6014-4EB0-85E0-9D86FA541A46}" srcOrd="2" destOrd="0" parTransId="{57A7E402-6D4E-45EF-8856-747C0AF0A894}" sibTransId="{242AF88A-1A1A-468C-A303-0B6F4CA44962}"/>
    <dgm:cxn modelId="{A301FC4C-0DC4-4F0E-A28C-A8F18A60098A}" srcId="{66114BCE-BD2B-48A7-BED3-966263D3EDB1}" destId="{9FC5C99D-B4E8-4446-A815-6DDF509161A9}" srcOrd="0" destOrd="0" parTransId="{7EE9FB83-79B5-44B0-AF6F-35F23CE343EB}" sibTransId="{4D787ABA-DF8B-4954-B5DD-A058FA050D5F}"/>
    <dgm:cxn modelId="{96425783-07E6-4449-A6AE-B0EBB6F8697F}" type="presOf" srcId="{E8CFE8B4-9CE8-42AA-9F5D-58541F236261}" destId="{82D580A4-1479-4FCB-B08E-9A52B74025D5}" srcOrd="0" destOrd="0" presId="urn:microsoft.com/office/officeart/2005/8/layout/pyramid2"/>
    <dgm:cxn modelId="{E4738A6D-4763-4AF9-A3B5-AEBC83F0CECC}" type="presParOf" srcId="{C87C2F7D-F55E-4D9D-A1BE-06E2E255BDB5}" destId="{7B019C34-8646-46C2-ACD2-C3E724E4A211}" srcOrd="0" destOrd="0" presId="urn:microsoft.com/office/officeart/2005/8/layout/pyramid2"/>
    <dgm:cxn modelId="{DDDD0888-7379-44E2-B621-71F54F8D137E}" type="presParOf" srcId="{C87C2F7D-F55E-4D9D-A1BE-06E2E255BDB5}" destId="{A39A44C0-076F-4F09-AAE0-B1FF69306355}" srcOrd="1" destOrd="0" presId="urn:microsoft.com/office/officeart/2005/8/layout/pyramid2"/>
    <dgm:cxn modelId="{D25E5D42-91D9-4B8B-983B-9420A6B27F31}" type="presParOf" srcId="{A39A44C0-076F-4F09-AAE0-B1FF69306355}" destId="{556DEDF4-3FFC-458F-9ED2-C163039484F2}" srcOrd="0" destOrd="0" presId="urn:microsoft.com/office/officeart/2005/8/layout/pyramid2"/>
    <dgm:cxn modelId="{0251E8A3-D56E-4673-8B87-9C7B77B74928}" type="presParOf" srcId="{A39A44C0-076F-4F09-AAE0-B1FF69306355}" destId="{867DAFB5-82E6-42D6-B3B5-6E6B15C6C33F}" srcOrd="1" destOrd="0" presId="urn:microsoft.com/office/officeart/2005/8/layout/pyramid2"/>
    <dgm:cxn modelId="{9E76C008-05CB-49DC-9EE3-77D7BAC5A039}" type="presParOf" srcId="{A39A44C0-076F-4F09-AAE0-B1FF69306355}" destId="{82D580A4-1479-4FCB-B08E-9A52B74025D5}" srcOrd="2" destOrd="0" presId="urn:microsoft.com/office/officeart/2005/8/layout/pyramid2"/>
    <dgm:cxn modelId="{C86F4D0A-0468-46E6-A01B-4B226388BCCB}" type="presParOf" srcId="{A39A44C0-076F-4F09-AAE0-B1FF69306355}" destId="{049294C6-2A59-463A-A856-B7E8AF005D8E}" srcOrd="3" destOrd="0" presId="urn:microsoft.com/office/officeart/2005/8/layout/pyramid2"/>
    <dgm:cxn modelId="{689B5811-A517-4412-9151-43B411331867}" type="presParOf" srcId="{A39A44C0-076F-4F09-AAE0-B1FF69306355}" destId="{63AB8BA4-DBD7-4105-B10E-831B980C5F2C}" srcOrd="4" destOrd="0" presId="urn:microsoft.com/office/officeart/2005/8/layout/pyramid2"/>
    <dgm:cxn modelId="{A1BE9ECE-7AC8-4E93-A782-C7E50BF5559D}" type="presParOf" srcId="{A39A44C0-076F-4F09-AAE0-B1FF69306355}" destId="{D8122529-1D9F-40E7-8458-00019DD64D90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9FD64B7-0DA6-48B5-B6E5-A913896BD7DF}" type="datetimeFigureOut">
              <a:rPr lang="ru-RU" smtClean="0"/>
              <a:t>23.03.2011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18274AB-C14E-40BD-9699-D4096749DC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Arial Black" pitchFamily="34" charset="0"/>
              </a:rPr>
              <a:t>МЕТОД </a:t>
            </a:r>
            <a:br>
              <a:rPr lang="ru-RU" b="1" dirty="0" smtClean="0">
                <a:latin typeface="Arial Black" pitchFamily="34" charset="0"/>
              </a:rPr>
            </a:br>
            <a:r>
              <a:rPr lang="ru-RU" b="1" dirty="0" smtClean="0">
                <a:latin typeface="Arial Black" pitchFamily="34" charset="0"/>
              </a:rPr>
              <a:t>«ШЕСТЬ  ШЛЯП»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14843" t="17773" r="20703" b="26562"/>
          <a:stretch>
            <a:fillRect/>
          </a:stretch>
        </p:blipFill>
        <p:spPr bwMode="auto">
          <a:xfrm>
            <a:off x="2857488" y="3214686"/>
            <a:ext cx="314327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21442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3333CC"/>
                </a:solidFill>
              </a:rPr>
              <a:t>Синяя шляпа. </a:t>
            </a:r>
            <a:r>
              <a:rPr lang="ru-RU" sz="2400" b="1" dirty="0"/>
              <a:t>Используется в начале обсуждений, чтобы поставить задачу мышления и решить, чего мы хотим достичь в результате. Это режим наблюдения за самим процессом мышления и управления им (формулировка целей, подведение итогов и т. п.).</a:t>
            </a:r>
          </a:p>
        </p:txBody>
      </p:sp>
      <p:pic>
        <p:nvPicPr>
          <p:cNvPr id="28674" name="Picture 2" descr="C:\Users\Мама\Desktop\6 шляп мышления\shlyapa.jpg"/>
          <p:cNvPicPr>
            <a:picLocks noChangeAspect="1" noChangeArrowheads="1"/>
          </p:cNvPicPr>
          <p:nvPr/>
        </p:nvPicPr>
        <p:blipFill>
          <a:blip r:embed="rId2"/>
          <a:srcRect l="66250" t="50000"/>
          <a:stretch>
            <a:fillRect/>
          </a:stretch>
        </p:blipFill>
        <p:spPr bwMode="auto">
          <a:xfrm>
            <a:off x="4929169" y="1500130"/>
            <a:ext cx="3500483" cy="3500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000108"/>
            <a:ext cx="4572000" cy="38472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Красная шляпа</a:t>
            </a:r>
            <a:r>
              <a:rPr lang="ru-RU" sz="2800" dirty="0">
                <a:solidFill>
                  <a:srgbClr val="FF0000"/>
                </a:solidFill>
              </a:rPr>
              <a:t>. </a:t>
            </a:r>
            <a:r>
              <a:rPr lang="ru-RU" sz="2400" b="1" dirty="0"/>
              <a:t>Красный цвет наводит на мысль об огне. Красная шляпа связана с эмоциями, интуицией, чувствами и предчувствиями. Здесь не нужно ничего обосновывать. Ваши чувства существуют, и красная шляпа дает возможность их изложить.</a:t>
            </a:r>
          </a:p>
        </p:txBody>
      </p:sp>
      <p:pic>
        <p:nvPicPr>
          <p:cNvPr id="23554" name="Picture 2" descr="C:\Users\Мама\Desktop\6 шляп мышления\shlyapa.jpg"/>
          <p:cNvPicPr>
            <a:picLocks noChangeAspect="1" noChangeArrowheads="1"/>
          </p:cNvPicPr>
          <p:nvPr/>
        </p:nvPicPr>
        <p:blipFill>
          <a:blip r:embed="rId2"/>
          <a:srcRect r="66250" b="51852"/>
          <a:stretch>
            <a:fillRect/>
          </a:stretch>
        </p:blipFill>
        <p:spPr bwMode="auto">
          <a:xfrm>
            <a:off x="4786314" y="928670"/>
            <a:ext cx="4080167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Мама\Desktop\6 шляп мышления\shlyapa.jpg"/>
          <p:cNvPicPr>
            <a:picLocks noChangeAspect="1" noChangeArrowheads="1"/>
          </p:cNvPicPr>
          <p:nvPr/>
        </p:nvPicPr>
        <p:blipFill>
          <a:blip r:embed="rId2"/>
          <a:srcRect l="33750" r="33750" b="53704"/>
          <a:stretch>
            <a:fillRect/>
          </a:stretch>
        </p:blipFill>
        <p:spPr bwMode="auto">
          <a:xfrm>
            <a:off x="4857752" y="1214422"/>
            <a:ext cx="3937691" cy="37862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714488"/>
            <a:ext cx="46434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Желтая шляпа. </a:t>
            </a:r>
            <a:r>
              <a:rPr lang="ru-RU" sz="2400" b="1" dirty="0"/>
              <a:t>Желтый цвет наводит на мысль о солнце и оптимизме. Под желтой шляпой мы стараемся найти достоинства и преимущества предложения, перспективы и возможные выигрыши, выявить скрытые ресурсы.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Мама\Desktop\6 шляп мышления\shlyapa.jpg"/>
          <p:cNvPicPr>
            <a:picLocks noChangeAspect="1" noChangeArrowheads="1"/>
          </p:cNvPicPr>
          <p:nvPr/>
        </p:nvPicPr>
        <p:blipFill>
          <a:blip r:embed="rId2"/>
          <a:srcRect l="66250" b="51852"/>
          <a:stretch>
            <a:fillRect/>
          </a:stretch>
        </p:blipFill>
        <p:spPr bwMode="auto">
          <a:xfrm>
            <a:off x="4857752" y="1071546"/>
            <a:ext cx="3857625" cy="371476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00024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u="sng" dirty="0"/>
              <a:t>Черная шляпа</a:t>
            </a:r>
            <a:r>
              <a:rPr lang="ru-RU" sz="2400" b="1" dirty="0"/>
              <a:t>. Черный цвет напоминает о мантии судьи и означает осторожность. Черная шляпа - это режим критики и оценки, она указывает на недостатки и риски и говорит, почему что-то может не получиться.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73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Зеленая шляпа. </a:t>
            </a:r>
            <a:r>
              <a:rPr lang="ru-RU" sz="2400" b="1" dirty="0"/>
              <a:t>Зеленый цвет напоминает о растениях, росте, энергии, жизни. Зеленая шляпа - это режим творчества, генерации идей, нестандартных подходов и альтернативных точек зрения.</a:t>
            </a:r>
          </a:p>
        </p:txBody>
      </p:sp>
      <p:pic>
        <p:nvPicPr>
          <p:cNvPr id="26626" name="Picture 2" descr="C:\Users\Мама\Desktop\6 шляп мышления\shlyapa.jpg"/>
          <p:cNvPicPr>
            <a:picLocks noChangeAspect="1" noChangeArrowheads="1"/>
          </p:cNvPicPr>
          <p:nvPr/>
        </p:nvPicPr>
        <p:blipFill>
          <a:blip r:embed="rId2"/>
          <a:srcRect t="48148" r="66250"/>
          <a:stretch>
            <a:fillRect/>
          </a:stretch>
        </p:blipFill>
        <p:spPr bwMode="auto">
          <a:xfrm>
            <a:off x="4929190" y="1214422"/>
            <a:ext cx="3786214" cy="3926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500174"/>
            <a:ext cx="50006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/>
              <a:t>Белая шляпа</a:t>
            </a:r>
            <a:r>
              <a:rPr lang="ru-RU" sz="2400" b="1" dirty="0"/>
              <a:t>. Белый цвет наводит на мысль о бумаге.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В </a:t>
            </a:r>
            <a:r>
              <a:rPr lang="ru-RU" sz="2400" b="1" dirty="0"/>
              <a:t>этом режиме мы сосредоточены на той информации, которой располагаем или которая необходима для принятия решения: только факты и цифры.</a:t>
            </a:r>
          </a:p>
        </p:txBody>
      </p:sp>
      <p:pic>
        <p:nvPicPr>
          <p:cNvPr id="27650" name="Picture 2" descr="C:\Users\Мама\Desktop\6 шляп мышления\shlyapa.jpg"/>
          <p:cNvPicPr>
            <a:picLocks noChangeAspect="1" noChangeArrowheads="1"/>
          </p:cNvPicPr>
          <p:nvPr/>
        </p:nvPicPr>
        <p:blipFill>
          <a:blip r:embed="rId2"/>
          <a:srcRect l="33750" t="48148" r="33750"/>
          <a:stretch>
            <a:fillRect/>
          </a:stretch>
        </p:blipFill>
        <p:spPr bwMode="auto">
          <a:xfrm>
            <a:off x="5072066" y="1115513"/>
            <a:ext cx="3643338" cy="3760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85720" y="214290"/>
            <a:ext cx="40719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Достоинства метода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Наглядность, простота освоения и применения.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Умение видеть ситуацию и решение с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нескольких точек зрения.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Позволяет отстранить свое эго от мышления.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14282" y="2643182"/>
            <a:ext cx="42862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Недостатки метода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Для эффективного применения требуется развитое воображение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и тщательная тренировка.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Большая психологическая нагрузка.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28596" y="4929198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Ожидаемый результат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Более эффективное использование процесса мышления при решении проблем.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571480"/>
            <a:ext cx="4643470" cy="452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  <p:bldP spid="296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142852"/>
            <a:ext cx="51619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smtClean="0"/>
              <a:t>4 типа использования шляп:</a:t>
            </a:r>
            <a:endParaRPr lang="ru-RU" sz="2800" b="1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42984"/>
            <a:ext cx="3132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1.       Надеть шляпу.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2500306"/>
            <a:ext cx="2940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2.       Снять шляпу.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071942"/>
            <a:ext cx="3338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3.       Сменить шляпу.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5572140"/>
            <a:ext cx="5230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4.       Обозначить свое мышление. 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071678"/>
            <a:ext cx="1928826" cy="129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571876"/>
            <a:ext cx="1931670" cy="144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429132"/>
            <a:ext cx="1643074" cy="221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714356"/>
            <a:ext cx="1381354" cy="143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14348" y="1071546"/>
            <a:ext cx="707233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«Благодаря ясности подхода де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Боно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его курс мышления в равной степени полезен всем, от школьников до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топ-менеджеров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» (Джон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Найсбитт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автор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Megatrends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High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Tech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/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High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Touch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«Я знаю доктора де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Боно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и являюсь почитателем его работы. Мы все живем в информационной экономике, где наши результаты — прямое следствие того, что происходит в нашем сознании». (Джон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Скалли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президент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Pepsi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Cola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и CEO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Apple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«Работа де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Боно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— возможно, самое лучшее, что происходит сегодня в мире» (Джордж Гэллап, основатель института общественного мнения США) 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Ситуация: Проблемный (в учёбе) ученик в классе.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ПРИМЕРЯЕМ  ШЛЯПЫ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14348" y="500042"/>
          <a:ext cx="750099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43042" y="4214818"/>
            <a:ext cx="3089304" cy="52322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ПРОБЛЕМА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786322"/>
            <a:ext cx="1643074" cy="28575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85720" y="571480"/>
            <a:ext cx="828680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Красная Шляпа.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Эмоции. Интуиция, чувства и предчувствия. Не требуется давать обоснование чувствам.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Какие у меня по этому поводу возникают чувства?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Желтая Шляпа.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Преимущества.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Почему это стоит сделать? Каковы преимущества? Почему это можно сделать? Почему это сработает?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Черная Шляпа.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Осторожность. Суждение. Оценка.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Правда ли это? Сработает ли это? В чем недостатки? Что здесь неправильно?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Зеленая Шляпа.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Творчество. Различные идеи. Новые идеи. Предложения.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Каковы некоторые из возможных решений и действий? Каковы альтернативы?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Белая Шляпа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Информация. Вопросы.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Какой мы обладаем информацией? Какая нам нужна информация?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Синяя Шляпа.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Организация мышления. Мышление о мышлении.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Чего мы достигли? Что нужно сделать дальше?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12" y="142852"/>
            <a:ext cx="90011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Шесть шляп мышления - простой и практический способ преодолеть все три трудности.</a:t>
            </a:r>
          </a:p>
        </p:txBody>
      </p:sp>
      <p:pic>
        <p:nvPicPr>
          <p:cNvPr id="5123" name="Picture 3" descr="C:\Users\Мама\Desktop\6 шляп мышления\Шляпы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809415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ма\Desktop\6 шляп мышления\эдвард де бон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357298"/>
            <a:ext cx="4678584" cy="4929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500166" y="285728"/>
            <a:ext cx="61107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Эдвард  де  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боно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285860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Психолог и физиолог, доктора </a:t>
            </a:r>
            <a:r>
              <a:rPr lang="ru-RU" dirty="0"/>
              <a:t>медицинских наук. </a:t>
            </a:r>
            <a:endParaRPr lang="ru-RU" dirty="0" smtClean="0"/>
          </a:p>
          <a:p>
            <a:r>
              <a:rPr lang="ru-RU" dirty="0" smtClean="0"/>
              <a:t>Сейчас </a:t>
            </a:r>
            <a:r>
              <a:rPr lang="ru-RU" dirty="0"/>
              <a:t>он, кроме того, является доктором философии Кембриджского университета и регулярно </a:t>
            </a:r>
            <a:r>
              <a:rPr lang="ru-RU" dirty="0" smtClean="0"/>
              <a:t>читает курсы </a:t>
            </a:r>
            <a:r>
              <a:rPr lang="ru-RU" dirty="0"/>
              <a:t>лекций в университетах Оксфорда, Лондона и Гарварда.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857628"/>
            <a:ext cx="35719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Он читал лекции в сорока пяти странах мира и выступал на крупнейших международных симпозиумах, а в 1989 году ему было предложено занять место председателя Комитета лауреатов Нобелевской премии.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85860"/>
            <a:ext cx="92155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Латеральное мышление </a:t>
            </a:r>
            <a:r>
              <a:rPr lang="ru-RU" sz="3600" b="1" dirty="0"/>
              <a:t>– это </a:t>
            </a:r>
            <a:r>
              <a:rPr lang="ru-RU" sz="3600" b="1" dirty="0" smtClean="0"/>
              <a:t>метод </a:t>
            </a:r>
          </a:p>
          <a:p>
            <a:pPr algn="ctr"/>
            <a:r>
              <a:rPr lang="ru-RU" sz="3600" b="1" dirty="0" smtClean="0"/>
              <a:t>для </a:t>
            </a:r>
            <a:r>
              <a:rPr lang="ru-RU" sz="3600" b="1" dirty="0"/>
              <a:t>разрешения сложных проблем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на </a:t>
            </a:r>
            <a:r>
              <a:rPr lang="ru-RU" sz="3600" b="1" dirty="0"/>
              <a:t>основе нетрадиционного подхода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к </a:t>
            </a:r>
            <a:r>
              <a:rPr lang="ru-RU" sz="3600" b="1" dirty="0"/>
              <a:t>рассматриваемому вопросу,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с </a:t>
            </a:r>
            <a:r>
              <a:rPr lang="ru-RU" sz="3600" b="1" dirty="0"/>
              <a:t>мобилизацией скрытых в человеке творческих возможностей.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настоящее время доктор де </a:t>
            </a:r>
            <a:r>
              <a:rPr lang="ru-RU" dirty="0" err="1"/>
              <a:t>Боно</a:t>
            </a:r>
            <a:r>
              <a:rPr lang="ru-RU" dirty="0"/>
              <a:t> руководит проведением в жизнь обширной специальной учебной программы, разработанной им для общеобразовательных учебных заведений и призванной способствовать развитию у детей навыков творческого мышления.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214950"/>
            <a:ext cx="8358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Доктор де </a:t>
            </a:r>
            <a:r>
              <a:rPr lang="ru-RU" dirty="0" err="1"/>
              <a:t>Боно</a:t>
            </a:r>
            <a:r>
              <a:rPr lang="ru-RU" dirty="0"/>
              <a:t> является основателем Института исследовательских разработок по проблемам творчества и способностей к </a:t>
            </a:r>
            <a:r>
              <a:rPr lang="ru-RU" dirty="0" smtClean="0"/>
              <a:t>познанию. </a:t>
            </a:r>
            <a:r>
              <a:rPr lang="ru-RU" dirty="0"/>
              <a:t>Помимо того, он учредил в Нью-Йорке Международное сообщество творческих работников, призванное помогать странам-членам ООН в разработке новых идей.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5715020" cy="3571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3712" b="4703"/>
          <a:stretch>
            <a:fillRect/>
          </a:stretch>
        </p:blipFill>
        <p:spPr bwMode="auto">
          <a:xfrm>
            <a:off x="1000100" y="214290"/>
            <a:ext cx="721520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42976" y="5572140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 январе 1985 года журнал «Таймс» назвал Человеком года Питера </a:t>
            </a:r>
            <a:r>
              <a:rPr lang="ru-RU" b="1" dirty="0" err="1"/>
              <a:t>Юберроута</a:t>
            </a:r>
            <a:r>
              <a:rPr lang="ru-RU" b="1" dirty="0"/>
              <a:t>, благодаря которому Олимпийские игры в Лос-Анджелесе прошли с колоссальным успехом.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428728" y="285728"/>
            <a:ext cx="792961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Если наше дело – в шляпе,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Если наше тело – в шляпе,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Если даже мысли – в шляпе,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Значит, в шляпе-то – вся суть!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                                               </a:t>
            </a:r>
            <a:r>
              <a:rPr lang="ru-RU" sz="2000" b="1" dirty="0" smtClean="0">
                <a:latin typeface="Arial" pitchFamily="34" charset="0"/>
                <a:cs typeface="Times New Roman" pitchFamily="18" charset="0"/>
              </a:rPr>
              <a:t>Эдвард де </a:t>
            </a:r>
            <a:r>
              <a:rPr lang="ru-RU" sz="2000" b="1" dirty="0" err="1" smtClean="0">
                <a:latin typeface="Arial" pitchFamily="34" charset="0"/>
                <a:cs typeface="Times New Roman" pitchFamily="18" charset="0"/>
              </a:rPr>
              <a:t>Боно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Мама\Desktop\shest_shlyap_myshlen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49" y="2357430"/>
            <a:ext cx="3080077" cy="4214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500042"/>
            <a:ext cx="31432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Назначение метода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57158" y="857232"/>
            <a:ext cx="474373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Применяется при проведении любой дискуссии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как удобный способ управлять мышлением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 переключать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его.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Один из инструментов развития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творческого мышления.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57159" y="2500306"/>
            <a:ext cx="485778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Цель метода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Научить людей лучше понимать особенности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своего мышления,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контролировать свой образ мыслей и более точно соотносить его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 поставленными задачами с целью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более эффективного использования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процесса мышления при решении проблем.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000636"/>
            <a:ext cx="8143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Надевая шляпу</a:t>
            </a:r>
            <a:r>
              <a:rPr lang="ru-RU" b="1" dirty="0"/>
              <a:t> мышления, мы </a:t>
            </a:r>
            <a:r>
              <a:rPr lang="ru-RU" b="1" dirty="0">
                <a:solidFill>
                  <a:srgbClr val="FF0000"/>
                </a:solidFill>
              </a:rPr>
              <a:t>принимаем на себя роль</a:t>
            </a:r>
            <a:r>
              <a:rPr lang="ru-RU" b="1" dirty="0"/>
              <a:t>, на которую эта шляпа указывает.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Снимая шляпу </a:t>
            </a:r>
            <a:r>
              <a:rPr lang="ru-RU" b="1" dirty="0"/>
              <a:t>конкретного цвета, мы </a:t>
            </a:r>
            <a:r>
              <a:rPr lang="ru-RU" b="1" dirty="0">
                <a:solidFill>
                  <a:srgbClr val="FF0000"/>
                </a:solidFill>
              </a:rPr>
              <a:t>уходим от этого типа мышления</a:t>
            </a:r>
            <a:r>
              <a:rPr lang="ru-RU" b="1" dirty="0"/>
              <a:t>.</a:t>
            </a:r>
          </a:p>
          <a:p>
            <a:pPr algn="ctr"/>
            <a:r>
              <a:rPr lang="ru-RU" b="1" dirty="0"/>
              <a:t>При смене одной шляпы на другую происходит мгновенное переключение мышления. </a:t>
            </a:r>
          </a:p>
        </p:txBody>
      </p:sp>
      <p:pic>
        <p:nvPicPr>
          <p:cNvPr id="21508" name="Picture 4" descr="C:\Users\Мама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571480"/>
            <a:ext cx="3769977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227</TotalTime>
  <Words>881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Справедливость</vt:lpstr>
      <vt:lpstr>МЕТОД  «ШЕСТЬ  ШЛЯП»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ПРИМЕРЯЕМ  ШЛЯПЫ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«ШЕСТЬ  ШЛЯП  МЫШЛЕНИЯ»</dc:title>
  <dc:creator>Мама</dc:creator>
  <cp:lastModifiedBy>Мама</cp:lastModifiedBy>
  <cp:revision>23</cp:revision>
  <dcterms:created xsi:type="dcterms:W3CDTF">2011-03-23T11:47:39Z</dcterms:created>
  <dcterms:modified xsi:type="dcterms:W3CDTF">2011-03-23T15:34:45Z</dcterms:modified>
</cp:coreProperties>
</file>