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5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2" autoAdjust="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B2BE-E2CB-44A5-AE7D-2FB3F558D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0%D1%80%D1%8F%D0%B3%D0%B8" TargetMode="External"/><Relationship Id="rId3" Type="http://schemas.openxmlformats.org/officeDocument/2006/relationships/hyperlink" Target="http://ru.wikipedia.org/wiki/%D0%A9%D0%B5%D0%BA" TargetMode="External"/><Relationship Id="rId7" Type="http://schemas.openxmlformats.org/officeDocument/2006/relationships/hyperlink" Target="http://ru.wikipedia.org/wiki/%D0%94%D1%80%D1%83%D0%B6%D0%B8%D0%BD%D0%B0" TargetMode="External"/><Relationship Id="rId12" Type="http://schemas.openxmlformats.org/officeDocument/2006/relationships/hyperlink" Target="http://ru.wikipedia.org/wiki/%D0%9A%D0%B8%D0%B5%D0%B2%D1%81%D0%BA%D0%B0%D1%8F_%D0%A0%D1%83%D1%81%D1%8C" TargetMode="External"/><Relationship Id="rId2" Type="http://schemas.openxmlformats.org/officeDocument/2006/relationships/hyperlink" Target="http://ru.wikipedia.org/wiki/%D0%9A%D0%B8%D0%B9_(%D0%BA%D0%BD%D1%8F%D0%B7%D1%8C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IX_%D0%B2%D0%B5%D0%BA" TargetMode="External"/><Relationship Id="rId11" Type="http://schemas.openxmlformats.org/officeDocument/2006/relationships/hyperlink" Target="http://ru.wikipedia.org/wiki/%D0%9E%D0%BB%D0%B5%D0%B3_%D0%92%D0%B5%D1%89%D0%B8%D0%B9" TargetMode="External"/><Relationship Id="rId5" Type="http://schemas.openxmlformats.org/officeDocument/2006/relationships/hyperlink" Target="http://ru.wikipedia.org/wiki/%D0%9F%D0%BE%D0%BB%D1%8F%D0%BD%D0%B5" TargetMode="External"/><Relationship Id="rId10" Type="http://schemas.openxmlformats.org/officeDocument/2006/relationships/hyperlink" Target="http://ru.wikipedia.org/wiki/882_%D0%B3%D0%BE%D0%B4" TargetMode="External"/><Relationship Id="rId4" Type="http://schemas.openxmlformats.org/officeDocument/2006/relationships/hyperlink" Target="http://ru.wikipedia.org/wiki/%D0%A5%D0%BE%D1%80%D0%B8%D0%B2" TargetMode="External"/><Relationship Id="rId9" Type="http://schemas.openxmlformats.org/officeDocument/2006/relationships/hyperlink" Target="http://ru.wikipedia.org/wiki/%D0%A0%D1%8E%D1%80%D0%B8%D0%B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Словарь по истории (4 класс)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92906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Разработала учитель начальных классов МОУ лицей №4 г.Ейска </a:t>
            </a:r>
            <a:r>
              <a:rPr lang="ru-RU" dirty="0" err="1" smtClean="0"/>
              <a:t>Кеня</a:t>
            </a:r>
            <a:r>
              <a:rPr lang="ru-RU" dirty="0" smtClean="0"/>
              <a:t> С.А.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5911873"/>
          </a:xfrm>
        </p:spPr>
        <p:txBody>
          <a:bodyPr/>
          <a:lstStyle/>
          <a:p>
            <a:pPr>
              <a:buNone/>
            </a:pPr>
            <a:r>
              <a:rPr lang="ru-RU" sz="4000" u="sng" dirty="0" smtClean="0"/>
              <a:t>Исторические эпохи: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Первобытная история </a:t>
            </a:r>
            <a:r>
              <a:rPr lang="ru-RU" dirty="0" smtClean="0"/>
              <a:t>длилась </a:t>
            </a:r>
            <a:r>
              <a:rPr lang="ru-RU" b="1" dirty="0" smtClean="0">
                <a:solidFill>
                  <a:srgbClr val="FF0000"/>
                </a:solidFill>
              </a:rPr>
              <a:t>сотни тысяч лет</a:t>
            </a:r>
            <a:r>
              <a:rPr lang="ru-RU" dirty="0" smtClean="0"/>
              <a:t>. Самая долгая в истории.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История </a:t>
            </a:r>
            <a:r>
              <a:rPr lang="ru-RU" b="1" dirty="0" smtClean="0"/>
              <a:t>Древнего мира </a:t>
            </a:r>
            <a:r>
              <a:rPr lang="ru-RU" dirty="0" smtClean="0"/>
              <a:t>длились несколько тысяч лет и закончилась в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b="1" dirty="0" smtClean="0">
                <a:solidFill>
                  <a:srgbClr val="FF0000"/>
                </a:solidFill>
              </a:rPr>
              <a:t> в</a:t>
            </a:r>
            <a:r>
              <a:rPr lang="ru-RU" dirty="0" smtClean="0">
                <a:solidFill>
                  <a:srgbClr val="FF0000"/>
                </a:solidFill>
              </a:rPr>
              <a:t>. нашей эры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Эпоха </a:t>
            </a:r>
            <a:r>
              <a:rPr lang="ru-RU" b="1" dirty="0" smtClean="0"/>
              <a:t>Средних веков </a:t>
            </a:r>
            <a:r>
              <a:rPr lang="ru-RU" dirty="0" smtClean="0"/>
              <a:t>длилась тысячу лет: </a:t>
            </a:r>
            <a:r>
              <a:rPr lang="ru-RU" b="1" dirty="0" smtClean="0">
                <a:solidFill>
                  <a:srgbClr val="FF0000"/>
                </a:solidFill>
              </a:rPr>
              <a:t>с конца </a:t>
            </a:r>
            <a:r>
              <a:rPr lang="en-US" b="1" dirty="0" smtClean="0">
                <a:solidFill>
                  <a:srgbClr val="FF0000"/>
                </a:solidFill>
              </a:rPr>
              <a:t>V </a:t>
            </a:r>
            <a:r>
              <a:rPr lang="ru-RU" b="1" dirty="0" smtClean="0">
                <a:solidFill>
                  <a:srgbClr val="FF0000"/>
                </a:solidFill>
              </a:rPr>
              <a:t>в. до конца </a:t>
            </a:r>
            <a:r>
              <a:rPr lang="en-US" b="1" dirty="0" smtClean="0">
                <a:solidFill>
                  <a:srgbClr val="FF0000"/>
                </a:solidFill>
              </a:rPr>
              <a:t>XV </a:t>
            </a:r>
            <a:r>
              <a:rPr lang="ru-RU" b="1" dirty="0" smtClean="0">
                <a:solidFill>
                  <a:srgbClr val="FF0000"/>
                </a:solidFill>
              </a:rPr>
              <a:t>в.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Новое время </a:t>
            </a:r>
            <a:r>
              <a:rPr lang="ru-RU" dirty="0" smtClean="0"/>
              <a:t>продолжалось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en-US" b="1" dirty="0" smtClean="0">
                <a:solidFill>
                  <a:srgbClr val="FF0000"/>
                </a:solidFill>
              </a:rPr>
              <a:t>XVI </a:t>
            </a:r>
            <a:r>
              <a:rPr lang="ru-RU" b="1" dirty="0" smtClean="0">
                <a:solidFill>
                  <a:srgbClr val="FF0000"/>
                </a:solidFill>
              </a:rPr>
              <a:t>в. по </a:t>
            </a:r>
            <a:r>
              <a:rPr lang="en-US" b="1" dirty="0" smtClean="0">
                <a:solidFill>
                  <a:srgbClr val="FF0000"/>
                </a:solidFill>
              </a:rPr>
              <a:t>XIX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Новейшая история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с начала ХХ века </a:t>
            </a:r>
            <a:r>
              <a:rPr lang="ru-RU" dirty="0" smtClean="0"/>
              <a:t>до наших дней.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58346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5000 лет назад – возникло Египетское государство.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753 г. до н.э. – основание г. Рим.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1445 г. – рождение книгопечатания. Немец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И.Гутенберг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создал печатный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станок.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Изобретения Средневековья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песочные и механические часы, очки, порох, прялка, печатный станок.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1492 г. (конец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в.) – мореплаватель Х.Колумб открыл Америку.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1521 г.–первая кругосветная экспедиция Ф.Магеллана (испанский мореплаватель).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1820 г.–русские мореплаватели Ф.Беллинсгаузен и М.Лазарев открыли Антарктиду.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Изобретения Нового времени (19в.):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Паровой двигатель (</a:t>
            </a:r>
            <a:r>
              <a:rPr lang="ru-RU" sz="1800" dirty="0" smtClean="0"/>
              <a:t>изобрел англичанин Джеймс Уатт в самом конце 18 века)</a:t>
            </a:r>
          </a:p>
          <a:p>
            <a:pPr>
              <a:buNone/>
            </a:pPr>
            <a:r>
              <a:rPr lang="ru-RU" sz="2000" dirty="0" smtClean="0"/>
              <a:t>Первой железной дорогой, на которой были организованы регулярные пассажирские перевозки, стала в 1807 году Железная дорога </a:t>
            </a:r>
            <a:r>
              <a:rPr lang="ru-RU" sz="2000" dirty="0" err="1" smtClean="0"/>
              <a:t>Суонси</a:t>
            </a:r>
            <a:r>
              <a:rPr lang="ru-RU" sz="2000" dirty="0" smtClean="0"/>
              <a:t> и </a:t>
            </a:r>
            <a:r>
              <a:rPr lang="ru-RU" sz="2000" dirty="0" err="1" smtClean="0"/>
              <a:t>Мамблза</a:t>
            </a:r>
            <a:r>
              <a:rPr lang="ru-RU" sz="2000" dirty="0" smtClean="0"/>
              <a:t> в Уэльсе.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паровоз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начало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в., в России в 1833г. отцом и сыном Черепановыми)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пароход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(конец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в., американец  Джон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Фитч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фотография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( 1822г., француз Ж.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Ньепс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(1832г., русский инженер П.Л.Шиллинг)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электричество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(1800г. А.Вольт изобрёл батарейку)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(1895г., русский учёный А.С.Попов)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автомобиль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( 1887г., американцы </a:t>
            </a:r>
            <a:r>
              <a:rPr lang="ru-RU" sz="2000" dirty="0" smtClean="0"/>
              <a:t>Фрэнк и </a:t>
            </a:r>
            <a:r>
              <a:rPr lang="ru-RU" sz="2000" dirty="0" err="1" smtClean="0"/>
              <a:t>Чарлз</a:t>
            </a:r>
            <a:r>
              <a:rPr lang="ru-RU" sz="2000" dirty="0" smtClean="0"/>
              <a:t> </a:t>
            </a:r>
            <a:r>
              <a:rPr lang="ru-RU" sz="2000" dirty="0" err="1" smtClean="0"/>
              <a:t>Дьюри</a:t>
            </a:r>
            <a:r>
              <a:rPr lang="ru-RU" sz="2000" dirty="0" smtClean="0"/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(1875г., Т.Уотсон и А.Белл)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/>
              <a:t>в Лондоне в 1863 г., Чарльз Пирсон)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1909г. – американец Роберт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открыл Северный полюс.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1911г. – норвежец Р.Амундсен открыл Южный полюс.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апреля 1961г.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полёт Ю.А.Гагарина в космос.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марта 1965г. – А.Леонов совершает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первый выход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 в открытый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Октябрь 1917г. – произошла Октябрьская революция.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1914-1918г. – Первая Мировая война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1939-1945г. – Вторая Мировая война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Изобретения ХХ века: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Холодильник, телевизор, компьютер, сотовый телефон, кино, лекарства, самолёты, космические аппараты…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ХХ веке изобрели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атомное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оружие.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Восточные славяне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древние жители Восточной Европы,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предки  русских, украинцев и белорусов.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люди, которые жили перед нами.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люди, которые живут с нами в одно время.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Потомки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люди, которые будут жить после нас.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Древняя Русь появилась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веке на берегах реки Днепр. К середине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века Русь занимала пространство от Балтийского моря до Чёрно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столица Древней Руси.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Великий князь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 Руси титул главы независимого государства.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В Древнерусском государстве титул «великий князь» относился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только к киевскому князю, которому подчинялись все русские князья.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Олег, Игорь, Ольга, Владимир…)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Бояре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знать, аристократы, высший слой феодалов на Руси.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После Великого князя или царя они занимали ведущее место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государственном управлении.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072074"/>
            <a:ext cx="29622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Дружина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/>
              <a:t>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княжеско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войско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обеспечения внутреннего порядка, так и для обороны от внешних врагов.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Крещение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обряд приобщения к христианской церкви: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человека погружают в воду или кропят водой.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988 год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крещение Руси князем Владимиром</a:t>
            </a:r>
            <a:endParaRPr lang="ru-RU" sz="2000" dirty="0"/>
          </a:p>
        </p:txBody>
      </p:sp>
      <p:pic>
        <p:nvPicPr>
          <p:cNvPr id="4" name="Рисунок 3" descr="f3de17058b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785793"/>
            <a:ext cx="2714644" cy="2136525"/>
          </a:xfrm>
          <a:prstGeom prst="rect">
            <a:avLst/>
          </a:prstGeom>
        </p:spPr>
      </p:pic>
      <p:pic>
        <p:nvPicPr>
          <p:cNvPr id="5" name="Рисунок 4" descr="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14818"/>
            <a:ext cx="1698884" cy="2366866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786322"/>
            <a:ext cx="244792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Более тысячи лет тому назад на берегу Волхова среди дубовых рощ возник Великий Новгород, краса и слава русской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вольницы. Его построили древние славяне, которые жили общинным строем, сообща обрабатывали землю,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охотились, ловили рыбу, занимались промыслами и торговлей. Скандинавские сказы рассказывают, что поначалу где-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 в истоках Волхова, ближе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Ильмень-озеру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 островном холме был построен укрепленный городок и возле него –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Словенск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Словене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выбирали на вече своих старейшин, которые справедливо и мудро правили ими по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законам вечевой республики. Один из таких старейшин, Гостомысл, жил в первой половине IХ века, и были у него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 дочери. На средней из них как будто бы был женат конунг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то время шведы («варяги») напали на Новгород и завоевали его, но новгородцы восстали и изгнали шведов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 море» (859год). Гостомысл умер вскоре после того (861 год) и завещал Новгородским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словенам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княжение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пригласить для защиты от шведов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Рюрика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Так они и сделали. 8 сентября 862 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прибыл в Новгород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160 кораблях и установил свое владычество как князь Новгородский. С тех пор начались «исторические времена».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Это было замечательное «государство в государстве», или Республика Святой Софии Премудрости Божией, во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главе с архиепископом Новгородским, с вечем, посадниками, тысяцкими,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кончанскими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старостами, архимандритами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крупнейших монастырей. Все они составляли «Совет господ», или «300 знатных кушаков», которые правили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богатейшим государством, простиравшимся от Новгородского(Финского) залива Балтики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Рифейских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 (Урала).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Корабли древних новгородцев ходили на Новую Землю и Шпицберген, в Норвегию, Швецию, Данию, Германию,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Польшу. «Господин Великий Новгород» входил в знаменитый Ганзейский торговый союз.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Свободолюбивые новгородцы восстали , Но князь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жестоко подавил восстание 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наказал мятежников. В 879 году он умер и престол унаследовал двухлетний его сын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Ингварь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по-русски – князь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Олег Вещий. Последний вскоре оставил Новгород и пошел войной на Киев.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Завоевав его в 882 году, он основал Древнерусское Киевское государство, в котором Новгородская вечевая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боярско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купеческая республика занимала независимое положение: она приглашала к себе князей из южной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восточной Руси в качестве наместников, подчиненных Новгородскому вечу. Новгородская республика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просуществовала 600 лет, отстаивая свою свободу от притязаний великокняжеской власти Владимира и Москвы,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 не была покорена в 1478 году великим князем Иваном Ш.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Купец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богатый торговец, успешно торгующий у себя в стране или за границей.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Варяги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так называли в Древней Руси наемных дружинников и купцов, пришедших из Скандинавии.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 Древней Руси: собрание горожан для решения общественных дел.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военный вождь славянских племен.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Кремль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городская крепость в старинных русских городах.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Ладья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большая лодка.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узор из скрепленных между собой разноцветных камешков, кусочков стекла, эмали.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-главная церковь в городе, в монастыре.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Фреска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картина, написанная водяными красками по свежей, сырой штукатурке.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широкая и глубокая канава.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Существует легенда, что Киев основан тремя братьями </a:t>
            </a:r>
            <a:r>
              <a:rPr lang="ru-RU" dirty="0" smtClean="0">
                <a:hlinkClick r:id="rId2" action="ppaction://hlinkfile" tooltip="Кий (князь)"/>
              </a:rPr>
              <a:t>Кием</a:t>
            </a:r>
            <a:r>
              <a:rPr lang="ru-RU" dirty="0" smtClean="0"/>
              <a:t>, </a:t>
            </a:r>
            <a:r>
              <a:rPr lang="ru-RU" dirty="0" err="1" smtClean="0">
                <a:hlinkClick r:id="rId3" action="ppaction://hlinkfile" tooltip="Щек"/>
              </a:rPr>
              <a:t>Щеком</a:t>
            </a:r>
            <a:r>
              <a:rPr lang="ru-RU" dirty="0" smtClean="0"/>
              <a:t> и </a:t>
            </a:r>
            <a:r>
              <a:rPr lang="ru-RU" dirty="0" smtClean="0">
                <a:hlinkClick r:id="rId4" action="ppaction://hlinkfile" tooltip="Хорив"/>
              </a:rPr>
              <a:t>Хоривом</a:t>
            </a:r>
            <a:r>
              <a:rPr lang="ru-RU" dirty="0" smtClean="0"/>
              <a:t>  как центр племени </a:t>
            </a:r>
            <a:r>
              <a:rPr lang="ru-RU" dirty="0" smtClean="0">
                <a:hlinkClick r:id="rId5" action="ppaction://hlinkfile" tooltip="Поляне"/>
              </a:rPr>
              <a:t>полян</a:t>
            </a:r>
            <a:r>
              <a:rPr lang="en-US" dirty="0" smtClean="0"/>
              <a:t> </a:t>
            </a:r>
            <a:r>
              <a:rPr lang="ru-RU" dirty="0" smtClean="0"/>
              <a:t>и назван в честь старшего брата.</a:t>
            </a:r>
            <a:endParaRPr lang="en-US" dirty="0" smtClean="0"/>
          </a:p>
          <a:p>
            <a:r>
              <a:rPr lang="ru-RU" dirty="0" smtClean="0"/>
              <a:t>По некоторым археологическим исследованиям, первое городское поселение появилось в VI веке.</a:t>
            </a:r>
          </a:p>
          <a:p>
            <a:r>
              <a:rPr lang="ru-RU" dirty="0" smtClean="0"/>
              <a:t>Согласно летописному преданию, в конце </a:t>
            </a:r>
            <a:r>
              <a:rPr lang="ru-RU" dirty="0" smtClean="0">
                <a:hlinkClick r:id="rId6" action="ppaction://hlinkfile" tooltip="IX век"/>
              </a:rPr>
              <a:t>IX века</a:t>
            </a:r>
            <a:r>
              <a:rPr lang="ru-RU" dirty="0" smtClean="0"/>
              <a:t> в Киеве княжили </a:t>
            </a:r>
            <a:r>
              <a:rPr lang="ru-RU" dirty="0" smtClean="0">
                <a:hlinkClick r:id="rId7" action="ppaction://hlinkfile" tooltip="Дружина"/>
              </a:rPr>
              <a:t>дружинники</a:t>
            </a:r>
            <a:r>
              <a:rPr lang="ru-RU" dirty="0" smtClean="0"/>
              <a:t> </a:t>
            </a:r>
            <a:r>
              <a:rPr lang="ru-RU" dirty="0" smtClean="0">
                <a:hlinkClick r:id="rId8" action="ppaction://hlinkfile" tooltip="Варяги"/>
              </a:rPr>
              <a:t>варяга</a:t>
            </a:r>
            <a:r>
              <a:rPr lang="ru-RU" dirty="0" smtClean="0"/>
              <a:t> </a:t>
            </a:r>
            <a:r>
              <a:rPr lang="ru-RU" dirty="0" err="1" smtClean="0">
                <a:hlinkClick r:id="rId9" action="ppaction://hlinkfile" tooltip="Рюрик"/>
              </a:rPr>
              <a:t>Рюрика</a:t>
            </a:r>
            <a:r>
              <a:rPr lang="ru-RU" dirty="0" smtClean="0"/>
              <a:t>, варяги Аскольд и </a:t>
            </a:r>
            <a:r>
              <a:rPr lang="ru-RU" dirty="0" err="1" smtClean="0"/>
              <a:t>Дир</a:t>
            </a:r>
            <a:r>
              <a:rPr lang="ru-RU" dirty="0" smtClean="0"/>
              <a:t>; в </a:t>
            </a:r>
            <a:r>
              <a:rPr lang="ru-RU" dirty="0" smtClean="0">
                <a:hlinkClick r:id="rId10" action="ppaction://hlinkfile" tooltip="882 год"/>
              </a:rPr>
              <a:t>882 году</a:t>
            </a:r>
            <a:r>
              <a:rPr lang="ru-RU" dirty="0" smtClean="0"/>
              <a:t> Киев был завоёван родственником </a:t>
            </a:r>
            <a:r>
              <a:rPr lang="ru-RU" dirty="0" err="1" smtClean="0">
                <a:hlinkClick r:id="rId9" action="ppaction://hlinkfile" tooltip="Рюрик"/>
              </a:rPr>
              <a:t>Рюрика</a:t>
            </a:r>
            <a:r>
              <a:rPr lang="ru-RU" dirty="0" smtClean="0"/>
              <a:t>, новгородским </a:t>
            </a:r>
            <a:r>
              <a:rPr lang="ru-RU" dirty="0" smtClean="0">
                <a:hlinkClick r:id="rId11" action="ppaction://hlinkfile" tooltip="Олег Вещий"/>
              </a:rPr>
              <a:t>князем Олегом</a:t>
            </a:r>
            <a:r>
              <a:rPr lang="ru-RU" dirty="0" smtClean="0"/>
              <a:t>, который перенёс туда свою резиденцию. </a:t>
            </a:r>
            <a:endParaRPr lang="en-US" dirty="0" smtClean="0"/>
          </a:p>
          <a:p>
            <a:r>
              <a:rPr lang="ru-RU" dirty="0" smtClean="0"/>
              <a:t>С этого момента, Киев стал столицей нового государства — т. н. </a:t>
            </a:r>
            <a:r>
              <a:rPr lang="ru-RU" dirty="0" smtClean="0">
                <a:hlinkClick r:id="rId12" action="ppaction://hlinkfile" tooltip="Киевская Русь"/>
              </a:rPr>
              <a:t>Киевской Руси</a:t>
            </a: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Киев - 860г.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  <a:p>
            <a:pPr>
              <a:buNone/>
            </a:pPr>
            <a:r>
              <a:rPr lang="ru-RU" smtClean="0"/>
              <a:t>                                                 Новгород </a:t>
            </a:r>
            <a:r>
              <a:rPr lang="ru-RU" dirty="0" smtClean="0"/>
              <a:t>– 859г.</a:t>
            </a:r>
            <a:endParaRPr lang="ru-RU" dirty="0"/>
          </a:p>
        </p:txBody>
      </p:sp>
      <p:pic>
        <p:nvPicPr>
          <p:cNvPr id="4" name="Рисунок 3" descr="drevniy_ki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42" y="0"/>
            <a:ext cx="4476758" cy="3357569"/>
          </a:xfrm>
          <a:prstGeom prst="rect">
            <a:avLst/>
          </a:prstGeom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b="1" dirty="0" smtClean="0"/>
              <a:t>Первобытные люди</a:t>
            </a:r>
            <a:r>
              <a:rPr lang="ru-RU" dirty="0" smtClean="0"/>
              <a:t> —предки современных людей,</a:t>
            </a:r>
            <a:r>
              <a:rPr lang="en-US" dirty="0" smtClean="0"/>
              <a:t> </a:t>
            </a:r>
            <a:r>
              <a:rPr lang="ru-RU" dirty="0" smtClean="0"/>
              <a:t>отличающиеся по строению тела (ближе к обезьянам), с низким или отсутствующим уровнем культуры и языка </a:t>
            </a:r>
            <a:endParaRPr lang="ru-RU" dirty="0"/>
          </a:p>
        </p:txBody>
      </p:sp>
      <p:pic>
        <p:nvPicPr>
          <p:cNvPr id="5" name="Picture 5" descr="сканирование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3429000"/>
            <a:ext cx="6496040" cy="3176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475163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Основание Москвы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1749" name="Picture 5" descr="%D0%9F%D0%B0%D0%BC%D1%8F%D1%82%D0%BD%D0%B8%D0%BA_%D0%BA%D0%BD%D1%8F%D0%B7%D1%8E_%D0%AE%D1%80%D0%B8%D1%8E%D0%94%D0%BE%D0%BB%D0%B3%D0%BE%D1%80%D1%83%D0%BA%D0%BE%D0%BC%D1%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33375"/>
            <a:ext cx="3457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000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800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Н. К. Рерих. Город строят. 1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84213" y="5157788"/>
            <a:ext cx="336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1147 год. </a:t>
            </a:r>
          </a:p>
          <a:p>
            <a:r>
              <a:rPr lang="ru-RU" b="1" dirty="0"/>
              <a:t>Основана Москва </a:t>
            </a:r>
          </a:p>
          <a:p>
            <a:r>
              <a:rPr lang="ru-RU" b="1" dirty="0"/>
              <a:t>Юрием Долгоруким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Летопись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запись важных событий из года в год.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Кириллица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славянская азбука.  Создали византийские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братья Кирилл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Нашествие монголо-татар на Русь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Поход возглавил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хан Батый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1237 год – разгром г.Рязани.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1238 год – осада г.Владимира.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Козельск – сопротивлялся 7 недель.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1240 год – захват г. Киев.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Орда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государство монголо-татар.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правитель Золотой Орды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монго-татарского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войска)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плата, взимаемая победителем с побеждённого    народа.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июля 1240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битва на Неве.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удар нанесли шведы и были разбиты на реке Неве князем Александром Невским.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апреля 1242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Ледовое побоище.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Войско Александра Невского разбило шведов (рыцари – крестоносцы) на Чудском озере.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Восточная Русь (14 княжеств):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Московское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Тверское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Ярославское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Владимирское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Суздальское…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княжество с 1246 года. Возглавлял князь Ярослав (брат Александра Невского)</a:t>
            </a:r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Московское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княжество с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1276 года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(середина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Возглавлял князь Даниил Александрович (сын Александра Невского)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/>
              <a:t>В начале 14 века Московское княжество расширилось за счет присоединения Коломны (1301), Переславля-Залесского (1302), Можайска (1303). Рост и усиление Московского княжества были связаны с его расположением на пересечении важных водных и сухопутных торговых путей, в центре земель, где складывалась русская народность.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Значительного влияния в Северо-Восточной Руси добился князь Иван Данилович </a:t>
            </a:r>
            <a:r>
              <a:rPr lang="ru-RU" dirty="0" err="1" smtClean="0"/>
              <a:t>Калита</a:t>
            </a:r>
            <a:r>
              <a:rPr lang="ru-RU" dirty="0" smtClean="0"/>
              <a:t> (1325–1340). Его цель – укрепить положение своего княжества, расширить его границы и добиться мира с Ордой. В 1327 г. Иван </a:t>
            </a:r>
            <a:r>
              <a:rPr lang="ru-RU" dirty="0" err="1" smtClean="0"/>
              <a:t>Калита</a:t>
            </a:r>
            <a:r>
              <a:rPr lang="ru-RU" dirty="0" smtClean="0"/>
              <a:t> подавил восстание </a:t>
            </a:r>
            <a:r>
              <a:rPr lang="ru-RU" dirty="0" err="1" smtClean="0"/>
              <a:t>тверичей</a:t>
            </a:r>
            <a:r>
              <a:rPr lang="ru-RU" dirty="0" smtClean="0"/>
              <a:t>, направленное против ордынских сборщиков дани, и получил за это ярлык на великое владимирское княжение, а также право собирать и доставлять в Орду дань с русских земель. </a:t>
            </a:r>
            <a:r>
              <a:rPr lang="ru-RU" dirty="0" err="1" smtClean="0"/>
              <a:t>Калита</a:t>
            </a:r>
            <a:r>
              <a:rPr lang="ru-RU" dirty="0" smtClean="0"/>
              <a:t> расширял свои владения, приобрел Галич, Бело озеро, Углич. В состав Москвы при нем вошла часть Ростовского княжества. </a:t>
            </a:r>
            <a:br>
              <a:rPr lang="ru-RU" dirty="0" smtClean="0"/>
            </a:br>
            <a:r>
              <a:rPr lang="ru-RU" dirty="0" smtClean="0"/>
              <a:t>Он сделал Москву религиозным центром Руси, перенеся сюда местопребывание митрополита, который окончательно переехал в Москву из Владимира.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Данилович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Московский князь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1325-1340г.г.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внук Александра Невского)</a:t>
            </a: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́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кожаный мешочек для хранения денег, который прицепляли к ремню.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Монастырь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церковь, жилые и хозяйственные строения, территория и т.п., принадлежащие монахам (общине).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Шапка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Монома́ха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великокняжеский головной убор. 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1380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Куликовская битва.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 Мамай и князь Дмитрий Донской (внук Ивана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великое стояние на реке Угре. (Хан Ахмат и московский князь Иван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ноября 1480 г. – день освобождения Руси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монголо-татарского ига.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1553 году Иван Грозный приказал построить печатный двор (так тогда называли типографию). Возглавить эту работу поручили мастеру печатного дела Ивану Фёдорову. Забот у него было немало: ему приходилось и за постройкой печатного двора следить, и обучать работников, которые по его заказу изготавливали типографские станки и инструменты. Большую помощь Ивану Фёдорову оказывал Пётр </a:t>
            </a:r>
            <a:r>
              <a:rPr lang="ru-RU" sz="1800" dirty="0" err="1" smtClean="0"/>
              <a:t>Мстиславец</a:t>
            </a:r>
            <a:r>
              <a:rPr lang="ru-RU" sz="1800" dirty="0" smtClean="0"/>
              <a:t>, тоже искусный мастер.</a:t>
            </a:r>
          </a:p>
          <a:p>
            <a:r>
              <a:rPr lang="ru-RU" sz="1800" dirty="0" smtClean="0"/>
              <a:t>И вот уже скоро в Москве на Никольской, у Гостиных рядов, недалеко от Кремля, выросли новые палаты — Московский печатный двор. На Руси появилось новое ремесло — </a:t>
            </a:r>
            <a:r>
              <a:rPr lang="ru-RU" sz="1800" b="1" dirty="0" smtClean="0"/>
              <a:t>книгопечатание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Книгопечатание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— процесс создания печатной продукции.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1 марта 1564 года Иван Фёдоров </a:t>
            </a:r>
            <a:r>
              <a:rPr lang="ru-RU" sz="1800" b="1" dirty="0" smtClean="0"/>
              <a:t>и Пётр </a:t>
            </a:r>
            <a:r>
              <a:rPr lang="ru-RU" sz="1800" b="1" dirty="0" err="1" smtClean="0"/>
              <a:t>Мстиславец</a:t>
            </a:r>
            <a:r>
              <a:rPr lang="ru-RU" sz="1800" dirty="0" smtClean="0"/>
              <a:t> издали </a:t>
            </a:r>
            <a:r>
              <a:rPr lang="ru-RU" sz="1800" dirty="0" smtClean="0">
                <a:solidFill>
                  <a:srgbClr val="FF0000"/>
                </a:solidFill>
              </a:rPr>
              <a:t>первую</a:t>
            </a:r>
            <a:r>
              <a:rPr lang="ru-RU" sz="1800" dirty="0" smtClean="0"/>
              <a:t> на Руси </a:t>
            </a:r>
            <a:r>
              <a:rPr lang="ru-RU" sz="1800" dirty="0" smtClean="0">
                <a:solidFill>
                  <a:srgbClr val="FF0000"/>
                </a:solidFill>
              </a:rPr>
              <a:t>печатную книгу</a:t>
            </a:r>
            <a:r>
              <a:rPr lang="ru-RU" sz="1800" dirty="0" smtClean="0"/>
              <a:t>, она называлась </a:t>
            </a:r>
            <a:r>
              <a:rPr lang="ru-RU" sz="1800" b="1" dirty="0" smtClean="0"/>
              <a:t>"Апостол"</a:t>
            </a:r>
            <a:r>
              <a:rPr lang="ru-RU" sz="1800" dirty="0" smtClean="0"/>
              <a:t>. </a:t>
            </a:r>
          </a:p>
          <a:p>
            <a:r>
              <a:rPr lang="ru-RU" sz="1800" b="1" dirty="0" smtClean="0"/>
              <a:t>Время выхода в свет "Апостола" в истории принято считать началом русского книгопечатания.</a:t>
            </a:r>
            <a:endParaRPr lang="en-US" sz="1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ПЕРВОПЕЧА́ТНИК</a:t>
            </a:r>
            <a:r>
              <a:rPr lang="ru-RU" sz="2800" dirty="0" smtClean="0">
                <a:solidFill>
                  <a:srgbClr val="FF0000"/>
                </a:solidFill>
              </a:rPr>
              <a:t> - </a:t>
            </a:r>
            <a:r>
              <a:rPr lang="ru-RU" sz="2800" dirty="0" smtClean="0"/>
              <a:t>первый печатник, положивший </a:t>
            </a:r>
          </a:p>
          <a:p>
            <a:pPr>
              <a:buNone/>
            </a:pPr>
            <a:r>
              <a:rPr lang="ru-RU" sz="2800" dirty="0" smtClean="0"/>
              <a:t>начало типографскому делу(Иван Федоров,16в, Москва)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b="1" dirty="0" err="1" smtClean="0"/>
              <a:t>Дре́вний</a:t>
            </a:r>
            <a:r>
              <a:rPr lang="ru-RU" b="1" dirty="0" smtClean="0"/>
              <a:t> мир</a:t>
            </a:r>
            <a:r>
              <a:rPr lang="ru-RU" dirty="0" smtClean="0"/>
              <a:t> — период в истории человечества, выделяемый между доисторическим периодом и началом средних веков в Европе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8bd6483286d46dad31d83fb57c543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14686"/>
            <a:ext cx="4248176" cy="31800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Народное ополчение </a:t>
            </a:r>
            <a:r>
              <a:rPr lang="ru-RU" dirty="0" smtClean="0"/>
              <a:t>- </a:t>
            </a:r>
            <a:r>
              <a:rPr lang="ru-RU" i="1" dirty="0" smtClean="0"/>
              <a:t>стихийное вооружённое формирование народа для защиты от врагов.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ПАТРИОТ-</a:t>
            </a:r>
            <a:r>
              <a:rPr lang="ru-RU" dirty="0" smtClean="0"/>
              <a:t> </a:t>
            </a:r>
            <a:r>
              <a:rPr lang="ru-RU" dirty="0" err="1" smtClean="0"/>
              <a:t>человек,который</a:t>
            </a:r>
            <a:r>
              <a:rPr lang="ru-RU" dirty="0" smtClean="0"/>
              <a:t> любит своё Отечество, предан своему народу, готов на жертвы и подвиги во имя Родины.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1613 год </a:t>
            </a:r>
            <a:r>
              <a:rPr lang="ru-RU" b="1" i="1" dirty="0" smtClean="0">
                <a:solidFill>
                  <a:srgbClr val="FF0000"/>
                </a:solidFill>
              </a:rPr>
              <a:t>– </a:t>
            </a:r>
            <a:r>
              <a:rPr lang="ru-RU" dirty="0" smtClean="0"/>
              <a:t>на царство избран  Михаил Фёдорович Романов </a:t>
            </a:r>
            <a:r>
              <a:rPr lang="ru-RU" sz="2000" dirty="0" smtClean="0"/>
              <a:t>(первый царь из рода Романовых)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572528" cy="657227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1682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(в конце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века) российским царем стал внук Михаила Романова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(ему 10 лет)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1721 г.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провозглашён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императором.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Россия стала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империей. 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мая 1703 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 устье Невы заложен град Петров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Санкт-Петербург.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(Новая столица России)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Петропавловская крепость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Адмиралтейства и верфь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Александро-Невская лавра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улица Петербурга – Невский проспект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Северная война (1700-1721г.г.)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1709г. -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Полтавская битва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(Пётр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разбил полки шведского короля Карл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Египтяне писали особыми знаками – иероглифами.</a:t>
            </a:r>
          </a:p>
        </p:txBody>
      </p:sp>
      <p:pic>
        <p:nvPicPr>
          <p:cNvPr id="448523" name="Picture 11" descr="zrvtspnroxuuxsaclwvk qisscbajswvsnq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4764087" cy="3571875"/>
          </a:xfrm>
          <a:noFill/>
        </p:spPr>
      </p:pic>
      <p:pic>
        <p:nvPicPr>
          <p:cNvPr id="448520" name="Picture 8" descr="6113394_dcfc57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72163" y="1600200"/>
            <a:ext cx="2633662" cy="3629025"/>
          </a:xfrm>
          <a:noFill/>
        </p:spPr>
      </p:pic>
      <p:sp>
        <p:nvSpPr>
          <p:cNvPr id="448527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373688"/>
            <a:ext cx="8147050" cy="7572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/>
              <a:t>Иероглифы – древние рисуночные знаки египетского письма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8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8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8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143900" cy="591187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Еги́петские</a:t>
            </a:r>
            <a:r>
              <a:rPr lang="ru-RU" b="1" dirty="0" smtClean="0"/>
              <a:t> </a:t>
            </a:r>
            <a:r>
              <a:rPr lang="ru-RU" b="1" dirty="0" err="1" smtClean="0"/>
              <a:t>пирами́ды</a:t>
            </a:r>
            <a:r>
              <a:rPr lang="ru-RU" dirty="0" smtClean="0"/>
              <a:t> — величайшие архитектурные памятники Древнего Египта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sz="2400" dirty="0" smtClean="0"/>
          </a:p>
          <a:p>
            <a:r>
              <a:rPr lang="ru-RU" sz="2400" dirty="0" smtClean="0"/>
              <a:t>Пирамиды представляют собой огромные каменные сооружения пирамидальной формы, использовавшиеся в качестве гробниц для фараонов Древнего Египта. </a:t>
            </a:r>
            <a:endParaRPr lang="en-US" sz="2400" dirty="0" smtClean="0"/>
          </a:p>
          <a:p>
            <a:r>
              <a:rPr lang="ru-RU" sz="2400" dirty="0" smtClean="0"/>
              <a:t>Слово «пирамида» — греческое, означает многогранник. </a:t>
            </a:r>
            <a:endParaRPr lang="ru-RU" sz="24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500438"/>
            <a:ext cx="5091130" cy="3200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</a:t>
            </a:r>
            <a:r>
              <a:rPr lang="ru-RU" sz="4000" b="1" dirty="0" err="1" smtClean="0"/>
              <a:t>Сре́дние</a:t>
            </a:r>
            <a:r>
              <a:rPr lang="ru-RU" sz="4000" dirty="0" smtClean="0"/>
              <a:t> </a:t>
            </a:r>
            <a:r>
              <a:rPr lang="ru-RU" sz="4000" b="1" dirty="0" smtClean="0"/>
              <a:t>века́</a:t>
            </a:r>
            <a:r>
              <a:rPr lang="ru-RU" sz="4000" dirty="0" smtClean="0"/>
              <a:t> (</a:t>
            </a:r>
            <a:r>
              <a:rPr lang="ru-RU" sz="4000" dirty="0" err="1" smtClean="0"/>
              <a:t>средневеко́вье</a:t>
            </a:r>
            <a:r>
              <a:rPr lang="ru-RU" sz="4000" dirty="0" smtClean="0"/>
              <a:t>) — исторический период, следующий после античности и предшествующий новому времени.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20208719_srednie_ve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714620"/>
            <a:ext cx="2857500" cy="3810000"/>
          </a:xfrm>
          <a:prstGeom prst="rect">
            <a:avLst/>
          </a:prstGeom>
        </p:spPr>
      </p:pic>
      <p:pic>
        <p:nvPicPr>
          <p:cNvPr id="5" name="Рисунок 4" descr="0_5ddb5_eba1251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57628"/>
            <a:ext cx="3492496" cy="2619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Христианство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одна из трех мировых религий, в основе лежит вера в Иисуса Христа.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Ислам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молодая мировая религия, в переводе «покорность, предание себя Богу».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древняя мировая религия, близкая к философскому учению.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Ры́царь</a:t>
            </a:r>
            <a:r>
              <a:rPr lang="ru-RU" dirty="0" smtClean="0"/>
              <a:t>— средневековый дворянский почётный титул в Европе. Смелый, благородный человек, конный воин.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CA12SI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86190"/>
            <a:ext cx="3619512" cy="2714634"/>
          </a:xfrm>
          <a:prstGeom prst="rect">
            <a:avLst/>
          </a:prstGeom>
        </p:spPr>
      </p:pic>
      <p:pic>
        <p:nvPicPr>
          <p:cNvPr id="5" name="Рисунок 4" descr="iCAPJQ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78897"/>
            <a:ext cx="3286148" cy="26219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Замок </a:t>
            </a:r>
            <a:r>
              <a:rPr lang="ru-RU" dirty="0" smtClean="0"/>
              <a:t>- укреплённое жилище  в средневековой Европе. </a:t>
            </a:r>
            <a:endParaRPr lang="ru-RU" dirty="0"/>
          </a:p>
        </p:txBody>
      </p:sp>
      <p:pic>
        <p:nvPicPr>
          <p:cNvPr id="4" name="Рисунок 3" descr="iCAOYC19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902145"/>
            <a:ext cx="5643586" cy="3527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1895</Words>
  <Application>Microsoft Office PowerPoint</Application>
  <PresentationFormat>Экран (4:3)</PresentationFormat>
  <Paragraphs>212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Словарь по истории (4 класс) </vt:lpstr>
      <vt:lpstr>Слайд 2</vt:lpstr>
      <vt:lpstr>Слайд 3</vt:lpstr>
      <vt:lpstr>Египтяне писали особыми знаками – иероглифами.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Основание Москвы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Kenja</cp:lastModifiedBy>
  <cp:revision>49</cp:revision>
  <dcterms:modified xsi:type="dcterms:W3CDTF">2014-08-07T13:32:33Z</dcterms:modified>
</cp:coreProperties>
</file>