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75" r:id="rId3"/>
    <p:sldId id="300" r:id="rId4"/>
    <p:sldId id="310" r:id="rId5"/>
    <p:sldId id="281" r:id="rId6"/>
    <p:sldId id="308" r:id="rId7"/>
    <p:sldId id="301" r:id="rId8"/>
    <p:sldId id="307" r:id="rId9"/>
    <p:sldId id="303" r:id="rId10"/>
    <p:sldId id="302" r:id="rId11"/>
    <p:sldId id="304" r:id="rId12"/>
    <p:sldId id="260" r:id="rId13"/>
    <p:sldId id="311" r:id="rId14"/>
    <p:sldId id="312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E5F0"/>
    <a:srgbClr val="B3F1F7"/>
    <a:srgbClr val="8C3C57"/>
    <a:srgbClr val="5E283A"/>
    <a:srgbClr val="660066"/>
    <a:srgbClr val="692D41"/>
    <a:srgbClr val="993300"/>
    <a:srgbClr val="CBF5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660" autoAdjust="0"/>
    <p:restoredTop sz="94660"/>
  </p:normalViewPr>
  <p:slideViewPr>
    <p:cSldViewPr>
      <p:cViewPr varScale="1">
        <p:scale>
          <a:sx n="75" d="100"/>
          <a:sy n="75" d="100"/>
        </p:scale>
        <p:origin x="-4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3BF1769-BF9E-4B45-A90F-DF6195EB3A90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203CAED-2633-4806-AB7A-467F4D9437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4C6691A-6044-4EB1-A9B0-2A6CF75A5525}" type="slidenum">
              <a:rPr lang="ru-RU" sz="1200"/>
              <a:pPr algn="r"/>
              <a:t>6</a:t>
            </a:fld>
            <a:endParaRPr lang="ru-RU" sz="1200"/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8C5DE6B-8739-47EC-9839-A3C80235EF77}" type="slidenum">
              <a:rPr lang="ru-RU" sz="1200"/>
              <a:pPr algn="r"/>
              <a:t>6</a:t>
            </a:fld>
            <a:endParaRPr lang="ru-RU" sz="120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	</a:t>
            </a:r>
            <a:endParaRPr lang="ru-RU" b="1" smtClean="0"/>
          </a:p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r>
              <a:rPr lang="ru-RU" b="1" smtClean="0"/>
              <a:t>	</a:t>
            </a:r>
            <a:r>
              <a:rPr lang="ru-RU" b="1" i="1" smtClean="0"/>
              <a:t>Системно-деятельностный подход </a:t>
            </a:r>
            <a:r>
              <a:rPr lang="ru-RU" i="1" smtClean="0"/>
              <a:t> </a:t>
            </a:r>
            <a:r>
              <a:rPr lang="ru-RU" smtClean="0"/>
              <a:t>служит основой  реализации основной образовательной программы начального общего образования  и предполагает ориентацию на достижение основного результата – развитие личности обучающегося на основе универсальных учебных действий познания и освоения мира, признание  решающей роли содержания образования и способов организации образовательной деятельности и учебного сотрудничества в достижении целей личностного и социального развития обучающихся.</a:t>
            </a:r>
            <a:endParaRPr lang="ru-RU" b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66769-686F-424C-B451-41DF871D19FA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39BF6-3BDF-48B5-A8ED-EDBF8098E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B22EE-7785-4C11-B368-E591F70CAF36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9D1E-BB25-492E-A51D-BC655541C9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32E5D-5E92-40B9-ACF4-11484EA7C3B9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14334-9C10-47EB-9DBB-CB635450A6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ECB1E-7CC8-4631-AA98-9917EF72CFC9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BC873-8C82-4D8D-B386-B20CE6B51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74531-E809-4F84-95AA-079FC5D55B40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55963-099C-446D-A1AD-48A08C8D93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532FD-266B-47DC-9286-1C8532C25198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451-15B7-493C-9F3D-8BF2186DB0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D7D6E-38D5-4FEB-928A-5A2341976966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74765-79B6-498E-9DFD-AB57C77AB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6FDB6-AD66-4834-B8B9-C906970D02E0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175B9-390A-48BE-BF6F-3BBAAFEFA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7F6EC-1650-40CA-A81B-691C7C33C574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697E3-6924-414F-A003-C5ADFD6422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37C6A-0925-4C6A-B33E-03FE2504D90D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A421B-62DB-42CB-8E20-F627BBD52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943A9-1FBC-41F2-A10D-054AA42F2676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6E0C8-B2CA-46EE-BC64-7C9153907C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3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F522E0-7471-472B-B80F-185E4B28C156}" type="datetimeFigureOut">
              <a:rPr lang="ru-RU"/>
              <a:pPr>
                <a:defRPr/>
              </a:pPr>
              <a:t>21.11.2013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86F27E-FDAB-49CB-B850-DEE31BBDC7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18" r:id="rId4"/>
    <p:sldLayoutId id="2147483824" r:id="rId5"/>
    <p:sldLayoutId id="2147483819" r:id="rId6"/>
    <p:sldLayoutId id="2147483825" r:id="rId7"/>
    <p:sldLayoutId id="2147483826" r:id="rId8"/>
    <p:sldLayoutId id="2147483827" r:id="rId9"/>
    <p:sldLayoutId id="2147483820" r:id="rId10"/>
    <p:sldLayoutId id="21474838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rodalit.ru/images/435000/431176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2428875"/>
            <a:ext cx="7786687" cy="21431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cap="none" dirty="0" err="1" smtClean="0">
                <a:solidFill>
                  <a:schemeClr val="accent4">
                    <a:lumMod val="50000"/>
                  </a:schemeClr>
                </a:solidFill>
                <a:effectLst/>
                <a:latin typeface="Tahoma" pitchFamily="34" charset="0"/>
                <a:cs typeface="Tahoma" pitchFamily="34" charset="0"/>
              </a:rPr>
              <a:t>Системно-деятельностный</a:t>
            </a:r>
            <a:r>
              <a:rPr lang="ru-RU" sz="4000" b="1" cap="none" dirty="0" smtClean="0">
                <a:solidFill>
                  <a:schemeClr val="accent4">
                    <a:lumMod val="50000"/>
                  </a:schemeClr>
                </a:solidFill>
                <a:effectLst/>
                <a:latin typeface="Tahoma" pitchFamily="34" charset="0"/>
                <a:cs typeface="Tahoma" pitchFamily="34" charset="0"/>
              </a:rPr>
              <a:t> </a:t>
            </a:r>
            <a:r>
              <a:rPr lang="ru-RU" sz="4000" b="1" cap="none" dirty="0" smtClean="0">
                <a:solidFill>
                  <a:schemeClr val="accent4">
                    <a:lumMod val="50000"/>
                  </a:schemeClr>
                </a:solidFill>
                <a:effectLst/>
                <a:latin typeface="Tahoma" pitchFamily="34" charset="0"/>
                <a:cs typeface="Tahoma" pitchFamily="34" charset="0"/>
              </a:rPr>
              <a:t>подход.</a:t>
            </a:r>
            <a:endParaRPr lang="ru-RU" sz="4000" b="1" cap="none" dirty="0">
              <a:solidFill>
                <a:schemeClr val="accent4">
                  <a:lumMod val="50000"/>
                </a:schemeClr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914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общеобразовательное учреждение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Средняя общеобразовательная школа №27</a:t>
            </a:r>
            <a:endParaRPr lang="ru-RU" sz="18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500" y="6143625"/>
            <a:ext cx="3643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г.Сыктывкар, 2012 год.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9190" y="4929198"/>
            <a:ext cx="4000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8C3C57"/>
                </a:solidFill>
                <a:latin typeface="Times New Roman" pitchFamily="18" charset="0"/>
                <a:cs typeface="Times New Roman" pitchFamily="18" charset="0"/>
              </a:rPr>
              <a:t>Составитель: учитель начальных классов МОУ «СОШ №27»</a:t>
            </a:r>
          </a:p>
          <a:p>
            <a:r>
              <a:rPr lang="ru-RU" sz="1400" b="1" dirty="0" smtClean="0">
                <a:solidFill>
                  <a:srgbClr val="8C3C57"/>
                </a:solidFill>
                <a:latin typeface="Times New Roman" pitchFamily="18" charset="0"/>
                <a:cs typeface="Times New Roman" pitchFamily="18" charset="0"/>
              </a:rPr>
              <a:t>Тумаева Екатерина Александровна</a:t>
            </a:r>
            <a:endParaRPr lang="ru-RU" sz="1400" b="1" dirty="0">
              <a:solidFill>
                <a:srgbClr val="8C3C57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88" y="1071563"/>
          <a:ext cx="8429684" cy="5580701"/>
        </p:xfrm>
        <a:graphic>
          <a:graphicData uri="http://schemas.openxmlformats.org/drawingml/2006/table">
            <a:tbl>
              <a:tblPr/>
              <a:tblGrid>
                <a:gridCol w="1857388"/>
                <a:gridCol w="3000396"/>
                <a:gridCol w="3571900"/>
              </a:tblGrid>
              <a:tr h="64294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Элементы </a:t>
                      </a:r>
                      <a:endParaRPr lang="ru-RU" sz="16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сравнения</a:t>
                      </a:r>
                      <a:endParaRPr lang="ru-RU" sz="16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Традиционный урок</a:t>
                      </a:r>
                      <a:endParaRPr lang="ru-RU" sz="16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Урок в режиме </a:t>
                      </a:r>
                      <a:r>
                        <a:rPr lang="ru-RU" sz="1600" b="1" kern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деятельностного</a:t>
                      </a:r>
                      <a:r>
                        <a:rPr lang="ru-RU" sz="1600" b="1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подхода</a:t>
                      </a:r>
                      <a:endParaRPr lang="ru-RU" sz="16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008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Формулирование  темы </a:t>
                      </a:r>
                      <a:r>
                        <a:rPr lang="ru-RU" sz="1800" kern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урока</a:t>
                      </a:r>
                    </a:p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сообщает </a:t>
                      </a:r>
                      <a:r>
                        <a:rPr lang="ru-RU" sz="1800" kern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учащимся</a:t>
                      </a:r>
                    </a:p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Формулируют сами учащиеся</a:t>
                      </a: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008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Постановка целей и задач</a:t>
                      </a: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формулирует и сообщает учащимся, чему должны </a:t>
                      </a:r>
                      <a:r>
                        <a:rPr lang="ru-RU" sz="1800" kern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научиться</a:t>
                      </a:r>
                    </a:p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Формулируют сами учащиеся, определив границы знания и незнания</a:t>
                      </a: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677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Планирование</a:t>
                      </a: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сообщает учащимся, какую работу они должны выполнить, чтобы достичь </a:t>
                      </a:r>
                      <a:r>
                        <a:rPr lang="ru-RU" sz="1800" kern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цели</a:t>
                      </a:r>
                    </a:p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Планирование учащимися способов достижения намеченной цели</a:t>
                      </a: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601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Практическая деятельность учащихся</a:t>
                      </a: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 руководством учителя учащиеся выполняют ряд практических задач (чаще применяется фронтальная форма организации деятельности</a:t>
                      </a:r>
                      <a:r>
                        <a:rPr lang="ru-RU" sz="1800" kern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Учащиеся осуществляют учебные действия по намеченному плану (применяются групповая и  индивидуальная форма организации деятельности)</a:t>
                      </a: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625" y="428625"/>
            <a:ext cx="85725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урока в рамках </a:t>
            </a:r>
            <a:r>
              <a:rPr lang="ru-RU" sz="2400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подхода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3" y="492125"/>
          <a:ext cx="8715436" cy="5752182"/>
        </p:xfrm>
        <a:graphic>
          <a:graphicData uri="http://schemas.openxmlformats.org/drawingml/2006/table">
            <a:tbl>
              <a:tblPr/>
              <a:tblGrid>
                <a:gridCol w="1714512"/>
                <a:gridCol w="3259241"/>
                <a:gridCol w="3741683"/>
              </a:tblGrid>
              <a:tr h="1428760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Осуществление </a:t>
                      </a: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контроля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Учитель </a:t>
                      </a: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осуществляет контроль за выполнением учащимися практической работы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kern="1400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Учащиеся </a:t>
                      </a: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осуществляют контроль (применяются формы самоконтроля, взаимоконтроля по предложенному талону)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6774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Осуществление коррекции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Учитель в ходе выполнения и по итогам выполненной работы учащимися осуществляет коррекцию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Учащиеся формулируют затруднения и осуществляют коррекцию самостоятельно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4476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>
                          <a:solidFill>
                            <a:srgbClr val="000000"/>
                          </a:solidFill>
                          <a:latin typeface="Times New Roman"/>
                        </a:rPr>
                        <a:t>Оценивание </a:t>
                      </a:r>
                      <a:endParaRPr lang="ru-RU" sz="1800" kern="140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Учитель оценивает работу на уроке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Учащиеся участвуют в  оценке деятельности по её результатам (</a:t>
                      </a:r>
                      <a:r>
                        <a:rPr lang="ru-RU" sz="1800" kern="1400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самооценивание</a:t>
                      </a: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, оценивание результатов деятельности товарищей)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0080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>
                          <a:solidFill>
                            <a:srgbClr val="000000"/>
                          </a:solidFill>
                          <a:latin typeface="Times New Roman"/>
                        </a:rPr>
                        <a:t>Итог урока</a:t>
                      </a:r>
                      <a:endParaRPr lang="ru-RU" sz="1800" kern="140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Учитель выясняет у учащихся, что они запомнили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Проводится рефлексия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88742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>
                          <a:solidFill>
                            <a:srgbClr val="000000"/>
                          </a:solidFill>
                          <a:latin typeface="Times New Roman"/>
                        </a:rPr>
                        <a:t>Домашнее задание</a:t>
                      </a:r>
                      <a:endParaRPr lang="ru-RU" sz="1800" kern="140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Учитель объявляет и комментирует (чаще – задание одно для всех)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kern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Учащиеся могут выбирать задание из предложенных учителем с учётом индивидуальных возможностей</a:t>
                      </a:r>
                      <a:endParaRPr lang="ru-RU" sz="1800" kern="1400" dirty="0">
                        <a:solidFill>
                          <a:srgbClr val="000000"/>
                        </a:solidFill>
                        <a:latin typeface="Book Antiqua"/>
                      </a:endParaRPr>
                    </a:p>
                  </a:txBody>
                  <a:tcPr marL="56081" marR="560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313" y="428625"/>
          <a:ext cx="8534400" cy="518160"/>
        </p:xfrm>
        <a:graphic>
          <a:graphicData uri="http://schemas.openxmlformats.org/drawingml/2006/table">
            <a:tbl>
              <a:tblPr/>
              <a:tblGrid>
                <a:gridCol w="8534400"/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Элементы</a:t>
                      </a: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сравнения                            Традиционный урок                     Урок в режиме </a:t>
                      </a:r>
                      <a:r>
                        <a:rPr lang="ru-RU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деятельностного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подхода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714356"/>
            <a:ext cx="857256" cy="47863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wordArtVert" anchor="ctr"/>
          <a:lstStyle/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14625" y="2357438"/>
            <a:ext cx="4429125" cy="7143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Технология, основанная на создании учебной ситуации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14625" y="3571875"/>
            <a:ext cx="4429125" cy="7858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Технология проектного обучения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14625" y="4714875"/>
            <a:ext cx="4429125" cy="10001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Технология, основанная на уровневой дифференциации обучения</a:t>
            </a:r>
          </a:p>
        </p:txBody>
      </p:sp>
      <p:cxnSp>
        <p:nvCxnSpPr>
          <p:cNvPr id="9" name="Прямая со стрелкой 8"/>
          <p:cNvCxnSpPr>
            <a:stCxn id="3" idx="3"/>
            <a:endCxn id="4" idx="1"/>
          </p:cNvCxnSpPr>
          <p:nvPr/>
        </p:nvCxnSpPr>
        <p:spPr>
          <a:xfrm flipV="1">
            <a:off x="1428750" y="2714625"/>
            <a:ext cx="1285875" cy="3921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3" idx="3"/>
            <a:endCxn id="5" idx="1"/>
          </p:cNvCxnSpPr>
          <p:nvPr/>
        </p:nvCxnSpPr>
        <p:spPr>
          <a:xfrm>
            <a:off x="1428750" y="3106738"/>
            <a:ext cx="1285875" cy="858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3"/>
            <a:endCxn id="6" idx="1"/>
          </p:cNvCxnSpPr>
          <p:nvPr/>
        </p:nvCxnSpPr>
        <p:spPr>
          <a:xfrm>
            <a:off x="1428750" y="3106738"/>
            <a:ext cx="1285875" cy="210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2786063" y="1000125"/>
            <a:ext cx="4357687" cy="7143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Информационные и коммуникативные </a:t>
            </a:r>
          </a:p>
        </p:txBody>
      </p:sp>
      <p:cxnSp>
        <p:nvCxnSpPr>
          <p:cNvPr id="29" name="Прямая со стрелкой 28"/>
          <p:cNvCxnSpPr>
            <a:stCxn id="3" idx="3"/>
          </p:cNvCxnSpPr>
          <p:nvPr/>
        </p:nvCxnSpPr>
        <p:spPr>
          <a:xfrm flipV="1">
            <a:off x="1428750" y="1357313"/>
            <a:ext cx="1285875" cy="17494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1428750" y="1357313"/>
            <a:ext cx="1285875" cy="17494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928688" y="214313"/>
            <a:ext cx="78406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C3C57"/>
                </a:solidFill>
                <a:latin typeface="Times New Roman" pitchFamily="18" charset="0"/>
                <a:cs typeface="Times New Roman" pitchFamily="18" charset="0"/>
              </a:rPr>
              <a:t>Технология деятельностного метода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625" y="1071563"/>
          <a:ext cx="8358188" cy="5429252"/>
        </p:xfrm>
        <a:graphic>
          <a:graphicData uri="http://schemas.openxmlformats.org/drawingml/2006/table">
            <a:tbl>
              <a:tblPr/>
              <a:tblGrid>
                <a:gridCol w="285750"/>
                <a:gridCol w="1930400"/>
                <a:gridCol w="6142038"/>
              </a:tblGrid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7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урока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7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Организующая роль учителя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7F2"/>
                    </a:solidFill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Мотивация к учебной деятельности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Создают условия для возникновения у ученика внутренней потребности включения в деятельность («хочу») и выделения содержательной области («могу»).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82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Актуализация знаний и фиксация индивидуального затруднения в пробном действии.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Организует подготовку учащихся к самостоятельному выполнению пробного учебного действия: 1) актуализацию знаний, умений и навыков, достаточных для построения нового способа действий; 2) тренировку соответствующих мыслительных операций. В завершении этапа создается затруднение в индивидуальной деятельности учащимися, которое фиксируется ими самими.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300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Выявление места и причины затруднения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Организует выявление учащимися места и причины затруднения: 1) организовывается восстановление выполненных операций и фиксация места, шага, где возникло затруднение 2) выявление причины затруднения- каких конкретно знаний, умений не хватает для решения исходной задачи такого класса или типа.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039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Построение проекта выхода из затруднения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Организует процесс открытия нового знания, где учащиеся в коммуникативной форме обдумывают проект будущих учебных действий: ставят цель, строят план достижения цели, выбирают метод разрешения проблемной ситуации.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3" y="357188"/>
          <a:ext cx="8501062" cy="6202998"/>
        </p:xfrm>
        <a:graphic>
          <a:graphicData uri="http://schemas.openxmlformats.org/drawingml/2006/table">
            <a:tbl>
              <a:tblPr/>
              <a:tblGrid>
                <a:gridCol w="309562"/>
                <a:gridCol w="1944688"/>
                <a:gridCol w="6246812"/>
              </a:tblGrid>
              <a:tr h="145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построенного проекта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Организует: обсуждение различных вариантов, предложенных учащимися;  выбор оптимального варианта, который фиксируется вербально и знаково. Уточняет характер нового знания.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Первичное закрепление с проговариванием во внешней речи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Организует усвоение учениками нового способа действий при решении типовых задач с их проговариванием (фронтально, в парах или группах).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Самостоятельная работа с самопроверкой по эталону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Организует самостоятельное выполнение учащимися задания на новый способ действия и самопроверку на основе сопоставления с эталоном. Создает, по возможности, для каждого ученика ситуацию успеха. 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Включение в систему знаний и повторение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Организует выявление границ применения нового знания, повторение учебного содержания, необходимого для обеспечения содержательной непрерывности.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1182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Рефлексия учебной деятельности.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Организует оценивание учащимися собственной деятельности, фиксирование неразрешённых затруднений на уроке как направления будущей учебной деятельности, обсуждение и запись домашнего задания.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2357438" y="1000125"/>
            <a:ext cx="6215062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i="1">
                <a:solidFill>
                  <a:srgbClr val="692D41"/>
                </a:solidFill>
                <a:latin typeface="Times New Roman" pitchFamily="18" charset="0"/>
                <a:cs typeface="Times New Roman" pitchFamily="18" charset="0"/>
              </a:rPr>
              <a:t>Сведений науки не следует сообщать учащемуся, но его надо привести к тому, чтобы он сам их находил, самодеятельно ими овладевал. Такой метод обучения наилучший, самый трудный, самый редкий. Трудностью объясняется редкость его применения. Изложение, считывание, диктовка против него детская забава…</a:t>
            </a:r>
          </a:p>
          <a:p>
            <a:endParaRPr lang="ru-RU" sz="2400" b="1" i="1">
              <a:solidFill>
                <a:srgbClr val="692D4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i="1">
                <a:solidFill>
                  <a:srgbClr val="692D41"/>
                </a:solidFill>
                <a:latin typeface="Times New Roman" pitchFamily="18" charset="0"/>
                <a:cs typeface="Times New Roman" pitchFamily="18" charset="0"/>
              </a:rPr>
              <a:t>А. Дистервег,</a:t>
            </a:r>
          </a:p>
          <a:p>
            <a:pPr algn="r"/>
            <a:r>
              <a:rPr lang="ru-RU" sz="2000" b="1" i="1">
                <a:solidFill>
                  <a:srgbClr val="692D41"/>
                </a:solidFill>
                <a:latin typeface="Times New Roman" pitchFamily="18" charset="0"/>
                <a:cs typeface="Times New Roman" pitchFamily="18" charset="0"/>
              </a:rPr>
              <a:t>немецкий педагог-демократ </a:t>
            </a:r>
            <a:r>
              <a:rPr lang="en-US" sz="2000" b="1" i="1">
                <a:solidFill>
                  <a:srgbClr val="692D41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2000" b="1" i="1">
                <a:solidFill>
                  <a:srgbClr val="692D41"/>
                </a:solidFill>
                <a:latin typeface="Times New Roman" pitchFamily="18" charset="0"/>
                <a:cs typeface="Times New Roman" pitchFamily="18" charset="0"/>
              </a:rPr>
              <a:t> в.,</a:t>
            </a:r>
          </a:p>
          <a:p>
            <a:pPr algn="r"/>
            <a:r>
              <a:rPr lang="ru-RU" sz="2000" b="1" i="1">
                <a:solidFill>
                  <a:srgbClr val="692D41"/>
                </a:solidFill>
                <a:latin typeface="Times New Roman" pitchFamily="18" charset="0"/>
                <a:cs typeface="Times New Roman" pitchFamily="18" charset="0"/>
              </a:rPr>
              <a:t> последователь Песталоцци</a:t>
            </a:r>
            <a:endParaRPr lang="ru-RU" sz="2000">
              <a:solidFill>
                <a:srgbClr val="692D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57188"/>
            <a:ext cx="164306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Картинка 1 из 19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4000500"/>
            <a:ext cx="21431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85750" y="428625"/>
            <a:ext cx="8643938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Системно-деятельностный</a:t>
            </a:r>
            <a:r>
              <a:rPr lang="ru-RU" sz="26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подход 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концептуальная основа ФГОС общего образования</a:t>
            </a:r>
          </a:p>
        </p:txBody>
      </p:sp>
      <p:sp>
        <p:nvSpPr>
          <p:cNvPr id="15364" name="TextBox 10"/>
          <p:cNvSpPr txBox="1">
            <a:spLocks noChangeArrowheads="1"/>
          </p:cNvSpPr>
          <p:nvPr/>
        </p:nvSpPr>
        <p:spPr bwMode="auto">
          <a:xfrm>
            <a:off x="428625" y="1285875"/>
            <a:ext cx="80010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Обеспечивает:</a:t>
            </a:r>
          </a:p>
          <a:p>
            <a:endParaRPr lang="ru-RU" sz="800" b="1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/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формирование готовности личности к саморазвитию и непрерывному образованию; 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проектирование и конструирование социальной среды развития обучающихся в системе образования; 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активную учебно-познавательную деятельность обучающихся; 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построение образовательного процесса с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учётом индивидуальных возрастных,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психологических и физиологических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особенностей обучающихся. </a:t>
            </a: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85720" y="714356"/>
            <a:ext cx="857256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Системно-деятельностный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подход -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это организация учебного процесса, в котором главное место отводится активной и разносторонней, в максимальной степени самостоятельной  познавательной  деятельности школьника.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Ключевыми моментами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деятельностного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подхода является постепенный уход от информационного репродуктивного знания к знанию действия.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3" y="285750"/>
            <a:ext cx="8715375" cy="5857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Требования ФГОС к результатам освоения основной общеобразовательной программы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429000" y="1500188"/>
            <a:ext cx="2286000" cy="9286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Метапредметные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500813" y="1500188"/>
            <a:ext cx="2357437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Личностные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88" y="1500188"/>
            <a:ext cx="2428875" cy="9286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4">
                    <a:lumMod val="50000"/>
                  </a:schemeClr>
                </a:solidFill>
              </a:rPr>
              <a:t>Предметные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75" y="2786063"/>
            <a:ext cx="2571750" cy="33575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Основы системы научных знаний.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Опыт «предметной» деятельности по получению, и применению нового знания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43250" y="2857500"/>
            <a:ext cx="2857500" cy="328612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Усвоенные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межпредметные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понятия и УУД.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Управление своей деятельностью, самостоятельность.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Речевая деятельность, навыки сотрудничества.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с информацией. Сравнение, анализ, обобщение, классификация и т.д.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29375" y="2857500"/>
            <a:ext cx="2500313" cy="328612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Внутренняя позиция школьника, самоуважение, самооценка. Мотивация. Способность к решению моральных проблем. Оценка своих поступков и т.д.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1357313" y="2500313"/>
            <a:ext cx="357187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4429125" y="2500313"/>
            <a:ext cx="357188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572375" y="2500313"/>
            <a:ext cx="357188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17700"/>
            <a:ext cx="9144000" cy="4940300"/>
          </a:xfrm>
        </p:spPr>
        <p:txBody>
          <a:bodyPr/>
          <a:lstStyle/>
          <a:p>
            <a:pPr marL="609600" indent="-609600" algn="ctr" eaLnBrk="1" hangingPunct="1">
              <a:spcBef>
                <a:spcPct val="0"/>
              </a:spcBef>
              <a:buClr>
                <a:srgbClr val="FFFFFF"/>
              </a:buClr>
              <a:buFont typeface="Arial" charset="0"/>
              <a:buNone/>
              <a:defRPr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 eaLnBrk="1" hangingPunct="1">
              <a:spcBef>
                <a:spcPct val="0"/>
              </a:spcBef>
              <a:buClr>
                <a:srgbClr val="FFFFFF"/>
              </a:buClr>
              <a:buFont typeface="Arial" charset="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Основная педагогическая задача – </a:t>
            </a:r>
          </a:p>
          <a:p>
            <a:pPr marL="609600" indent="-609600" algn="ctr" eaLnBrk="1" hangingPunct="1">
              <a:spcBef>
                <a:spcPct val="0"/>
              </a:spcBef>
              <a:buClr>
                <a:srgbClr val="FFFFFF"/>
              </a:buClr>
              <a:buFont typeface="Arial" charset="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создание и организация условий,</a:t>
            </a:r>
          </a:p>
          <a:p>
            <a:pPr marL="609600" indent="-609600" algn="ctr" eaLnBrk="1" hangingPunct="1">
              <a:spcBef>
                <a:spcPct val="0"/>
              </a:spcBef>
              <a:buClr>
                <a:srgbClr val="FFFFFF"/>
              </a:buClr>
              <a:buFont typeface="Arial" charset="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инициирующих детское действие</a:t>
            </a:r>
            <a:endParaRPr lang="ru-RU" sz="2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Oval 6"/>
          <p:cNvSpPr>
            <a:spLocks noChangeArrowheads="1"/>
          </p:cNvSpPr>
          <p:nvPr/>
        </p:nvSpPr>
        <p:spPr bwMode="auto">
          <a:xfrm>
            <a:off x="6443663" y="3968750"/>
            <a:ext cx="2339975" cy="2339975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14351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>
                <a:latin typeface="Tahoma" pitchFamily="34" charset="0"/>
              </a:rPr>
              <a:t>Как учить?</a:t>
            </a:r>
          </a:p>
          <a:p>
            <a:pPr algn="ctr"/>
            <a:endParaRPr lang="ru-RU" sz="1000" b="1" i="1">
              <a:latin typeface="Tahoma" pitchFamily="34" charset="0"/>
            </a:endParaRPr>
          </a:p>
          <a:p>
            <a:pPr algn="ctr"/>
            <a:r>
              <a:rPr lang="ru-RU" b="1">
                <a:latin typeface="Tahoma" pitchFamily="34" charset="0"/>
              </a:rPr>
              <a:t>обновление</a:t>
            </a:r>
          </a:p>
          <a:p>
            <a:pPr algn="ctr"/>
            <a:r>
              <a:rPr lang="ru-RU" b="1">
                <a:latin typeface="Tahoma" pitchFamily="34" charset="0"/>
              </a:rPr>
              <a:t>средств</a:t>
            </a:r>
          </a:p>
          <a:p>
            <a:pPr algn="ctr"/>
            <a:r>
              <a:rPr lang="ru-RU" b="1">
                <a:latin typeface="Tahoma" pitchFamily="34" charset="0"/>
              </a:rPr>
              <a:t>обучения</a:t>
            </a:r>
          </a:p>
        </p:txBody>
      </p:sp>
      <p:sp>
        <p:nvSpPr>
          <p:cNvPr id="3076" name="Oval 5"/>
          <p:cNvSpPr>
            <a:spLocks noChangeArrowheads="1"/>
          </p:cNvSpPr>
          <p:nvPr/>
        </p:nvSpPr>
        <p:spPr bwMode="auto">
          <a:xfrm>
            <a:off x="3240088" y="3968750"/>
            <a:ext cx="2339975" cy="2339975"/>
          </a:xfrm>
          <a:prstGeom prst="ellipse">
            <a:avLst/>
          </a:prstGeom>
          <a:gradFill rotWithShape="1">
            <a:gsLst>
              <a:gs pos="0">
                <a:srgbClr val="FF3300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14351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400" b="1" i="1">
                <a:latin typeface="Tahoma" pitchFamily="34" charset="0"/>
              </a:rPr>
              <a:t>Ради чего</a:t>
            </a:r>
          </a:p>
          <a:p>
            <a:pPr algn="ctr">
              <a:defRPr/>
            </a:pPr>
            <a:r>
              <a:rPr lang="ru-RU" sz="2400" b="1" i="1">
                <a:latin typeface="Tahoma" pitchFamily="34" charset="0"/>
              </a:rPr>
              <a:t>учить?</a:t>
            </a:r>
          </a:p>
          <a:p>
            <a:pPr algn="ctr">
              <a:defRPr/>
            </a:pPr>
            <a:endParaRPr lang="ru-RU" b="1" i="1">
              <a:latin typeface="Tahoma" pitchFamily="34" charset="0"/>
            </a:endParaRPr>
          </a:p>
          <a:p>
            <a:pPr algn="ctr">
              <a:defRPr/>
            </a:pPr>
            <a:r>
              <a: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ценности </a:t>
            </a:r>
          </a:p>
          <a:p>
            <a:pPr algn="ctr">
              <a:defRPr/>
            </a:pPr>
            <a:r>
              <a: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образования</a:t>
            </a:r>
          </a:p>
          <a:p>
            <a:pPr algn="ctr">
              <a:defRPr/>
            </a:pPr>
            <a:endParaRPr lang="ru-RU" sz="8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107950" y="3933825"/>
            <a:ext cx="2339975" cy="2339975"/>
          </a:xfrm>
          <a:prstGeom prst="ellipse">
            <a:avLst/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14351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400" b="1" i="1">
                <a:latin typeface="Tahoma" pitchFamily="34" charset="0"/>
              </a:rPr>
              <a:t>Чему учить?</a:t>
            </a:r>
          </a:p>
          <a:p>
            <a:pPr algn="ctr">
              <a:defRPr/>
            </a:pPr>
            <a:endParaRPr lang="ru-RU" sz="2400" b="1" i="1">
              <a:latin typeface="Tahoma" pitchFamily="34" charset="0"/>
            </a:endParaRPr>
          </a:p>
          <a:p>
            <a:pPr algn="ctr">
              <a:defRPr/>
            </a:pPr>
            <a:r>
              <a: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обновление</a:t>
            </a:r>
          </a:p>
          <a:p>
            <a:pPr algn="ctr">
              <a:defRPr/>
            </a:pPr>
            <a:r>
              <a: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содержания</a:t>
            </a:r>
          </a:p>
          <a:p>
            <a:pPr algn="ctr">
              <a:defRPr/>
            </a:pPr>
            <a:endParaRPr lang="ru-RU" sz="800" b="1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gray">
          <a:xfrm>
            <a:off x="250825" y="260350"/>
            <a:ext cx="8712200" cy="576263"/>
          </a:xfrm>
          <a:prstGeom prst="roundRect">
            <a:avLst>
              <a:gd name="adj" fmla="val 49106"/>
            </a:avLst>
          </a:prstGeom>
          <a:solidFill>
            <a:srgbClr val="99CCFF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Системно-деятельностный</a:t>
            </a:r>
            <a:r>
              <a:rPr lang="ru-RU" sz="3600" b="1" dirty="0">
                <a:solidFill>
                  <a:srgbClr val="66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подход</a:t>
            </a:r>
          </a:p>
        </p:txBody>
      </p:sp>
      <p:sp>
        <p:nvSpPr>
          <p:cNvPr id="17415" name="AutoShape 8"/>
          <p:cNvSpPr>
            <a:spLocks noChangeArrowheads="1"/>
          </p:cNvSpPr>
          <p:nvPr/>
        </p:nvSpPr>
        <p:spPr bwMode="auto">
          <a:xfrm>
            <a:off x="719138" y="3536950"/>
            <a:ext cx="7740650" cy="431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B2B2B2"/>
              </a:gs>
              <a:gs pos="50000">
                <a:srgbClr val="FFFFCC"/>
              </a:gs>
              <a:gs pos="100000">
                <a:srgbClr val="B2B2B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ru-RU"/>
              <a:t>Вектор смещения акцентов нового стандарта</a:t>
            </a:r>
          </a:p>
        </p:txBody>
      </p:sp>
      <p:sp>
        <p:nvSpPr>
          <p:cNvPr id="17416" name="AutoShape 9"/>
          <p:cNvSpPr>
            <a:spLocks noChangeArrowheads="1"/>
          </p:cNvSpPr>
          <p:nvPr/>
        </p:nvSpPr>
        <p:spPr bwMode="auto">
          <a:xfrm>
            <a:off x="107950" y="981075"/>
            <a:ext cx="8604250" cy="1223963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/>
              <a:t>Основной результат – развитие личности ребенка</a:t>
            </a:r>
          </a:p>
          <a:p>
            <a:pPr algn="ctr"/>
            <a:r>
              <a:rPr lang="ru-RU" sz="2400" b="1" i="1"/>
              <a:t>на основе  универсальных учебных действий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88" y="500063"/>
            <a:ext cx="85725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Ученые – основоположники теории </a:t>
            </a:r>
          </a:p>
          <a:p>
            <a:pPr algn="ctr">
              <a:defRPr/>
            </a:pPr>
            <a:r>
              <a:rPr lang="ru-RU" sz="2800" b="1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системно-деятельностного</a:t>
            </a: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подхода</a:t>
            </a:r>
          </a:p>
        </p:txBody>
      </p:sp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3" y="1857375"/>
            <a:ext cx="15335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642938" y="3929063"/>
            <a:ext cx="17859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Л.С. Выготский</a:t>
            </a:r>
          </a:p>
        </p:txBody>
      </p:sp>
      <p:pic>
        <p:nvPicPr>
          <p:cNvPr id="18437" name="Рисунок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1857375"/>
            <a:ext cx="13906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3714750" y="3929063"/>
            <a:ext cx="1714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А.Н. Леонтьев</a:t>
            </a:r>
          </a:p>
        </p:txBody>
      </p:sp>
      <p:pic>
        <p:nvPicPr>
          <p:cNvPr id="18439" name="Рисунок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1857375"/>
            <a:ext cx="150018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0" name="TextBox 9"/>
          <p:cNvSpPr txBox="1">
            <a:spLocks noChangeArrowheads="1"/>
          </p:cNvSpPr>
          <p:nvPr/>
        </p:nvSpPr>
        <p:spPr bwMode="auto">
          <a:xfrm>
            <a:off x="6286500" y="3929063"/>
            <a:ext cx="15716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Д.Б. Эльконин</a:t>
            </a:r>
          </a:p>
        </p:txBody>
      </p:sp>
      <p:pic>
        <p:nvPicPr>
          <p:cNvPr id="18441" name="Рисунок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88" y="4286250"/>
            <a:ext cx="1714500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2" name="Рисунок 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3" y="4357688"/>
            <a:ext cx="185737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3" name="TextBox 13"/>
          <p:cNvSpPr txBox="1">
            <a:spLocks noChangeArrowheads="1"/>
          </p:cNvSpPr>
          <p:nvPr/>
        </p:nvSpPr>
        <p:spPr bwMode="auto">
          <a:xfrm>
            <a:off x="2000250" y="6215063"/>
            <a:ext cx="1714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П.Я. Гальперин</a:t>
            </a:r>
          </a:p>
        </p:txBody>
      </p:sp>
      <p:sp>
        <p:nvSpPr>
          <p:cNvPr id="18444" name="TextBox 17"/>
          <p:cNvSpPr txBox="1">
            <a:spLocks noChangeArrowheads="1"/>
          </p:cNvSpPr>
          <p:nvPr/>
        </p:nvSpPr>
        <p:spPr bwMode="auto">
          <a:xfrm>
            <a:off x="5000625" y="6215063"/>
            <a:ext cx="1857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В.В. Давыдов</a:t>
            </a:r>
          </a:p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50" y="785813"/>
            <a:ext cx="635793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</a:t>
            </a:r>
          </a:p>
        </p:txBody>
      </p:sp>
      <p:sp>
        <p:nvSpPr>
          <p:cNvPr id="161" name="Прямоугольник 160"/>
          <p:cNvSpPr/>
          <p:nvPr/>
        </p:nvSpPr>
        <p:spPr>
          <a:xfrm>
            <a:off x="214313" y="3714750"/>
            <a:ext cx="1285875" cy="785813"/>
          </a:xfrm>
          <a:prstGeom prst="rect">
            <a:avLst/>
          </a:prstGeom>
          <a:solidFill>
            <a:srgbClr val="CBF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Мотивация</a:t>
            </a:r>
          </a:p>
        </p:txBody>
      </p:sp>
      <p:sp>
        <p:nvSpPr>
          <p:cNvPr id="172" name="Прямоугольник 171"/>
          <p:cNvSpPr/>
          <p:nvPr/>
        </p:nvSpPr>
        <p:spPr>
          <a:xfrm>
            <a:off x="1785938" y="3714750"/>
            <a:ext cx="1143000" cy="785813"/>
          </a:xfrm>
          <a:prstGeom prst="rect">
            <a:avLst/>
          </a:prstGeom>
          <a:solidFill>
            <a:srgbClr val="CBF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Пробное действие</a:t>
            </a:r>
          </a:p>
        </p:txBody>
      </p:sp>
      <p:sp>
        <p:nvSpPr>
          <p:cNvPr id="173" name="Прямоугольник 172"/>
          <p:cNvSpPr/>
          <p:nvPr/>
        </p:nvSpPr>
        <p:spPr>
          <a:xfrm>
            <a:off x="3214688" y="3714750"/>
            <a:ext cx="1143000" cy="785813"/>
          </a:xfrm>
          <a:prstGeom prst="rect">
            <a:avLst/>
          </a:prstGeom>
          <a:solidFill>
            <a:srgbClr val="CBF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Затрудне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>
              <a:defRPr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4643438" y="3714750"/>
            <a:ext cx="1357312" cy="785813"/>
          </a:xfrm>
          <a:prstGeom prst="rect">
            <a:avLst/>
          </a:prstGeom>
          <a:solidFill>
            <a:srgbClr val="CBF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проекта</a:t>
            </a:r>
          </a:p>
        </p:txBody>
      </p:sp>
      <p:sp>
        <p:nvSpPr>
          <p:cNvPr id="175" name="Прямоугольник 174"/>
          <p:cNvSpPr/>
          <p:nvPr/>
        </p:nvSpPr>
        <p:spPr>
          <a:xfrm>
            <a:off x="6286500" y="3714750"/>
            <a:ext cx="1071563" cy="785813"/>
          </a:xfrm>
          <a:prstGeom prst="rect">
            <a:avLst/>
          </a:prstGeom>
          <a:solidFill>
            <a:srgbClr val="CBF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Само-контроль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7643813" y="3714750"/>
            <a:ext cx="1214437" cy="785813"/>
          </a:xfrm>
          <a:prstGeom prst="rect">
            <a:avLst/>
          </a:prstGeom>
          <a:solidFill>
            <a:srgbClr val="CBF5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Само-оценка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7" name="Стрелка вправо 176"/>
          <p:cNvSpPr/>
          <p:nvPr/>
        </p:nvSpPr>
        <p:spPr>
          <a:xfrm>
            <a:off x="1500188" y="4071938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5" name="Стрелка вправо 184"/>
          <p:cNvSpPr/>
          <p:nvPr/>
        </p:nvSpPr>
        <p:spPr>
          <a:xfrm>
            <a:off x="2928938" y="4071938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6" name="Стрелка вправо 185"/>
          <p:cNvSpPr/>
          <p:nvPr/>
        </p:nvSpPr>
        <p:spPr>
          <a:xfrm>
            <a:off x="4357688" y="4071938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7" name="Стрелка вправо 186"/>
          <p:cNvSpPr/>
          <p:nvPr/>
        </p:nvSpPr>
        <p:spPr>
          <a:xfrm>
            <a:off x="6000750" y="4071938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8" name="Стрелка вправо 187"/>
          <p:cNvSpPr/>
          <p:nvPr/>
        </p:nvSpPr>
        <p:spPr>
          <a:xfrm>
            <a:off x="7358063" y="4071938"/>
            <a:ext cx="28575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1" name="TextBox 190"/>
          <p:cNvSpPr txBox="1"/>
          <p:nvPr/>
        </p:nvSpPr>
        <p:spPr>
          <a:xfrm>
            <a:off x="214313" y="2143125"/>
            <a:ext cx="85725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деятельности согласно методологической версии теории деятельности (Л.Г.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Петерсон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928688" y="1143000"/>
            <a:ext cx="2643187" cy="3714750"/>
          </a:xfrm>
          <a:prstGeom prst="rect">
            <a:avLst/>
          </a:prstGeom>
          <a:solidFill>
            <a:schemeClr val="bg2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Дидактические принципы построения урока в режиме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системно-деятельностного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подхода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786313" y="357188"/>
            <a:ext cx="3643312" cy="5000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деятельности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786313" y="1071563"/>
            <a:ext cx="3633787" cy="5619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непрерывности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86313" y="1928813"/>
            <a:ext cx="3643312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целостности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786313" y="2714625"/>
            <a:ext cx="3643312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минимакса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786313" y="3500438"/>
            <a:ext cx="3643312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психологической комфортности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786313" y="4357688"/>
            <a:ext cx="3643312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вариативности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786313" y="5143500"/>
            <a:ext cx="3643312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творчества</a:t>
            </a:r>
          </a:p>
        </p:txBody>
      </p:sp>
      <p:cxnSp>
        <p:nvCxnSpPr>
          <p:cNvPr id="22" name="Прямая со стрелкой 21"/>
          <p:cNvCxnSpPr>
            <a:endCxn id="16" idx="1"/>
          </p:cNvCxnSpPr>
          <p:nvPr/>
        </p:nvCxnSpPr>
        <p:spPr>
          <a:xfrm flipV="1">
            <a:off x="3571875" y="3000375"/>
            <a:ext cx="121443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7" idx="1"/>
          </p:cNvCxnSpPr>
          <p:nvPr/>
        </p:nvCxnSpPr>
        <p:spPr>
          <a:xfrm>
            <a:off x="3571875" y="3000375"/>
            <a:ext cx="1214438" cy="7858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8" idx="1"/>
          </p:cNvCxnSpPr>
          <p:nvPr/>
        </p:nvCxnSpPr>
        <p:spPr>
          <a:xfrm rot="16200000" flipH="1">
            <a:off x="3357562" y="3214688"/>
            <a:ext cx="1643063" cy="1214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15" idx="1"/>
          </p:cNvCxnSpPr>
          <p:nvPr/>
        </p:nvCxnSpPr>
        <p:spPr>
          <a:xfrm flipV="1">
            <a:off x="3571875" y="2214563"/>
            <a:ext cx="1214438" cy="7858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8" idx="3"/>
            <a:endCxn id="19" idx="1"/>
          </p:cNvCxnSpPr>
          <p:nvPr/>
        </p:nvCxnSpPr>
        <p:spPr>
          <a:xfrm>
            <a:off x="3571875" y="3000375"/>
            <a:ext cx="1214438" cy="2428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8" idx="3"/>
            <a:endCxn id="14" idx="1"/>
          </p:cNvCxnSpPr>
          <p:nvPr/>
        </p:nvCxnSpPr>
        <p:spPr>
          <a:xfrm flipV="1">
            <a:off x="3571875" y="1352550"/>
            <a:ext cx="1214438" cy="16478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8" idx="3"/>
            <a:endCxn id="13" idx="1"/>
          </p:cNvCxnSpPr>
          <p:nvPr/>
        </p:nvCxnSpPr>
        <p:spPr>
          <a:xfrm flipV="1">
            <a:off x="3571875" y="606425"/>
            <a:ext cx="1214438" cy="23939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2283</TotalTime>
  <Words>941</Words>
  <Application>Microsoft Office PowerPoint</Application>
  <PresentationFormat>Экран (4:3)</PresentationFormat>
  <Paragraphs>170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Системно-деятельностный подход.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методической работы в школе</dc:title>
  <dc:creator>Оля</dc:creator>
  <cp:lastModifiedBy>Admin</cp:lastModifiedBy>
  <cp:revision>218</cp:revision>
  <dcterms:created xsi:type="dcterms:W3CDTF">2010-09-18T17:34:17Z</dcterms:created>
  <dcterms:modified xsi:type="dcterms:W3CDTF">2013-11-21T12:42:00Z</dcterms:modified>
</cp:coreProperties>
</file>