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  <p:sldId id="260" r:id="rId3"/>
    <p:sldId id="262" r:id="rId4"/>
    <p:sldId id="270" r:id="rId5"/>
    <p:sldId id="271" r:id="rId6"/>
    <p:sldId id="272" r:id="rId7"/>
    <p:sldId id="277" r:id="rId8"/>
    <p:sldId id="278" r:id="rId9"/>
    <p:sldId id="279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AEF2C5-22ED-40BF-8650-F6749A7802F8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BF31E-C241-428F-841D-76FE42C34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8B42-4D01-4FA5-B04F-DFC5A793F3D1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13CE-37CE-49DE-9D01-EA77D29A6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B4115-7874-4AFE-86A0-20299B09C68D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1E3D-FE03-49DF-97D3-65B142010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8DD1-E0C2-41D9-A5ED-75D8B51E2FCC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6F42-E849-445B-95DE-AE00B85BF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6C538-CC58-4BA8-948F-7CA328CAB574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0D6650-E816-4230-9A60-2BC881A06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D0FC-0EFA-4C63-BB34-370BD59EEFD5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BEDB-2A44-4B33-B223-E05F4DA8D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5BC8-9788-4C70-9E87-EEE8852159E4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F43B2-192B-47F9-826E-B9237B1AD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2D45-9F7C-4DBC-ACEE-2BB6002F071B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AC9C-ADF4-4A7B-B27D-F8CA6C720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97B130-52C1-4759-9620-791E24F6631E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68D388-193B-4376-BC64-745EDEE6E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2277-6AEC-49E2-BC9F-4C988471142F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416C-A2B2-499A-9A43-F6CCD6418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21D8B3-EE63-4B2E-8ED0-E5479A2F0565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6446DB-C33B-4626-B770-D2997F42A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B74A0B-AFB6-4C1D-83E9-D80DB49D3781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7BFC88-6263-4104-A9B0-9C85BDCAD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2" r:id="rId2"/>
    <p:sldLayoutId id="2147483840" r:id="rId3"/>
    <p:sldLayoutId id="2147483833" r:id="rId4"/>
    <p:sldLayoutId id="2147483834" r:id="rId5"/>
    <p:sldLayoutId id="2147483835" r:id="rId6"/>
    <p:sldLayoutId id="2147483841" r:id="rId7"/>
    <p:sldLayoutId id="2147483836" r:id="rId8"/>
    <p:sldLayoutId id="2147483842" r:id="rId9"/>
    <p:sldLayoutId id="2147483837" r:id="rId10"/>
    <p:sldLayoutId id="21474838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ndart.edu.ru/catalog.aspx?CatalogId=53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85812" y="857232"/>
            <a:ext cx="8358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171B73"/>
                </a:solidFill>
                <a:latin typeface="Verdana" pitchFamily="34" charset="0"/>
              </a:rPr>
              <a:t>Тема: Формирование информационных умений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171B73"/>
                </a:solidFill>
                <a:latin typeface="Verdana" pitchFamily="34" charset="0"/>
              </a:rPr>
              <a:t>у младших школьников при изучении предмета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171B73"/>
                </a:solidFill>
                <a:latin typeface="Verdana" pitchFamily="34" charset="0"/>
              </a:rPr>
              <a:t> «Окружающий мир».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29124" y="4929198"/>
            <a:ext cx="41091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Презентация учителя начальных классов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ГБОУ школа № 404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Колпинского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 Санкт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Петербурга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Махиновой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Елены Владимировны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428625" y="1857375"/>
            <a:ext cx="8072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оценивать потребность в дополнительной информации;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определять возможные источники информации и способ её поиска;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осуществлять поиск информации в словарях, справочниках, энциклопедиях, библиотеках, Интернете; получать информацию из наблюдений, при общении;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анализировать полученные сведения, выделяя признаки и их значения, определяя целое и части, применяя свёртывание информации и представление её в наглядном виде (таблицы, схемы, диаграммы);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организовывать информацию тематически, упорядочивать по алфавиту, по числовым значениям;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2" descr="http://standart.edu.ru/images/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57188"/>
            <a:ext cx="22685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50" y="1285875"/>
            <a:ext cx="8715375" cy="51435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ea typeface="+mj-ea"/>
                <a:cs typeface="Times New Roman" pitchFamily="18" charset="0"/>
              </a:rPr>
              <a:t>Выпускник начальной школы должен уметь</a:t>
            </a:r>
            <a:endParaRPr lang="ru-RU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tandart.edu.ru/images/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57188"/>
            <a:ext cx="22685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625" y="928688"/>
            <a:ext cx="8229600" cy="5143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357188" y="2071688"/>
            <a:ext cx="84296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наращивать свои собственные знания, сравнивая, обобщая и систематизируя полученную информацию и имеющиеся знания, обновляя представления о причинно-следственных связях;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создавать свои информационные объекты (сообщения, небольшие сочинения, графические работы);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использовать информацию для построения умозаключений;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использовать информацию для принятия решений;</a:t>
            </a: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работе с информацией применять средства информационных и коммуникационных технологий.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50" y="1285875"/>
            <a:ext cx="8715375" cy="51435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ea typeface="+mj-ea"/>
                <a:cs typeface="Times New Roman" pitchFamily="18" charset="0"/>
              </a:rPr>
              <a:t>Выпускник начальной школы должен уметь</a:t>
            </a:r>
            <a:endParaRPr lang="ru-RU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ndart.edu.ru/images/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57188"/>
            <a:ext cx="22685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625" y="928688"/>
            <a:ext cx="8229600" cy="5143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5" y="857250"/>
            <a:ext cx="8229600" cy="51435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Виды заданий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714375" y="1357313"/>
            <a:ext cx="81438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с неполными исходными данными;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требующих поиска дополнительных сведений;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в которых ученик должен делать самостоятельные выводы на основе сообщаемых сведений;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в которых ученик должен выполнять реферирование или конспектирование каких-либо источников информации;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в которых ученик имеет дело с двумя или более способами организации информации;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в которых требуется представить сведения в двух или более видах;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в которых ученик должен представить одни и те же сведения двумя или более способами, ориентированными на разную аудиторию; 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предполагающих выполнение каких-либо самостоятельных действий с техникой для приема, передачи или обработки информации: телефон, радио, телевизор, магнитофон, диктофон, фотоаппарат, видеокамера, копировальный аппарат, компьютер.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5032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684213" y="1412875"/>
            <a:ext cx="7704137" cy="4302125"/>
          </a:xfrm>
        </p:spPr>
        <p:txBody>
          <a:bodyPr>
            <a:noAutofit/>
          </a:bodyPr>
          <a:lstStyle/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Актуальность темы.</a:t>
            </a: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понятия «информационная грамотность».</a:t>
            </a: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Условия развития информационных умений.</a:t>
            </a: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Основные источники информации.</a:t>
            </a: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Направления работы с информацией.</a:t>
            </a: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Планируемые результаты овладения информационными умениями.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Виды заданий по формированию информационных умений.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3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грамотность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ФГОС НОО второго поколения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1428750" y="5929313"/>
            <a:ext cx="6480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  <a:hlinkClick r:id="rId2"/>
              </a:rPr>
              <a:t>http://standart.edu.ru/catalog.aspx?CatalogId=531</a:t>
            </a:r>
            <a:endParaRPr lang="ru-RU"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2214563"/>
            <a:ext cx="345598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Информационная грамотность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совокупность умений работать с информацией.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6015" t="8252" r="17187" b="11288"/>
          <a:stretch>
            <a:fillRect/>
          </a:stretch>
        </p:blipFill>
        <p:spPr bwMode="auto">
          <a:xfrm>
            <a:off x="4143375" y="1428750"/>
            <a:ext cx="4357688" cy="4198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85750" y="642938"/>
            <a:ext cx="8501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Условия развития информационных умений.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57188" y="1357313"/>
            <a:ext cx="842962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Мотивация информационно-поисковой деятельности обучающихся.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Добровольность работы школьников с дополнительными источниками информации.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Доступность информационных ресурсов.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Наличие времени для самостоятельной работы школьников</a:t>
            </a:r>
          </a:p>
          <a:p>
            <a:pPr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разными информационными источниками.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Поэтапность в развитии качества взаимодействия школьников с информационной средой.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Отсутствие жесткой регламентации процесса освоения детьми умений информационной деятельности.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Повышение уровня познавательной самостоятельности школьников.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143000" y="571500"/>
            <a:ext cx="8501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Основные источники информации.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357188" y="1357313"/>
            <a:ext cx="84296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Наблюдение.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Эксперименты, опыты.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Познавательное общение.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Книга, текст.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Использование медиаресурсов: прессы, кино, телевидения, радио, видео- и аудиопрдукции.</a:t>
            </a:r>
          </a:p>
          <a:p>
            <a:pPr eaLnBrk="0" hangingPunct="0">
              <a:buFontTx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Компьютер.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85750" y="428625"/>
            <a:ext cx="93583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Направления способов работы с информацией.</a:t>
            </a:r>
            <a:endParaRPr lang="ru-RU" sz="3000">
              <a:latin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3"/>
          <a:ext cx="8429683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018"/>
                <a:gridCol w="1744073"/>
                <a:gridCol w="2398100"/>
                <a:gridCol w="1463082"/>
                <a:gridCol w="2388410"/>
              </a:tblGrid>
              <a:tr h="7283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Предметно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аналитическая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Перекодировка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Хранение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5082">
                <a:tc>
                  <a:txBody>
                    <a:bodyPr/>
                    <a:lstStyle/>
                    <a:p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Наблюдение</a:t>
                      </a:r>
                      <a:endParaRPr lang="ru-RU" sz="14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Умения и навыки извлечения информации при рассматривании объекта: предмета или явления природы, человека, графического изображения, абстрактных символов.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Установление причинно- следственных связей в изучаемом явлении, облике предмета. Планирование и изменение порядка в высказывании об объекте. Сравнение объектов.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Вербализация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результатов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Ведение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записей.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приемов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графического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изображения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результатов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наблюдений.</a:t>
                      </a:r>
                    </a:p>
                    <a:p>
                      <a:pPr algn="just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Рациональные способы хранения</a:t>
                      </a:r>
                    </a:p>
                    <a:p>
                      <a:pPr algn="l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в письменном виде, в графическом изображении, в компьютере, на дисках.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особенностей своей памяти и использование удобных мнемонических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приемов для работы с информацией.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Рациональная форма расположения найденного объемного материала для будущего информационного поиска и творческого использования информации.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85750" y="428625"/>
            <a:ext cx="93583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Направления способов работы с информацией.</a:t>
            </a:r>
            <a:endParaRPr lang="ru-RU" sz="3000">
              <a:latin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3"/>
          <a:ext cx="8429683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018"/>
                <a:gridCol w="1744073"/>
                <a:gridCol w="2398100"/>
                <a:gridCol w="1463082"/>
                <a:gridCol w="2388410"/>
              </a:tblGrid>
              <a:tr h="7283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Предметно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аналитическая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Перекодировка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Хранение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5082">
                <a:tc>
                  <a:txBody>
                    <a:bodyPr/>
                    <a:lstStyle/>
                    <a:p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Общение</a:t>
                      </a:r>
                      <a:endParaRPr lang="ru-RU" sz="14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Искусство ведения беседы. Получение информации с помощью вопросов.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слушать и слышать. Умение использовать информацию, поданную в прямой или косвенной форме.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качества сообщений собеседника с точки зрения соответствия учебной задаче. Составление суждений и умозаключений. Суждения ложные и истинные. Искусство ведения спора: аргументы и контраргументы.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вести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зарисовки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входе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экскурсии,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беседы,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рассказа,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мини-лекции.</a:t>
                      </a:r>
                    </a:p>
                    <a:p>
                      <a:pPr algn="just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Рациональные способы хранения</a:t>
                      </a:r>
                    </a:p>
                    <a:p>
                      <a:pPr algn="l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в письменном виде, в графическом изображении, в компьютере, на дисках.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особенностей своей памяти и использование удобных мнемонических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приемов для работы с информацией.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Рациональная форма расположения найденного объемного материала для будущего информационного поиска и творческого использования информации.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85750" y="428625"/>
            <a:ext cx="93583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Направления способов работы с информацией.</a:t>
            </a:r>
            <a:endParaRPr lang="ru-RU" sz="3000">
              <a:latin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3"/>
          <a:ext cx="8429683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018"/>
                <a:gridCol w="1707122"/>
                <a:gridCol w="2435051"/>
                <a:gridCol w="1463082"/>
                <a:gridCol w="2388410"/>
              </a:tblGrid>
              <a:tr h="7283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Предметно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аналитическая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Перекодировка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Хранение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5082">
                <a:tc>
                  <a:txBody>
                    <a:bodyPr/>
                    <a:lstStyle/>
                    <a:p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Книга, текст.</a:t>
                      </a:r>
                      <a:endParaRPr lang="ru-RU" sz="14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Библиографический поиск. Использование ориентировочного аппарата книги. Навыки ориентировки в тексте. Система пометок и закладок.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качества найденной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с точки зрения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ее соответствия учебной задаче.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Различение главного 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второстепенного в тексте,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изображении.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фрагментов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содержания, подтверждающих главную мысль.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способа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вербализации знаний,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полученных в ходе работы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текстом книги, компьютером.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объема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соответствии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учебной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задачей.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условных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сокращений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графики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удобства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хранения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информации.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Рациональные способы хранения</a:t>
                      </a:r>
                    </a:p>
                    <a:p>
                      <a:pPr algn="l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в письменном виде, в графическом изображении, в компьютере, на дисках.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особенностей своей памяти и использование удобных мнемонических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приемов для работы с информацией.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Рациональная форма расположения найденного объемного материала для будущего информационного поиска и творческого использования информации.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85750" y="428625"/>
            <a:ext cx="93583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Направления способов работы с информацией.</a:t>
            </a:r>
            <a:endParaRPr lang="ru-RU" sz="3000">
              <a:latin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3"/>
          <a:ext cx="8429683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018"/>
                <a:gridCol w="1707122"/>
                <a:gridCol w="2435051"/>
                <a:gridCol w="1463082"/>
                <a:gridCol w="2388410"/>
              </a:tblGrid>
              <a:tr h="7283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Предметно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аналитическая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Перекодировка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Хранение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5082">
                <a:tc>
                  <a:txBody>
                    <a:bodyPr/>
                    <a:lstStyle/>
                    <a:p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Компьютер.</a:t>
                      </a:r>
                      <a:endParaRPr lang="ru-RU" sz="14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Необходимые пользовательские навыки работы с клавиатурой, мышью, дисками. Информационный поиск в системе 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Windows, </a:t>
                      </a:r>
                      <a:r>
                        <a:rPr kumimoji="0"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гиперсреде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Способы изъятия информации из компьютера.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качества найденной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с точки зрения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ее соответствия учебной задаче.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Различение главного и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второстепенного в тексте,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изображении.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фрагментов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содержания, подтверждающих главную мысль.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способа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вербализации знаний,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полученных в ходе работы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текстом книги, компьютером.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Навыки работы с гибкими дисками, 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CD. 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буфера обмена для изъятия фрагментов информации, ее структурирования. Владение навыками работы с текстовым и графическим редакторами, с таблицами.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Рациональные способы хранения</a:t>
                      </a:r>
                    </a:p>
                    <a:p>
                      <a:pPr algn="l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 в письменном виде, в графическом изображении, в компьютере, на дисках.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особенностей своей памяти и использование удобных мнемонических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приемов для работы с информацией.</a:t>
                      </a:r>
                    </a:p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Рациональная форма расположения найденного объемного материала для будущего информационного поиска и творческого использования информации.</a:t>
                      </a:r>
                    </a:p>
                    <a:p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737</TotalTime>
  <Words>1056</Words>
  <Application>Microsoft Office PowerPoint</Application>
  <PresentationFormat>Экран (4:3)</PresentationFormat>
  <Paragraphs>185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Verdana</vt:lpstr>
      <vt:lpstr>Arial</vt:lpstr>
      <vt:lpstr>Wingdings 2</vt:lpstr>
      <vt:lpstr>Calibri</vt:lpstr>
      <vt:lpstr>Times New Roman</vt:lpstr>
      <vt:lpstr>Аспект</vt:lpstr>
      <vt:lpstr>Слайд 1</vt:lpstr>
      <vt:lpstr>План :</vt:lpstr>
      <vt:lpstr>Информационная грамотность  в ФГОС НОО второго поколения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86</cp:revision>
  <dcterms:created xsi:type="dcterms:W3CDTF">2013-05-28T14:48:09Z</dcterms:created>
  <dcterms:modified xsi:type="dcterms:W3CDTF">2013-11-23T15:41:05Z</dcterms:modified>
</cp:coreProperties>
</file>