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28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000000"/>
    <a:srgbClr val="CC0000"/>
    <a:srgbClr val="CC3300"/>
    <a:srgbClr val="FFFF66"/>
    <a:srgbClr val="5F5F5F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86" autoAdjust="0"/>
  </p:normalViewPr>
  <p:slideViewPr>
    <p:cSldViewPr>
      <p:cViewPr varScale="1">
        <p:scale>
          <a:sx n="70" d="100"/>
          <a:sy n="70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FEBB72C2-4977-4D18-AE04-4D42CC141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37FF0B11-6B1B-4C2A-B3B6-2BDA00DF3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5"/>
          <p:cNvSpPr>
            <a:spLocks/>
          </p:cNvSpPr>
          <p:nvPr/>
        </p:nvSpPr>
        <p:spPr bwMode="gray">
          <a:xfrm>
            <a:off x="8096250" y="2590800"/>
            <a:ext cx="1047750" cy="2209800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770" y="0"/>
              </a:cxn>
              <a:cxn ang="0">
                <a:pos x="770" y="1392"/>
              </a:cxn>
              <a:cxn ang="0">
                <a:pos x="0" y="1116"/>
              </a:cxn>
              <a:cxn ang="0">
                <a:pos x="0" y="190"/>
              </a:cxn>
            </a:cxnLst>
            <a:rect l="0" t="0" r="r" b="b"/>
            <a:pathLst>
              <a:path w="770" h="1392">
                <a:moveTo>
                  <a:pt x="0" y="190"/>
                </a:moveTo>
                <a:lnTo>
                  <a:pt x="770" y="0"/>
                </a:lnTo>
                <a:lnTo>
                  <a:pt x="770" y="1392"/>
                </a:lnTo>
                <a:lnTo>
                  <a:pt x="0" y="1116"/>
                </a:lnTo>
                <a:lnTo>
                  <a:pt x="0" y="19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4510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86" descr="Picture11"/>
          <p:cNvPicPr>
            <a:picLocks noChangeAspect="1" noChangeArrowheads="1"/>
          </p:cNvPicPr>
          <p:nvPr/>
        </p:nvPicPr>
        <p:blipFill>
          <a:blip r:embed="rId2" cstate="print"/>
          <a:srcRect l="4640" b="6425"/>
          <a:stretch>
            <a:fillRect/>
          </a:stretch>
        </p:blipFill>
        <p:spPr bwMode="gray">
          <a:xfrm>
            <a:off x="8229600" y="3419475"/>
            <a:ext cx="68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8"/>
          <p:cNvSpPr>
            <a:spLocks/>
          </p:cNvSpPr>
          <p:nvPr/>
        </p:nvSpPr>
        <p:spPr bwMode="gray">
          <a:xfrm>
            <a:off x="3575050" y="1878013"/>
            <a:ext cx="4538663" cy="41910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740" y="634"/>
              </a:cxn>
              <a:cxn ang="0">
                <a:pos x="2740" y="1577"/>
              </a:cxn>
              <a:cxn ang="0">
                <a:pos x="0" y="2636"/>
              </a:cxn>
              <a:cxn ang="0">
                <a:pos x="4" y="0"/>
              </a:cxn>
            </a:cxnLst>
            <a:rect l="0" t="0" r="r" b="b"/>
            <a:pathLst>
              <a:path w="2740" h="2636">
                <a:moveTo>
                  <a:pt x="4" y="0"/>
                </a:moveTo>
                <a:lnTo>
                  <a:pt x="2740" y="634"/>
                </a:lnTo>
                <a:lnTo>
                  <a:pt x="2740" y="1577"/>
                </a:lnTo>
                <a:lnTo>
                  <a:pt x="0" y="2636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725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gray">
          <a:xfrm rot="1529854">
            <a:off x="5143500" y="4243388"/>
            <a:ext cx="368300" cy="1752600"/>
          </a:xfrm>
          <a:prstGeom prst="upArrow">
            <a:avLst>
              <a:gd name="adj1" fmla="val 47852"/>
              <a:gd name="adj2" fmla="val 8929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gray">
          <a:xfrm rot="1529854">
            <a:off x="4592638" y="3127375"/>
            <a:ext cx="533400" cy="3048000"/>
          </a:xfrm>
          <a:prstGeom prst="upArrow">
            <a:avLst>
              <a:gd name="adj1" fmla="val 47852"/>
              <a:gd name="adj2" fmla="val 107222"/>
            </a:avLst>
          </a:prstGeom>
          <a:solidFill>
            <a:srgbClr val="F683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AutoShape 44"/>
          <p:cNvSpPr>
            <a:spLocks noChangeArrowheads="1"/>
          </p:cNvSpPr>
          <p:nvPr/>
        </p:nvSpPr>
        <p:spPr bwMode="gray">
          <a:xfrm rot="1529854">
            <a:off x="4949825" y="3795713"/>
            <a:ext cx="398463" cy="2016125"/>
          </a:xfrm>
          <a:prstGeom prst="upArrow">
            <a:avLst>
              <a:gd name="adj1" fmla="val 47852"/>
              <a:gd name="adj2" fmla="val 9494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gray">
          <a:xfrm rot="1529854">
            <a:off x="5600700" y="4371975"/>
            <a:ext cx="257175" cy="1066800"/>
          </a:xfrm>
          <a:prstGeom prst="upArrow">
            <a:avLst>
              <a:gd name="adj1" fmla="val 47852"/>
              <a:gd name="adj2" fmla="val 77835"/>
            </a:avLst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gray">
          <a:xfrm rot="1529854">
            <a:off x="6111875" y="4210050"/>
            <a:ext cx="381000" cy="1087438"/>
          </a:xfrm>
          <a:prstGeom prst="upArrow">
            <a:avLst>
              <a:gd name="adj1" fmla="val 47852"/>
              <a:gd name="adj2" fmla="val 53555"/>
            </a:avLst>
          </a:prstGeom>
          <a:solidFill>
            <a:schemeClr val="fol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gray">
          <a:xfrm rot="1529854">
            <a:off x="5761038" y="4838700"/>
            <a:ext cx="252412" cy="466725"/>
          </a:xfrm>
          <a:prstGeom prst="upArrow">
            <a:avLst>
              <a:gd name="adj1" fmla="val 43972"/>
              <a:gd name="adj2" fmla="val 9220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6400800" y="2432050"/>
            <a:ext cx="1185863" cy="1414463"/>
            <a:chOff x="4320" y="1200"/>
            <a:chExt cx="672" cy="960"/>
          </a:xfrm>
        </p:grpSpPr>
        <p:sp>
          <p:nvSpPr>
            <p:cNvPr id="14" name="AutoShape 51"/>
            <p:cNvSpPr>
              <a:spLocks noChangeArrowheads="1"/>
            </p:cNvSpPr>
            <p:nvPr userDrawn="1"/>
          </p:nvSpPr>
          <p:spPr bwMode="gray">
            <a:xfrm rot="1529854" flipH="1" flipV="1">
              <a:off x="4368" y="1200"/>
              <a:ext cx="232" cy="960"/>
            </a:xfrm>
            <a:prstGeom prst="upArrow">
              <a:avLst>
                <a:gd name="adj1" fmla="val 47852"/>
                <a:gd name="adj2" fmla="val 77644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AutoShape 52"/>
            <p:cNvSpPr>
              <a:spLocks noChangeArrowheads="1"/>
            </p:cNvSpPr>
            <p:nvPr userDrawn="1"/>
          </p:nvSpPr>
          <p:spPr bwMode="gray">
            <a:xfrm rot="1529854" flipH="1" flipV="1">
              <a:off x="4626" y="1250"/>
              <a:ext cx="175" cy="672"/>
            </a:xfrm>
            <a:prstGeom prst="upArrow">
              <a:avLst>
                <a:gd name="adj1" fmla="val 47852"/>
                <a:gd name="adj2" fmla="val 72467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AutoShape 53"/>
            <p:cNvSpPr>
              <a:spLocks noChangeArrowheads="1"/>
            </p:cNvSpPr>
            <p:nvPr userDrawn="1"/>
          </p:nvSpPr>
          <p:spPr bwMode="gray">
            <a:xfrm rot="1529854" flipH="1" flipV="1">
              <a:off x="4820" y="1344"/>
              <a:ext cx="172" cy="30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AutoShape 54"/>
            <p:cNvSpPr>
              <a:spLocks noChangeArrowheads="1"/>
            </p:cNvSpPr>
            <p:nvPr userDrawn="1"/>
          </p:nvSpPr>
          <p:spPr bwMode="gray">
            <a:xfrm rot="1529854" flipH="1" flipV="1">
              <a:off x="4320" y="1248"/>
              <a:ext cx="172" cy="30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0" y="1878013"/>
            <a:ext cx="3594100" cy="41957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392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Picture 74" descr="Picture11"/>
          <p:cNvPicPr>
            <a:picLocks noChangeAspect="1" noChangeArrowheads="1"/>
          </p:cNvPicPr>
          <p:nvPr/>
        </p:nvPicPr>
        <p:blipFill>
          <a:blip r:embed="rId3" cstate="print"/>
          <a:srcRect l="4640" b="6302"/>
          <a:stretch>
            <a:fillRect/>
          </a:stretch>
        </p:blipFill>
        <p:spPr bwMode="gray">
          <a:xfrm>
            <a:off x="0" y="2524125"/>
            <a:ext cx="202247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71"/>
          <p:cNvSpPr>
            <a:spLocks noChangeArrowheads="1"/>
          </p:cNvSpPr>
          <p:nvPr/>
        </p:nvSpPr>
        <p:spPr bwMode="gray">
          <a:xfrm rot="1529854">
            <a:off x="1787525" y="3822700"/>
            <a:ext cx="636588" cy="2443163"/>
          </a:xfrm>
          <a:prstGeom prst="upArrow">
            <a:avLst>
              <a:gd name="adj1" fmla="val 47852"/>
              <a:gd name="adj2" fmla="val 72014"/>
            </a:avLst>
          </a:prstGeom>
          <a:solidFill>
            <a:srgbClr val="FFFFFF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gray">
          <a:xfrm>
            <a:off x="4114800" y="60960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>
                <a:solidFill>
                  <a:srgbClr val="FF0000"/>
                </a:solidFill>
              </a:rPr>
              <a:t>LOGO</a:t>
            </a:r>
          </a:p>
        </p:txBody>
      </p:sp>
      <p:sp>
        <p:nvSpPr>
          <p:cNvPr id="22" name="AutoShape 88"/>
          <p:cNvSpPr>
            <a:spLocks noChangeArrowheads="1"/>
          </p:cNvSpPr>
          <p:nvPr/>
        </p:nvSpPr>
        <p:spPr bwMode="gray">
          <a:xfrm rot="1529854">
            <a:off x="3687763" y="5287963"/>
            <a:ext cx="263525" cy="876300"/>
          </a:xfrm>
          <a:prstGeom prst="upArrow">
            <a:avLst>
              <a:gd name="adj1" fmla="val 47852"/>
              <a:gd name="adj2" fmla="val 62396"/>
            </a:avLst>
          </a:prstGeom>
          <a:solidFill>
            <a:schemeClr val="fol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gray">
          <a:xfrm rot="1529854">
            <a:off x="4025900" y="4506913"/>
            <a:ext cx="441325" cy="1600200"/>
          </a:xfrm>
          <a:prstGeom prst="upArrow">
            <a:avLst>
              <a:gd name="adj1" fmla="val 47852"/>
              <a:gd name="adj2" fmla="val 6803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Freeform 82"/>
          <p:cNvSpPr>
            <a:spLocks/>
          </p:cNvSpPr>
          <p:nvPr/>
        </p:nvSpPr>
        <p:spPr bwMode="gray">
          <a:xfrm>
            <a:off x="-11113" y="4368800"/>
            <a:ext cx="9155113" cy="2484438"/>
          </a:xfrm>
          <a:custGeom>
            <a:avLst/>
            <a:gdLst/>
            <a:ahLst/>
            <a:cxnLst>
              <a:cxn ang="0">
                <a:pos x="2263" y="1065"/>
              </a:cxn>
              <a:cxn ang="0">
                <a:pos x="5118" y="0"/>
              </a:cxn>
              <a:cxn ang="0">
                <a:pos x="5760" y="269"/>
              </a:cxn>
              <a:cxn ang="0">
                <a:pos x="5767" y="1565"/>
              </a:cxn>
              <a:cxn ang="0">
                <a:pos x="0" y="1565"/>
              </a:cxn>
              <a:cxn ang="0">
                <a:pos x="7" y="1065"/>
              </a:cxn>
              <a:cxn ang="0">
                <a:pos x="2263" y="1065"/>
              </a:cxn>
            </a:cxnLst>
            <a:rect l="0" t="0" r="r" b="b"/>
            <a:pathLst>
              <a:path w="5767" h="1565">
                <a:moveTo>
                  <a:pt x="2263" y="1065"/>
                </a:moveTo>
                <a:lnTo>
                  <a:pt x="5118" y="0"/>
                </a:lnTo>
                <a:lnTo>
                  <a:pt x="5760" y="269"/>
                </a:lnTo>
                <a:lnTo>
                  <a:pt x="5767" y="1565"/>
                </a:lnTo>
                <a:lnTo>
                  <a:pt x="0" y="1565"/>
                </a:lnTo>
                <a:lnTo>
                  <a:pt x="7" y="1065"/>
                </a:lnTo>
                <a:lnTo>
                  <a:pt x="2263" y="10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5" name="Group 60"/>
          <p:cNvGrpSpPr>
            <a:grpSpLocks/>
          </p:cNvGrpSpPr>
          <p:nvPr/>
        </p:nvGrpSpPr>
        <p:grpSpPr bwMode="auto">
          <a:xfrm>
            <a:off x="215900" y="2971800"/>
            <a:ext cx="3378200" cy="3886200"/>
            <a:chOff x="912" y="1536"/>
            <a:chExt cx="1728" cy="2112"/>
          </a:xfrm>
        </p:grpSpPr>
        <p:pic>
          <p:nvPicPr>
            <p:cNvPr id="26" name="Picture 56" descr="light_shadow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12" y="1536"/>
              <a:ext cx="172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6" descr="wiz_biz01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b="-310"/>
            <a:stretch>
              <a:fillRect/>
            </a:stretch>
          </p:blipFill>
          <p:spPr bwMode="gray">
            <a:xfrm>
              <a:off x="1248" y="1776"/>
              <a:ext cx="1033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87" descr="wiz_biz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5368925" y="1295400"/>
            <a:ext cx="36988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819400"/>
            <a:ext cx="4419600" cy="609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3152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5225"/>
            <a:ext cx="2133600" cy="476250"/>
          </a:xfrm>
        </p:spPr>
        <p:txBody>
          <a:bodyPr/>
          <a:lstStyle>
            <a:lvl1pPr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smtClean="0">
                <a:latin typeface="+mj-lt"/>
              </a:defRPr>
            </a:lvl1pPr>
          </a:lstStyle>
          <a:p>
            <a:pPr>
              <a:defRPr/>
            </a:pPr>
            <a:fld id="{17C0376D-3C1A-4C6F-A408-64B5DE2B5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22" grpId="0" animBg="1"/>
      <p:bldP spid="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D764-F36D-4879-9DCC-A931CE529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8425"/>
            <a:ext cx="2057400" cy="6226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6019800" cy="6226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6F85-1BA4-424B-A47B-036A5F17E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201D-FE50-4FC7-BE8C-717BAD17B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94612-D6FC-42FD-A61F-E8A8644DB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9E98-FC38-49D7-8F43-C09793F98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5B18-9508-4B82-A59F-B314BC2C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B6B8-14B3-4686-9BB6-4EF1AA0A2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008-B440-4361-85EA-E25703C0E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FE46-DE47-49F7-9630-6CB78BBFA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9413-E4B6-4F36-9842-70DF589A0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F8564-C6BB-4C71-A981-93E41AB91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A1F6-5811-45E2-8D77-01C7E8137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3DE90-F655-429A-8D72-D0BCE590D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BB9EA-6F0D-42CF-9371-BDEECE472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Freeform 26"/>
          <p:cNvSpPr>
            <a:spLocks/>
          </p:cNvSpPr>
          <p:nvPr/>
        </p:nvSpPr>
        <p:spPr bwMode="gray">
          <a:xfrm>
            <a:off x="8685213" y="763588"/>
            <a:ext cx="511175" cy="5697537"/>
          </a:xfrm>
          <a:custGeom>
            <a:avLst/>
            <a:gdLst/>
            <a:ahLst/>
            <a:cxnLst>
              <a:cxn ang="0">
                <a:pos x="1" y="231"/>
              </a:cxn>
              <a:cxn ang="0">
                <a:pos x="417" y="0"/>
              </a:cxn>
              <a:cxn ang="0">
                <a:pos x="397" y="3208"/>
              </a:cxn>
              <a:cxn ang="0">
                <a:pos x="0" y="3438"/>
              </a:cxn>
              <a:cxn ang="0">
                <a:pos x="1" y="231"/>
              </a:cxn>
            </a:cxnLst>
            <a:rect l="0" t="0" r="r" b="b"/>
            <a:pathLst>
              <a:path w="417" h="3438">
                <a:moveTo>
                  <a:pt x="1" y="231"/>
                </a:moveTo>
                <a:lnTo>
                  <a:pt x="417" y="0"/>
                </a:lnTo>
                <a:lnTo>
                  <a:pt x="397" y="3208"/>
                </a:lnTo>
                <a:lnTo>
                  <a:pt x="0" y="3438"/>
                </a:lnTo>
                <a:lnTo>
                  <a:pt x="1" y="231"/>
                </a:lnTo>
                <a:close/>
              </a:path>
            </a:pathLst>
          </a:custGeom>
          <a:solidFill>
            <a:schemeClr val="accent2">
              <a:alpha val="1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1155700"/>
            <a:ext cx="8683625" cy="5308600"/>
          </a:xfrm>
          <a:prstGeom prst="rect">
            <a:avLst/>
          </a:prstGeom>
          <a:solidFill>
            <a:schemeClr val="folHlink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815FF76D-38DD-424F-8C32-E109F24AE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6" descr="Picture11"/>
          <p:cNvPicPr>
            <a:picLocks noChangeAspect="1" noChangeArrowheads="1"/>
          </p:cNvPicPr>
          <p:nvPr/>
        </p:nvPicPr>
        <p:blipFill>
          <a:blip r:embed="rId17" cstate="print"/>
          <a:srcRect l="4640" b="6302"/>
          <a:stretch>
            <a:fillRect/>
          </a:stretch>
        </p:blipFill>
        <p:spPr bwMode="gray">
          <a:xfrm>
            <a:off x="609600" y="3294063"/>
            <a:ext cx="202247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AutoShape 20"/>
          <p:cNvSpPr>
            <a:spLocks noChangeArrowheads="1"/>
          </p:cNvSpPr>
          <p:nvPr/>
        </p:nvSpPr>
        <p:spPr bwMode="gray">
          <a:xfrm rot="5400000">
            <a:off x="577850" y="-196850"/>
            <a:ext cx="520700" cy="1676400"/>
          </a:xfrm>
          <a:prstGeom prst="upArrow">
            <a:avLst>
              <a:gd name="adj1" fmla="val 47852"/>
              <a:gd name="adj2" fmla="val 60411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 rot="5400000">
            <a:off x="268287" y="-192087"/>
            <a:ext cx="682625" cy="1219200"/>
          </a:xfrm>
          <a:prstGeom prst="upArrow">
            <a:avLst>
              <a:gd name="adj1" fmla="val 44657"/>
              <a:gd name="adj2" fmla="val 52325"/>
            </a:avLst>
          </a:prstGeom>
          <a:solidFill>
            <a:srgbClr val="F683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gray">
          <a:xfrm rot="5400000">
            <a:off x="423069" y="270669"/>
            <a:ext cx="381000" cy="1211262"/>
          </a:xfrm>
          <a:prstGeom prst="upArrow">
            <a:avLst>
              <a:gd name="adj1" fmla="val 47852"/>
              <a:gd name="adj2" fmla="val 59654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7" name="AutoShape 23"/>
          <p:cNvSpPr>
            <a:spLocks noChangeArrowheads="1"/>
          </p:cNvSpPr>
          <p:nvPr/>
        </p:nvSpPr>
        <p:spPr bwMode="gray">
          <a:xfrm rot="5400000">
            <a:off x="101600" y="550863"/>
            <a:ext cx="273050" cy="476250"/>
          </a:xfrm>
          <a:prstGeom prst="upArrow">
            <a:avLst>
              <a:gd name="adj1" fmla="val 38870"/>
              <a:gd name="adj2" fmla="val 62468"/>
            </a:avLst>
          </a:prstGeom>
          <a:solidFill>
            <a:srgbClr val="F6831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7" name="Group 17"/>
          <p:cNvGrpSpPr>
            <a:grpSpLocks/>
          </p:cNvGrpSpPr>
          <p:nvPr/>
        </p:nvGrpSpPr>
        <p:grpSpPr bwMode="auto">
          <a:xfrm>
            <a:off x="0" y="65088"/>
            <a:ext cx="1371600" cy="1535112"/>
            <a:chOff x="912" y="1536"/>
            <a:chExt cx="1728" cy="2112"/>
          </a:xfrm>
        </p:grpSpPr>
        <p:pic>
          <p:nvPicPr>
            <p:cNvPr id="1040" name="Picture 18" descr="light_shadow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gray">
            <a:xfrm>
              <a:off x="912" y="1536"/>
              <a:ext cx="172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9" descr="wiz_biz01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 b="-310"/>
            <a:stretch>
              <a:fillRect/>
            </a:stretch>
          </p:blipFill>
          <p:spPr bwMode="gray">
            <a:xfrm>
              <a:off x="1248" y="1776"/>
              <a:ext cx="1033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752600" y="98425"/>
            <a:ext cx="6858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39" name="Picture 25" descr="Picture11"/>
          <p:cNvPicPr>
            <a:picLocks noChangeAspect="1" noChangeArrowheads="1"/>
          </p:cNvPicPr>
          <p:nvPr/>
        </p:nvPicPr>
        <p:blipFill>
          <a:blip r:embed="rId17" cstate="print"/>
          <a:srcRect l="25345" b="6302"/>
          <a:stretch>
            <a:fillRect/>
          </a:stretch>
        </p:blipFill>
        <p:spPr bwMode="gray">
          <a:xfrm>
            <a:off x="0" y="4114800"/>
            <a:ext cx="121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 animBg="1"/>
      <p:bldP spid="1047" grpId="0" animBg="1"/>
      <p:bldP spid="1026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8066087" cy="12588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628775"/>
            <a:ext cx="4419600" cy="609600"/>
          </a:xfrm>
        </p:spPr>
        <p:txBody>
          <a:bodyPr/>
          <a:lstStyle/>
          <a:p>
            <a:r>
              <a:rPr lang="ru-RU" b="1" smtClean="0">
                <a:solidFill>
                  <a:srgbClr val="000000"/>
                </a:solidFill>
              </a:rPr>
              <a:t>Традиционная деятельность учителя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650" y="333375"/>
            <a:ext cx="8208963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B050"/>
                </a:solidFill>
              </a:rPr>
              <a:t>« Сравнительная характеристика деятельности учителя на      уроке по стандартам первого и второго поколения»</a:t>
            </a: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4572000" y="27813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Деятельность учителя, работающего по ФГОС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gray">
          <a:xfrm>
            <a:off x="611188" y="762000"/>
            <a:ext cx="6704012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СПАСИБО ЗА ВНИМАНИЕ!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6997700" y="6529388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sz="900" b="0"/>
          </a:p>
        </p:txBody>
      </p:sp>
      <p:sp>
        <p:nvSpPr>
          <p:cNvPr id="12292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smtClean="0">
                <a:solidFill>
                  <a:srgbClr val="000000"/>
                </a:solidFill>
              </a:rPr>
              <a:t>Учитель пользуется жестко структурированным конспектом урока</a:t>
            </a:r>
            <a:endParaRPr lang="en-US" sz="2000" b="1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smtClean="0">
                <a:solidFill>
                  <a:srgbClr val="000000"/>
                </a:solidFill>
              </a:rPr>
              <a:t>При подготовке к уроку учитель использует учебник и методические рекомендации</a:t>
            </a:r>
            <a:endParaRPr lang="en-US" sz="2000" b="1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smtClean="0">
              <a:solidFill>
                <a:srgbClr val="FF0000"/>
              </a:solidFill>
            </a:endParaRPr>
          </a:p>
        </p:txBody>
      </p:sp>
      <p:sp>
        <p:nvSpPr>
          <p:cNvPr id="410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b="1" i="1" u="sng" smtClean="0">
                <a:solidFill>
                  <a:srgbClr val="FF0000"/>
                </a:solidFill>
              </a:rPr>
              <a:t>Главное: я(учитель) даю знания и организую действия.</a:t>
            </a:r>
            <a:endParaRPr lang="ru-RU" sz="20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smtClean="0">
                <a:solidFill>
                  <a:srgbClr val="FF0000"/>
                </a:solidFill>
              </a:rPr>
              <a:t>Учитель пользуется сценарным планом урока, предоставляющим ему свободу в выборе форм, способов и приемов обучения</a:t>
            </a:r>
            <a:endParaRPr lang="en-US" sz="20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smtClean="0">
                <a:solidFill>
                  <a:srgbClr val="FF0000"/>
                </a:solidFill>
              </a:rPr>
              <a:t>При подготовке к уроку учитель использует учебник и методические рекомендации, интернет-ресурсы, электронным приложением к уроку.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150" y="333375"/>
            <a:ext cx="669766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B0F0"/>
                </a:solidFill>
              </a:rPr>
              <a:t>           </a:t>
            </a:r>
            <a:r>
              <a:rPr lang="ru-RU" sz="3200" dirty="0">
                <a:solidFill>
                  <a:srgbClr val="00B0F0"/>
                </a:solidFill>
              </a:rPr>
              <a:t>Подготовка к уроку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B050"/>
                </a:solidFill>
              </a:rPr>
              <a:t>Главная цель учителя на уроке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600200"/>
            <a:ext cx="3960812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rgbClr val="000000"/>
                </a:solidFill>
              </a:rPr>
              <a:t>Успеть выполнить все, что запланировано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0200" y="1600200"/>
            <a:ext cx="4536256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Организовать деятельность детей: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по поиску и обработке информации;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обобщению способов действия;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определению имени урока, темы       его  постановке учебной задачи и т. д.</a:t>
            </a:r>
          </a:p>
          <a:p>
            <a:pPr>
              <a:buFontTx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 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 учить проверять правильность действий по эталону( по учебнику)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Формулирование заданий для обучающихся (определение деятельности детей)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</a:rPr>
              <a:t>Формулировки: решите, спишите, сравните, найдите, выпишите, выполните и т. д.</a:t>
            </a:r>
          </a:p>
        </p:txBody>
      </p:sp>
      <p:sp>
        <p:nvSpPr>
          <p:cNvPr id="614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5895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C3300"/>
                </a:solidFill>
              </a:rPr>
              <a:t>Формулировки: проанализируйте, докажите (объясните, обоснуйте свой выбор), сравните, выразите символом, создайте схему или модель, продолжите, обобщите (сделайте вывод), выберите решение или способ решения, исследуйте, оцените, измените, придумайте и т. 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>          Форма урока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Преимущественно фронтальная</a:t>
            </a:r>
          </a:p>
        </p:txBody>
      </p:sp>
      <p:sp>
        <p:nvSpPr>
          <p:cNvPr id="7172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C3300"/>
                </a:solidFill>
              </a:rPr>
              <a:t>Фронтальная ,в парах, групповая </a:t>
            </a:r>
            <a:r>
              <a:rPr lang="ru-RU" dirty="0" smtClean="0">
                <a:solidFill>
                  <a:srgbClr val="CC3300"/>
                </a:solidFill>
              </a:rPr>
              <a:t>и индивидуальная</a:t>
            </a:r>
            <a:endParaRPr lang="ru-RU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>Нестандартные уроки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smtClean="0">
                <a:solidFill>
                  <a:srgbClr val="000000"/>
                </a:solidFill>
              </a:rPr>
              <a:t>Нет</a:t>
            </a:r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smtClean="0">
                <a:solidFill>
                  <a:srgbClr val="FF0000"/>
                </a:solidFill>
              </a:rPr>
              <a:t>Урок проектной деятельности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>Взаимодействие с родителями обучающихся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Происходит в виде лекций, родители не включены в образовательный процесс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Информированность родителей обучающихся. Они имеют возможность участвовать в образовательном процессе. Общение учителя с родителями школьников осуществляется при помощи Интернета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Обязательно – ведение электронных дневников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>Образовательная среда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00"/>
                </a:solidFill>
              </a:rPr>
              <a:t>Создается учителем. Выставки работ обучающихся</a:t>
            </a:r>
          </a:p>
        </p:txBody>
      </p:sp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92514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Создается обучающимися (дети изготавливают учебный материал, проводят презентации). Зонирование классов, холлов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>Результаты обучения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000000"/>
                </a:solidFill>
              </a:rPr>
              <a:t>Предметные результаты</a:t>
            </a:r>
          </a:p>
          <a:p>
            <a:pPr>
              <a:buFont typeface="Wingdings" pitchFamily="2" charset="2"/>
              <a:buChar char="Ø"/>
            </a:pPr>
            <a:endParaRPr lang="ru-RU" sz="1600" b="1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600" b="1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600" b="1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600" b="1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600" b="1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000000"/>
                </a:solidFill>
              </a:rPr>
              <a:t>Нет портфолио обучающегося </a:t>
            </a:r>
          </a:p>
          <a:p>
            <a:pPr>
              <a:buFont typeface="Wingdings" pitchFamily="2" charset="2"/>
              <a:buChar char="Ø"/>
            </a:pPr>
            <a:endParaRPr lang="ru-RU" sz="1600" b="1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000000"/>
                </a:solidFill>
              </a:rPr>
              <a:t>Основная оценка – оценка учителя</a:t>
            </a:r>
          </a:p>
          <a:p>
            <a:pPr>
              <a:buFont typeface="Wingdings" pitchFamily="2" charset="2"/>
              <a:buChar char="Ø"/>
            </a:pPr>
            <a:endParaRPr lang="ru-RU" sz="1600" b="1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000000"/>
                </a:solidFill>
              </a:rPr>
              <a:t>Важны положительные оценки </a:t>
            </a:r>
          </a:p>
          <a:p>
            <a:pPr>
              <a:buFontTx/>
              <a:buNone/>
            </a:pPr>
            <a:r>
              <a:rPr lang="ru-RU" sz="1600" b="1" smtClean="0">
                <a:solidFill>
                  <a:srgbClr val="000000"/>
                </a:solidFill>
              </a:rPr>
              <a:t>учеников по итогам контрольных работ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402137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FF0000"/>
                </a:solidFill>
              </a:rPr>
              <a:t>Не только предметные результаты, но и личностные, метапредметные; определение  универсальных учебные действия, которые формируются в процессе изучения конкретной темы, всего учебного курса;</a:t>
            </a:r>
            <a:br>
              <a:rPr lang="ru-RU" sz="1600" b="1" smtClean="0">
                <a:solidFill>
                  <a:srgbClr val="FF0000"/>
                </a:solidFill>
              </a:rPr>
            </a:br>
            <a:r>
              <a:rPr lang="ru-RU" sz="1600" b="1" smtClean="0">
                <a:solidFill>
                  <a:srgbClr val="FF0000"/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FF0000"/>
                </a:solidFill>
              </a:rPr>
              <a:t>Создание учебного портфолио</a:t>
            </a:r>
          </a:p>
          <a:p>
            <a:pPr>
              <a:buFontTx/>
              <a:buNone/>
            </a:pPr>
            <a:r>
              <a:rPr lang="ru-RU" sz="1600" b="1" smtClean="0">
                <a:solidFill>
                  <a:srgbClr val="FF0000"/>
                </a:solidFill>
              </a:rPr>
              <a:t>ученика; электронное портфолио учителя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FF0000"/>
                </a:solidFill>
              </a:rPr>
              <a:t>Ориентир на самооценку обучающегося, формирование адекватной самооценки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FF0000"/>
                </a:solidFill>
              </a:rPr>
              <a:t>Учет динамики результатов обучения детей относительно самих себя. Оценка промежуточных результатов обучения</a:t>
            </a:r>
          </a:p>
          <a:p>
            <a:pPr>
              <a:buFontTx/>
              <a:buNone/>
            </a:pPr>
            <a:r>
              <a:rPr lang="ru-RU" sz="1800" b="1" i="1" u="sng" smtClean="0">
                <a:solidFill>
                  <a:srgbClr val="FF0000"/>
                </a:solidFill>
              </a:rPr>
              <a:t>Учитель всегда помнит, что ребёнок              ( ученик ) должен  чувствовать себя успешным</a:t>
            </a:r>
            <a:endParaRPr lang="ru-RU" sz="1800" smtClean="0">
              <a:solidFill>
                <a:srgbClr val="FF00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2TGp_GoUp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3CC2B5"/>
      </a:accent1>
      <a:accent2>
        <a:srgbClr val="81A551"/>
      </a:accent2>
      <a:accent3>
        <a:srgbClr val="FFFFFF"/>
      </a:accent3>
      <a:accent4>
        <a:srgbClr val="000000"/>
      </a:accent4>
      <a:accent5>
        <a:srgbClr val="AFDDD7"/>
      </a:accent5>
      <a:accent6>
        <a:srgbClr val="749549"/>
      </a:accent6>
      <a:hlink>
        <a:srgbClr val="F1B50D"/>
      </a:hlink>
      <a:folHlink>
        <a:srgbClr val="15ACE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CC2B5"/>
        </a:accent1>
        <a:accent2>
          <a:srgbClr val="81A551"/>
        </a:accent2>
        <a:accent3>
          <a:srgbClr val="FFFFFF"/>
        </a:accent3>
        <a:accent4>
          <a:srgbClr val="000000"/>
        </a:accent4>
        <a:accent5>
          <a:srgbClr val="AFDDD7"/>
        </a:accent5>
        <a:accent6>
          <a:srgbClr val="749549"/>
        </a:accent6>
        <a:hlink>
          <a:srgbClr val="F1B50D"/>
        </a:hlink>
        <a:folHlink>
          <a:srgbClr val="15AC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53451"/>
        </a:dk2>
        <a:lt2>
          <a:srgbClr val="4D4D4D"/>
        </a:lt2>
        <a:accent1>
          <a:srgbClr val="88B43A"/>
        </a:accent1>
        <a:accent2>
          <a:srgbClr val="D0C644"/>
        </a:accent2>
        <a:accent3>
          <a:srgbClr val="FFFFFF"/>
        </a:accent3>
        <a:accent4>
          <a:srgbClr val="000000"/>
        </a:accent4>
        <a:accent5>
          <a:srgbClr val="C3D6AE"/>
        </a:accent5>
        <a:accent6>
          <a:srgbClr val="BCB33D"/>
        </a:accent6>
        <a:hlink>
          <a:srgbClr val="DD93B4"/>
        </a:hlink>
        <a:folHlink>
          <a:srgbClr val="87A5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333300"/>
        </a:dk2>
        <a:lt2>
          <a:srgbClr val="4D4D4D"/>
        </a:lt2>
        <a:accent1>
          <a:srgbClr val="F5B80B"/>
        </a:accent1>
        <a:accent2>
          <a:srgbClr val="6292C6"/>
        </a:accent2>
        <a:accent3>
          <a:srgbClr val="FFFFFF"/>
        </a:accent3>
        <a:accent4>
          <a:srgbClr val="000000"/>
        </a:accent4>
        <a:accent5>
          <a:srgbClr val="F9D8AA"/>
        </a:accent5>
        <a:accent6>
          <a:srgbClr val="5884B3"/>
        </a:accent6>
        <a:hlink>
          <a:srgbClr val="74BD43"/>
        </a:hlink>
        <a:folHlink>
          <a:srgbClr val="C4B7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582TGp_GoUp_light_ani</Template>
  <TotalTime>102</TotalTime>
  <Words>313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582TGp_GoUp_light_ani</vt:lpstr>
      <vt:lpstr>Слайд 1</vt:lpstr>
      <vt:lpstr>Слайд 2</vt:lpstr>
      <vt:lpstr>Главная цель учителя на уроке</vt:lpstr>
      <vt:lpstr>Формулирование заданий для обучающихся (определение деятельности детей)</vt:lpstr>
      <vt:lpstr>          Форма урока</vt:lpstr>
      <vt:lpstr>Нестандартные уроки</vt:lpstr>
      <vt:lpstr>Взаимодействие с родителями обучающихся</vt:lpstr>
      <vt:lpstr>Образовательная среда</vt:lpstr>
      <vt:lpstr>Результаты обучения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2013-11-19T08:49:20Z</dcterms:created>
  <dcterms:modified xsi:type="dcterms:W3CDTF">2013-11-19T12:59:14Z</dcterms:modified>
</cp:coreProperties>
</file>