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79" r:id="rId4"/>
    <p:sldId id="267" r:id="rId5"/>
    <p:sldId id="277" r:id="rId6"/>
    <p:sldId id="278" r:id="rId7"/>
    <p:sldId id="260" r:id="rId8"/>
    <p:sldId id="261" r:id="rId9"/>
    <p:sldId id="264" r:id="rId10"/>
    <p:sldId id="266" r:id="rId11"/>
    <p:sldId id="287" r:id="rId12"/>
    <p:sldId id="280" r:id="rId13"/>
    <p:sldId id="283" r:id="rId14"/>
    <p:sldId id="265" r:id="rId15"/>
    <p:sldId id="285" r:id="rId16"/>
    <p:sldId id="275" r:id="rId17"/>
    <p:sldId id="284" r:id="rId18"/>
    <p:sldId id="286" r:id="rId19"/>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00000"/>
    <a:srgbClr val="E08C10"/>
    <a:srgbClr val="FF9933"/>
    <a:srgbClr val="FFC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78" autoAdjust="0"/>
    <p:restoredTop sz="94622" autoAdjust="0"/>
  </p:normalViewPr>
  <p:slideViewPr>
    <p:cSldViewPr>
      <p:cViewPr varScale="1">
        <p:scale>
          <a:sx n="86" d="100"/>
          <a:sy n="86" d="100"/>
        </p:scale>
        <p:origin x="-145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452D2345-530C-4D73-9AE0-4CF7FD5EC009}" type="datetimeFigureOut">
              <a:rPr lang="ru-RU"/>
              <a:pPr>
                <a:defRPr/>
              </a:pPr>
              <a:t>30.09.2013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221F45FE-4B47-4C27-AF34-7BC77F581BA3}"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7715A309-9837-44C0-8E09-D553113F1A2C}" type="datetimeFigureOut">
              <a:rPr lang="ru-RU"/>
              <a:pPr>
                <a:defRPr/>
              </a:pPr>
              <a:t>30.09.2013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FD3A2028-2BC4-49EF-9D99-1DB40D707884}"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88FAC562-D988-4014-88AB-A44781822D75}" type="datetimeFigureOut">
              <a:rPr lang="ru-RU"/>
              <a:pPr>
                <a:defRPr/>
              </a:pPr>
              <a:t>30.09.2013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6A3DCE2C-51ED-4B02-930C-19B223405D83}"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A7E1C79F-CD01-4132-BF46-086B80B5B9A4}" type="datetimeFigureOut">
              <a:rPr lang="ru-RU"/>
              <a:pPr>
                <a:defRPr/>
              </a:pPr>
              <a:t>30.09.2013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D16AD3D0-B1CB-4CDE-8D64-0243CC0E855B}"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730BA7F4-EBFF-4EB5-A9D4-3CD734E9AEB5}" type="datetimeFigureOut">
              <a:rPr lang="ru-RU"/>
              <a:pPr>
                <a:defRPr/>
              </a:pPr>
              <a:t>30.09.2013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9279A6AF-A14D-4F0C-8C81-9B0AAC287802}"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277F107E-C8A0-45B5-9AE4-F1EE5D14AD21}" type="datetimeFigureOut">
              <a:rPr lang="ru-RU"/>
              <a:pPr>
                <a:defRPr/>
              </a:pPr>
              <a:t>30.09.2013</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345E9497-56BE-4493-8AD9-184983F36FE0}"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5B495363-7DE2-4FE9-B18A-36A20B5BEA4D}" type="datetimeFigureOut">
              <a:rPr lang="ru-RU"/>
              <a:pPr>
                <a:defRPr/>
              </a:pPr>
              <a:t>30.09.2013</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F2033988-44DF-4991-A92E-111A7B4A5D72}"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2105F648-4B95-40EA-9D2B-C296D09BA7F6}" type="datetimeFigureOut">
              <a:rPr lang="ru-RU"/>
              <a:pPr>
                <a:defRPr/>
              </a:pPr>
              <a:t>30.09.2013</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A6FBBC1E-9D60-4579-BE56-6994A166238B}"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17DBAA45-E934-4571-B854-6CC1632986BE}" type="datetimeFigureOut">
              <a:rPr lang="ru-RU"/>
              <a:pPr>
                <a:defRPr/>
              </a:pPr>
              <a:t>30.09.2013</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834572D4-670A-4FB9-8E0A-1AB1FC53DD28}"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4ADF82CD-0626-4FD1-8178-B8CA3CB7B2E6}" type="datetimeFigureOut">
              <a:rPr lang="ru-RU"/>
              <a:pPr>
                <a:defRPr/>
              </a:pPr>
              <a:t>30.09.2013</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9231570C-C922-4521-AC5D-808406FAEFEB}"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EF7EF25B-ABFD-44C4-AE1E-222AE570B66F}" type="datetimeFigureOut">
              <a:rPr lang="ru-RU"/>
              <a:pPr>
                <a:defRPr/>
              </a:pPr>
              <a:t>30.09.2013</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EA72A6FE-EC90-4AEA-939A-F9D4B9D15601}"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79000">
              <a:srgbClr val="92D050"/>
            </a:gs>
            <a:gs pos="50000">
              <a:schemeClr val="accent1">
                <a:tint val="44500"/>
                <a:satMod val="160000"/>
              </a:schemeClr>
            </a:gs>
            <a:gs pos="100000">
              <a:schemeClr val="accent1">
                <a:tint val="23500"/>
                <a:satMod val="16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98DDA156-6ECF-40BD-96DF-198E4423A38A}" type="datetimeFigureOut">
              <a:rPr lang="ru-RU"/>
              <a:pPr>
                <a:defRPr/>
              </a:pPr>
              <a:t>30.09.2013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FAF45CBC-C898-4215-9B26-2F8FEB75BBCA}"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audio" Target="file:///F:\&#1053;&#1086;&#1074;&#1072;&#1103;%20&#1087;&#1072;&#1087;&#1082;&#1072;\&#1053;&#1086;&#1074;&#1072;&#1103;%20&#1087;&#1072;&#1087;&#1082;&#1072;\&#1057;%20&#1087;&#1088;&#1072;&#1079;&#1076;&#1085;&#1080;&#1082;&#1086;&#1084;%20&#1057;&#1077;&#1084;&#1100;&#1080;,%20&#1051;&#1102;&#1073;&#1074;&#1080;%20&#1080;%20&#1042;&#1077;&#1088;&#1085;&#1086;&#1089;&#1090;&#1080;!))%20-%20&#1043;&#1080;&#1084;&#1085;%20&#1089;&#1077;&#1084;&#1100;&#1077;_mp3cut.foxcom.su__mp3cut.foxcom.su_.mp3"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video" Target="file:///F:\&#1053;&#1086;&#1074;&#1072;&#1103;%20&#1087;&#1072;&#1087;&#1082;&#1072;\&#1053;&#1086;&#1074;&#1072;&#1103;%20&#1087;&#1072;&#1087;&#1082;&#1072;\&#1084;&#1091;&#1095;&#1077;&#1085;&#1080;&#1082;&#1080;.wmv"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2.xml"/><Relationship Id="rId1" Type="http://schemas.openxmlformats.org/officeDocument/2006/relationships/audio" Target="file:///F:\&#1053;&#1086;&#1074;&#1072;&#1103;%20&#1087;&#1072;&#1087;&#1082;&#1072;\&#1053;&#1086;&#1074;&#1072;&#1103;%20&#1087;&#1072;&#1087;&#1082;&#1072;\Klassicheskaya-muzyka-DShostakovich-dlya-stihov(muzoman.net).mp3" TargetMode="Externa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image" Target="../media/image20.gi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audio" Target="file:///F:\&#1053;&#1086;&#1074;&#1072;&#1103;%20&#1087;&#1072;&#1087;&#1082;&#1072;\&#1053;&#1086;&#1074;&#1072;&#1103;%20&#1087;&#1072;&#1087;&#1082;&#1072;\&#1057;%20&#1087;&#1088;&#1072;&#1079;&#1076;&#1085;&#1080;&#1082;&#1086;&#1084;%20&#1057;&#1077;&#1084;&#1100;&#1080;,%20&#1051;&#1102;&#1073;&#1074;&#1080;%20&#1080;%20&#1042;&#1077;&#1088;&#1085;&#1086;&#1089;&#1090;&#1080;!))%20-%20&#1043;&#1080;&#1084;&#1085;%20&#1089;&#1077;&#1084;&#1100;&#1077;_mp3cut.foxcom.su_.mp3" TargetMode="External"/><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10.jpeg"/></Relationships>
</file>

<file path=ppt/slides/_rels/slide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video" Target="file:///F:\&#1053;&#1086;&#1074;&#1072;&#1103;%20&#1087;&#1072;&#1087;&#1082;&#1072;\&#1053;&#1086;&#1074;&#1072;&#1103;%20&#1087;&#1072;&#1087;&#1082;&#1072;\&#1089;&#1082;&#1072;&#1079;&#1082;&#1072;5.avi"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Заголовок 1"/>
          <p:cNvSpPr>
            <a:spLocks noGrp="1"/>
          </p:cNvSpPr>
          <p:nvPr>
            <p:ph type="ctrTitle"/>
          </p:nvPr>
        </p:nvSpPr>
        <p:spPr/>
        <p:txBody>
          <a:bodyPr/>
          <a:lstStyle/>
          <a:p>
            <a:pPr eaLnBrk="1" hangingPunct="1"/>
            <a:endParaRPr lang="ru-RU" smtClean="0"/>
          </a:p>
        </p:txBody>
      </p:sp>
      <p:sp>
        <p:nvSpPr>
          <p:cNvPr id="3" name="Подзаголовок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ru-RU"/>
          </a:p>
        </p:txBody>
      </p:sp>
      <p:pic>
        <p:nvPicPr>
          <p:cNvPr id="2052" name="Picture 2" descr="C:\Users\ЖОРА\Desktop\пеликан.jpg"/>
          <p:cNvPicPr>
            <a:picLocks noChangeAspect="1" noChangeArrowheads="1"/>
          </p:cNvPicPr>
          <p:nvPr/>
        </p:nvPicPr>
        <p:blipFill>
          <a:blip r:embed="rId3" cstate="email"/>
          <a:srcRect/>
          <a:stretch>
            <a:fillRect/>
          </a:stretch>
        </p:blipFill>
        <p:spPr bwMode="auto">
          <a:xfrm>
            <a:off x="0" y="0"/>
            <a:ext cx="9144000" cy="6858000"/>
          </a:xfrm>
          <a:prstGeom prst="rect">
            <a:avLst/>
          </a:prstGeom>
          <a:noFill/>
          <a:ln w="9525">
            <a:noFill/>
            <a:miter lim="800000"/>
            <a:headEnd/>
            <a:tailEnd/>
          </a:ln>
        </p:spPr>
      </p:pic>
      <p:pic>
        <p:nvPicPr>
          <p:cNvPr id="6" name="С праздником Семьи, Любви и Верности!)) - Гимн семье_mp3cut.foxcom.su__mp3cut.foxcom.su_.mp3">
            <a:hlinkClick r:id="" action="ppaction://media"/>
          </p:cNvPr>
          <p:cNvPicPr>
            <a:picLocks noRot="1" noChangeAspect="1"/>
          </p:cNvPicPr>
          <p:nvPr>
            <a:audioFile r:link="rId1"/>
          </p:nvPr>
        </p:nvPicPr>
        <p:blipFill>
          <a:blip r:embed="rId4" cstate="email"/>
          <a:srcRect/>
          <a:stretch>
            <a:fillRect/>
          </a:stretch>
        </p:blipFill>
        <p:spPr bwMode="auto">
          <a:xfrm>
            <a:off x="1692275" y="1700213"/>
            <a:ext cx="304800" cy="304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2694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repeatCount="indefinite"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мученики.wmv">
            <a:hlinkClick r:id="" action="ppaction://media"/>
          </p:cNvPr>
          <p:cNvPicPr>
            <a:picLocks noGrp="1" noRot="1" noChangeAspect="1"/>
          </p:cNvPicPr>
          <p:nvPr>
            <p:ph idx="1"/>
            <a:videoFile r:link="rId1"/>
          </p:nvPr>
        </p:nvPicPr>
        <p:blipFill>
          <a:blip r:embed="rId3" cstate="email"/>
          <a:srcRect/>
          <a:stretch>
            <a:fillRect/>
          </a:stretch>
        </p:blipFill>
        <p:spPr>
          <a:xfrm>
            <a:off x="1524000" y="1576388"/>
            <a:ext cx="6096000" cy="4572000"/>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0305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Заголовок 1"/>
          <p:cNvSpPr>
            <a:spLocks noGrp="1"/>
          </p:cNvSpPr>
          <p:nvPr>
            <p:ph type="title"/>
          </p:nvPr>
        </p:nvSpPr>
        <p:spPr/>
        <p:txBody>
          <a:bodyPr/>
          <a:lstStyle/>
          <a:p>
            <a:endParaRPr lang="ru-RU" smtClean="0"/>
          </a:p>
        </p:txBody>
      </p:sp>
      <p:sp>
        <p:nvSpPr>
          <p:cNvPr id="12291" name="Содержимое 2"/>
          <p:cNvSpPr>
            <a:spLocks noGrp="1"/>
          </p:cNvSpPr>
          <p:nvPr>
            <p:ph idx="1"/>
          </p:nvPr>
        </p:nvSpPr>
        <p:spPr>
          <a:xfrm>
            <a:off x="323850" y="260350"/>
            <a:ext cx="8229600" cy="4525963"/>
          </a:xfrm>
        </p:spPr>
        <p:txBody>
          <a:bodyPr/>
          <a:lstStyle/>
          <a:p>
            <a:r>
              <a:rPr lang="ru-RU" sz="1600" b="1" smtClean="0"/>
              <a:t>Вся царская семья – это мученики. Их называют так потому, что они были зверски убиты, расстреляны.</a:t>
            </a:r>
          </a:p>
          <a:p>
            <a:r>
              <a:rPr lang="ru-RU" sz="1600" b="1" smtClean="0"/>
              <a:t>    Будущий царь Николай и принцесса Алекс ждали долгих 10 лет благословения родителей, чтобы вступить в брак. </a:t>
            </a:r>
          </a:p>
          <a:p>
            <a:r>
              <a:rPr lang="ru-RU" sz="1600" b="1" smtClean="0"/>
              <a:t>    Вся семья была истинно верующей, православной. Каждый день начинался с молитвы в домовой церкви. Царская семья регулярно ходила на богослужения в церковь.</a:t>
            </a:r>
          </a:p>
          <a:p>
            <a:r>
              <a:rPr lang="ru-RU" sz="1600" b="1" smtClean="0"/>
              <a:t>      Воспитание детей императора Николая </a:t>
            </a:r>
            <a:r>
              <a:rPr lang="en-US" sz="1600" b="1" smtClean="0"/>
              <a:t>II</a:t>
            </a:r>
            <a:r>
              <a:rPr lang="ru-RU" sz="1600" b="1" smtClean="0"/>
              <a:t> было очень строгим. Все дети спали на жёстких кроватях, почти без подушек, по утрам принимали холодный душ. Одевались очень  просто. Деньгами их не баловали. Государыня следила, чтобы дети не бездельничали. Они должны были много читать, либо заниматься рукоделием. Все её дочери умели вышивать, вязать, дарили свои изделия своим близким. Простота в быту, любовь и сострадание к ближним были главными семейными добродетелями. </a:t>
            </a:r>
          </a:p>
          <a:p>
            <a:r>
              <a:rPr lang="ru-RU" sz="1600" b="1" smtClean="0"/>
              <a:t>      Все члены семьи заботились друг о друге, дети с любовью и вниманием относились к родителям.</a:t>
            </a:r>
          </a:p>
          <a:p>
            <a:r>
              <a:rPr lang="ru-RU" sz="1600" b="1" smtClean="0"/>
              <a:t>      Во время Первой мировой войны царица Александра Фёдоровна и великие княжны прошли курсы сестёр милосердия и  ухаживали за ранеными в Царском селе.</a:t>
            </a:r>
          </a:p>
          <a:p>
            <a:r>
              <a:rPr lang="ru-RU" sz="1600" b="1" smtClean="0"/>
              <a:t>      Царские дети были горячими патриотами, любили Россию и всё русское, говорили только по-русски. Отец их, император Николай </a:t>
            </a:r>
            <a:r>
              <a:rPr lang="en-US" sz="1600" b="1" smtClean="0"/>
              <a:t>II</a:t>
            </a:r>
            <a:r>
              <a:rPr lang="ru-RU" sz="1600" b="1" smtClean="0"/>
              <a:t> подавал им в этом пример.</a:t>
            </a:r>
          </a:p>
          <a:p>
            <a:r>
              <a:rPr lang="ru-RU" sz="1600" b="1" smtClean="0"/>
              <a:t>       Семья была проста в обращении. Государь не терпел высокомерия и учил детей тому же. Он очень любил своих детей и воспринимал очередное появившееся дитя как дар Божий его семейству.</a:t>
            </a:r>
          </a:p>
          <a:p>
            <a:endParaRPr lang="ru-RU" sz="1400" b="1"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Заголовок 1"/>
          <p:cNvSpPr>
            <a:spLocks noGrp="1"/>
          </p:cNvSpPr>
          <p:nvPr>
            <p:ph type="title"/>
          </p:nvPr>
        </p:nvSpPr>
        <p:spPr/>
        <p:txBody>
          <a:bodyPr/>
          <a:lstStyle/>
          <a:p>
            <a:pPr eaLnBrk="1" hangingPunct="1"/>
            <a:r>
              <a:rPr lang="ru-RU" smtClean="0"/>
              <a:t>Работа в группах</a:t>
            </a:r>
          </a:p>
        </p:txBody>
      </p:sp>
      <p:sp>
        <p:nvSpPr>
          <p:cNvPr id="13315" name="Содержимое 2"/>
          <p:cNvSpPr>
            <a:spLocks noGrp="1"/>
          </p:cNvSpPr>
          <p:nvPr>
            <p:ph idx="1"/>
          </p:nvPr>
        </p:nvSpPr>
        <p:spPr/>
        <p:txBody>
          <a:bodyPr/>
          <a:lstStyle/>
          <a:p>
            <a:pPr eaLnBrk="1" hangingPunct="1"/>
            <a:r>
              <a:rPr lang="ru-RU" b="1" smtClean="0"/>
              <a:t>1 группа.  </a:t>
            </a:r>
            <a:r>
              <a:rPr lang="ru-RU" smtClean="0"/>
              <a:t>Найдите и подчеркните, какую роль в воспитании детей играла мать Александра Фёдоровна.</a:t>
            </a:r>
          </a:p>
          <a:p>
            <a:pPr eaLnBrk="1" hangingPunct="1"/>
            <a:r>
              <a:rPr lang="ru-RU" b="1" smtClean="0"/>
              <a:t>2 группа.  </a:t>
            </a:r>
            <a:r>
              <a:rPr lang="ru-RU" smtClean="0"/>
              <a:t>Найдите и подчеркните, какую роль в воспитании детей играл отец Николай </a:t>
            </a:r>
            <a:r>
              <a:rPr lang="en-US" smtClean="0"/>
              <a:t>II</a:t>
            </a:r>
            <a:r>
              <a:rPr lang="ru-RU" smtClean="0"/>
              <a:t>.</a:t>
            </a:r>
          </a:p>
          <a:p>
            <a:pPr eaLnBrk="1" hangingPunct="1"/>
            <a:r>
              <a:rPr lang="ru-RU" b="1" smtClean="0"/>
              <a:t>3 группа.  </a:t>
            </a:r>
            <a:r>
              <a:rPr lang="ru-RU" smtClean="0"/>
              <a:t>Найдите и подчеркните, какие ценности воспитывались у детей в этой  семье.</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Заголовок 1"/>
          <p:cNvSpPr>
            <a:spLocks noGrp="1"/>
          </p:cNvSpPr>
          <p:nvPr>
            <p:ph type="title"/>
          </p:nvPr>
        </p:nvSpPr>
        <p:spPr/>
        <p:txBody>
          <a:bodyPr/>
          <a:lstStyle/>
          <a:p>
            <a:pPr eaLnBrk="1" hangingPunct="1"/>
            <a:endParaRPr lang="ru-RU" smtClean="0"/>
          </a:p>
        </p:txBody>
      </p:sp>
      <p:sp>
        <p:nvSpPr>
          <p:cNvPr id="14339" name="Содержимое 2"/>
          <p:cNvSpPr>
            <a:spLocks noGrp="1"/>
          </p:cNvSpPr>
          <p:nvPr>
            <p:ph idx="1"/>
          </p:nvPr>
        </p:nvSpPr>
        <p:spPr/>
        <p:txBody>
          <a:bodyPr/>
          <a:lstStyle/>
          <a:p>
            <a:pPr eaLnBrk="1" hangingPunct="1"/>
            <a:r>
              <a:rPr lang="ru-RU" sz="3600" b="1" smtClean="0"/>
              <a:t>Христианская семья </a:t>
            </a:r>
            <a:r>
              <a:rPr lang="ru-RU" smtClean="0"/>
              <a:t>основывается на любви, вере в Бога, заботе, внимании, уважении друг к другу, сострадании к ближним</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Заголовок 1"/>
          <p:cNvSpPr>
            <a:spLocks noGrp="1"/>
          </p:cNvSpPr>
          <p:nvPr>
            <p:ph type="title"/>
          </p:nvPr>
        </p:nvSpPr>
        <p:spPr/>
        <p:txBody>
          <a:bodyPr/>
          <a:lstStyle/>
          <a:p>
            <a:pPr eaLnBrk="1" hangingPunct="1"/>
            <a:endParaRPr lang="ru-RU" smtClean="0"/>
          </a:p>
        </p:txBody>
      </p:sp>
      <p:sp>
        <p:nvSpPr>
          <p:cNvPr id="4" name="Заголовок 3"/>
          <p:cNvSpPr txBox="1">
            <a:spLocks/>
          </p:cNvSpPr>
          <p:nvPr/>
        </p:nvSpPr>
        <p:spPr>
          <a:xfrm>
            <a:off x="468313" y="188913"/>
            <a:ext cx="8229600" cy="1143000"/>
          </a:xfrm>
          <a:prstGeom prst="rect">
            <a:avLst/>
          </a:prstGeom>
        </p:spPr>
        <p:txBody>
          <a:bodyPr anchor="ctr">
            <a:normAutofit fontScale="90000" lnSpcReduction="20000"/>
          </a:bodyPr>
          <a:lstStyle/>
          <a:p>
            <a:pPr algn="ctr" fontAlgn="auto">
              <a:spcAft>
                <a:spcPts val="0"/>
              </a:spcAft>
              <a:defRPr/>
            </a:pPr>
            <a:r>
              <a:rPr lang="ru-RU" sz="4400" dirty="0">
                <a:solidFill>
                  <a:srgbClr val="00153E"/>
                </a:solidFill>
                <a:latin typeface="+mj-lt"/>
                <a:ea typeface="+mj-ea"/>
                <a:cs typeface="+mj-cs"/>
              </a:rPr>
              <a:t>Фрагменты писем Александры Федоровны Романовой  (1872-1918)</a:t>
            </a:r>
          </a:p>
        </p:txBody>
      </p:sp>
      <p:sp>
        <p:nvSpPr>
          <p:cNvPr id="5" name="Содержимое 7"/>
          <p:cNvSpPr txBox="1">
            <a:spLocks/>
          </p:cNvSpPr>
          <p:nvPr/>
        </p:nvSpPr>
        <p:spPr bwMode="auto">
          <a:xfrm>
            <a:off x="4859338" y="1700213"/>
            <a:ext cx="4284662" cy="5329237"/>
          </a:xfrm>
          <a:prstGeom prst="rect">
            <a:avLst/>
          </a:prstGeom>
          <a:noFill/>
          <a:ln w="9525">
            <a:noFill/>
            <a:miter lim="800000"/>
            <a:headEnd/>
            <a:tailEnd/>
          </a:ln>
        </p:spPr>
        <p:txBody>
          <a:bodyPr/>
          <a:lstStyle/>
          <a:p>
            <a:pPr marL="342900" indent="-342900">
              <a:spcBef>
                <a:spcPct val="20000"/>
              </a:spcBef>
              <a:buFont typeface="Arial" charset="0"/>
              <a:buChar char="•"/>
            </a:pPr>
            <a:r>
              <a:rPr lang="ru-RU" sz="2600">
                <a:solidFill>
                  <a:srgbClr val="00153E"/>
                </a:solidFill>
              </a:rPr>
              <a:t>«Дети целуют тебя  много-много раз, и женушка тоже. Я надеюсь, сейчас ты чувствуешь себя спокойнее. Целую тебя и с любовью прижимаю к своему сердцу, и нежно глажу твой усталый лоб.» </a:t>
            </a:r>
          </a:p>
          <a:p>
            <a:pPr marL="342900" indent="-342900">
              <a:spcBef>
                <a:spcPct val="20000"/>
              </a:spcBef>
              <a:buFont typeface="Arial" charset="0"/>
              <a:buNone/>
            </a:pPr>
            <a:r>
              <a:rPr lang="ru-RU" sz="2600">
                <a:solidFill>
                  <a:srgbClr val="00153E"/>
                </a:solidFill>
              </a:rPr>
              <a:t>     </a:t>
            </a:r>
          </a:p>
          <a:p>
            <a:pPr marL="342900" indent="-342900">
              <a:spcBef>
                <a:spcPct val="20000"/>
              </a:spcBef>
              <a:buFont typeface="Arial" charset="0"/>
              <a:buNone/>
            </a:pPr>
            <a:r>
              <a:rPr lang="ru-RU" sz="2600">
                <a:solidFill>
                  <a:srgbClr val="00153E"/>
                </a:solidFill>
              </a:rPr>
              <a:t>     1914г. Царское Село</a:t>
            </a:r>
          </a:p>
          <a:p>
            <a:pPr marL="342900" indent="-342900">
              <a:spcBef>
                <a:spcPct val="20000"/>
              </a:spcBef>
              <a:buFont typeface="Arial" charset="0"/>
              <a:buChar char="•"/>
            </a:pPr>
            <a:endParaRPr lang="ru-RU" sz="2600">
              <a:solidFill>
                <a:srgbClr val="00153E"/>
              </a:solidFill>
            </a:endParaRPr>
          </a:p>
          <a:p>
            <a:pPr marL="342900" indent="-342900">
              <a:spcBef>
                <a:spcPct val="20000"/>
              </a:spcBef>
              <a:buFont typeface="Arial" charset="0"/>
              <a:buNone/>
            </a:pPr>
            <a:r>
              <a:rPr lang="ru-RU" sz="2600">
                <a:solidFill>
                  <a:srgbClr val="00153E"/>
                </a:solidFill>
              </a:rPr>
              <a:t>      </a:t>
            </a:r>
          </a:p>
          <a:p>
            <a:pPr marL="342900" indent="-342900">
              <a:spcBef>
                <a:spcPct val="20000"/>
              </a:spcBef>
              <a:buFont typeface="Arial" charset="0"/>
              <a:buChar char="•"/>
            </a:pPr>
            <a:endParaRPr lang="ru-RU" sz="3200">
              <a:solidFill>
                <a:srgbClr val="00153E"/>
              </a:solidFill>
            </a:endParaRPr>
          </a:p>
          <a:p>
            <a:pPr marL="342900" indent="-342900">
              <a:spcBef>
                <a:spcPct val="20000"/>
              </a:spcBef>
              <a:buFont typeface="Arial" charset="0"/>
              <a:buChar char="•"/>
            </a:pPr>
            <a:endParaRPr lang="ru-RU" sz="3200">
              <a:solidFill>
                <a:srgbClr val="00153E"/>
              </a:solidFill>
            </a:endParaRPr>
          </a:p>
        </p:txBody>
      </p:sp>
      <p:sp>
        <p:nvSpPr>
          <p:cNvPr id="6" name="Содержимое 15"/>
          <p:cNvSpPr txBox="1">
            <a:spLocks/>
          </p:cNvSpPr>
          <p:nvPr/>
        </p:nvSpPr>
        <p:spPr>
          <a:xfrm>
            <a:off x="0" y="1628775"/>
            <a:ext cx="4497388" cy="4895850"/>
          </a:xfrm>
          <a:prstGeom prst="rect">
            <a:avLst/>
          </a:prstGeom>
        </p:spPr>
        <p:txBody>
          <a:bodyPr>
            <a:normAutofit fontScale="92500" lnSpcReduction="10000"/>
          </a:bodyPr>
          <a:lstStyle/>
          <a:p>
            <a:pPr marL="342900" indent="-342900" fontAlgn="auto">
              <a:spcBef>
                <a:spcPct val="20000"/>
              </a:spcBef>
              <a:spcAft>
                <a:spcPts val="0"/>
              </a:spcAft>
              <a:buFont typeface="Arial" pitchFamily="34" charset="0"/>
              <a:buChar char="•"/>
              <a:defRPr/>
            </a:pPr>
            <a:r>
              <a:rPr lang="ru-RU" sz="2600" dirty="0">
                <a:solidFill>
                  <a:srgbClr val="00153E"/>
                </a:solidFill>
                <a:latin typeface="+mn-lt"/>
                <a:cs typeface="+mn-cs"/>
              </a:rPr>
              <a:t>«О, Ники, мои мысли полетят вслед за тобою, и ты будешь чувствовать, как твой Ангел-Хранитель парит над тобой. И хотя мы неразлучны, наши сердца и мысли вместе, мы связаны друг с другом невидимыми прочными узами, и ничто не может разъединить нас….Как я тебя люблю с каждым днем все больше и больше.» </a:t>
            </a:r>
          </a:p>
          <a:p>
            <a:pPr marL="342900" indent="-342900" fontAlgn="auto">
              <a:spcBef>
                <a:spcPct val="20000"/>
              </a:spcBef>
              <a:spcAft>
                <a:spcPts val="0"/>
              </a:spcAft>
              <a:buFont typeface="Arial" pitchFamily="34" charset="0"/>
              <a:buNone/>
              <a:defRPr/>
            </a:pPr>
            <a:r>
              <a:rPr lang="ru-RU" sz="2600" dirty="0">
                <a:solidFill>
                  <a:srgbClr val="00153E"/>
                </a:solidFill>
                <a:latin typeface="+mn-lt"/>
                <a:cs typeface="+mn-cs"/>
              </a:rPr>
              <a:t>    </a:t>
            </a:r>
          </a:p>
          <a:p>
            <a:pPr marL="342900" indent="-342900" fontAlgn="auto">
              <a:spcBef>
                <a:spcPct val="20000"/>
              </a:spcBef>
              <a:spcAft>
                <a:spcPts val="0"/>
              </a:spcAft>
              <a:buFont typeface="Arial" pitchFamily="34" charset="0"/>
              <a:buNone/>
              <a:defRPr/>
            </a:pPr>
            <a:r>
              <a:rPr lang="ru-RU" sz="2600" dirty="0">
                <a:solidFill>
                  <a:srgbClr val="00153E"/>
                </a:solidFill>
                <a:latin typeface="+mn-lt"/>
                <a:cs typeface="+mn-cs"/>
              </a:rPr>
              <a:t>      1894 год. Осборн.</a:t>
            </a:r>
          </a:p>
          <a:p>
            <a:pPr marL="342900" indent="-342900" fontAlgn="auto">
              <a:spcBef>
                <a:spcPct val="20000"/>
              </a:spcBef>
              <a:spcAft>
                <a:spcPts val="0"/>
              </a:spcAft>
              <a:buFont typeface="Arial" pitchFamily="34" charset="0"/>
              <a:buChar char="•"/>
              <a:defRPr/>
            </a:pPr>
            <a:endParaRPr lang="ru-RU" sz="3200" dirty="0">
              <a:solidFill>
                <a:srgbClr val="00153E"/>
              </a:solidFill>
              <a:latin typeface="+mn-lt"/>
              <a:cs typeface="+mn-cs"/>
            </a:endParaRPr>
          </a:p>
        </p:txBody>
      </p:sp>
      <p:pic>
        <p:nvPicPr>
          <p:cNvPr id="7" name="Содержимое 14" descr="alixsailorsuit1894color25nv-1147[1].jpg"/>
          <p:cNvPicPr>
            <a:picLocks noChangeAspect="1"/>
          </p:cNvPicPr>
          <p:nvPr/>
        </p:nvPicPr>
        <p:blipFill>
          <a:blip r:embed="rId3" cstate="email"/>
          <a:srcRect/>
          <a:stretch>
            <a:fillRect/>
          </a:stretch>
        </p:blipFill>
        <p:spPr bwMode="auto">
          <a:xfrm>
            <a:off x="539750" y="1557338"/>
            <a:ext cx="3500438" cy="5084762"/>
          </a:xfrm>
          <a:prstGeom prst="rect">
            <a:avLst/>
          </a:prstGeom>
          <a:noFill/>
          <a:ln w="9525">
            <a:noFill/>
            <a:miter lim="800000"/>
            <a:headEnd/>
            <a:tailEnd/>
          </a:ln>
        </p:spPr>
      </p:pic>
      <p:pic>
        <p:nvPicPr>
          <p:cNvPr id="8" name="Рисунок 7" descr="flover_0066.gif"/>
          <p:cNvPicPr>
            <a:picLocks noChangeAspect="1"/>
          </p:cNvPicPr>
          <p:nvPr/>
        </p:nvPicPr>
        <p:blipFill>
          <a:blip r:embed="rId4" cstate="email"/>
          <a:srcRect/>
          <a:stretch>
            <a:fillRect/>
          </a:stretch>
        </p:blipFill>
        <p:spPr bwMode="auto">
          <a:xfrm rot="-3342978">
            <a:off x="3645694" y="2912269"/>
            <a:ext cx="1795463" cy="1146175"/>
          </a:xfrm>
          <a:prstGeom prst="rect">
            <a:avLst/>
          </a:prstGeom>
          <a:noFill/>
          <a:ln w="9525">
            <a:noFill/>
            <a:miter lim="800000"/>
            <a:headEnd/>
            <a:tailEnd/>
          </a:ln>
        </p:spPr>
      </p:pic>
      <p:pic>
        <p:nvPicPr>
          <p:cNvPr id="9" name="Рисунок 8" descr="Рисунок1.jpg"/>
          <p:cNvPicPr>
            <a:picLocks noChangeAspect="1"/>
          </p:cNvPicPr>
          <p:nvPr/>
        </p:nvPicPr>
        <p:blipFill>
          <a:blip r:embed="rId5" cstate="email"/>
          <a:srcRect/>
          <a:stretch>
            <a:fillRect/>
          </a:stretch>
        </p:blipFill>
        <p:spPr bwMode="auto">
          <a:xfrm>
            <a:off x="5078413" y="1557338"/>
            <a:ext cx="3851275" cy="5111750"/>
          </a:xfrm>
          <a:prstGeom prst="rect">
            <a:avLst/>
          </a:prstGeom>
          <a:noFill/>
          <a:ln w="9525">
            <a:noFill/>
            <a:miter lim="800000"/>
            <a:headEnd/>
            <a:tailEnd/>
          </a:ln>
        </p:spPr>
      </p:pic>
      <p:pic>
        <p:nvPicPr>
          <p:cNvPr id="10" name="Klassicheskaya-muzyka-DShostakovich-dlya-stihov(muzoman.net).mp3">
            <a:hlinkClick r:id="" action="ppaction://media"/>
          </p:cNvPr>
          <p:cNvPicPr>
            <a:picLocks noGrp="1" noRot="1" noChangeAspect="1"/>
          </p:cNvPicPr>
          <p:nvPr>
            <p:ph idx="1"/>
            <a:audioFile r:link="rId1"/>
          </p:nvPr>
        </p:nvPicPr>
        <p:blipFill>
          <a:blip r:embed="rId6" cstate="email"/>
          <a:srcRect/>
          <a:stretch>
            <a:fillRect/>
          </a:stretch>
        </p:blipFill>
        <p:spPr>
          <a:xfrm>
            <a:off x="2954338" y="3971925"/>
            <a:ext cx="609600" cy="609600"/>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nodeType="afterGroup">
                            <p:stCondLst>
                              <p:cond delay="500"/>
                            </p:stCondLst>
                            <p:childTnLst>
                              <p:par>
                                <p:cTn id="9" presetID="3" presetClass="entr" presetSubtype="1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linds(horizontal)">
                                      <p:cBhvr>
                                        <p:cTn id="11" dur="500"/>
                                        <p:tgtEl>
                                          <p:spTgt spid="7"/>
                                        </p:tgtEl>
                                      </p:cBhvr>
                                    </p:animEffect>
                                  </p:childTnLst>
                                </p:cTn>
                              </p:par>
                              <p:par>
                                <p:cTn id="12" presetID="3" presetClass="entr" presetSubtype="10" fill="hold"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linds(horizontal)">
                                      <p:cBhvr>
                                        <p:cTn id="14" dur="500"/>
                                        <p:tgtEl>
                                          <p:spTgt spid="9"/>
                                        </p:tgtEl>
                                      </p:cBhvr>
                                    </p:animEffect>
                                  </p:childTnLst>
                                </p:cTn>
                              </p:par>
                              <p:par>
                                <p:cTn id="15" presetID="22" presetClass="entr" presetSubtype="4"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xit" presetSubtype="0" fill="hold" nodeType="clickEffect">
                                  <p:stCondLst>
                                    <p:cond delay="0"/>
                                  </p:stCondLst>
                                  <p:childTnLst>
                                    <p:set>
                                      <p:cBhvr>
                                        <p:cTn id="21" dur="1" fill="hold">
                                          <p:stCondLst>
                                            <p:cond delay="0"/>
                                          </p:stCondLst>
                                        </p:cTn>
                                        <p:tgtEl>
                                          <p:spTgt spid="7"/>
                                        </p:tgtEl>
                                        <p:attrNameLst>
                                          <p:attrName>style.visibility</p:attrName>
                                        </p:attrNameLst>
                                      </p:cBhvr>
                                      <p:to>
                                        <p:strVal val="hidden"/>
                                      </p:to>
                                    </p:set>
                                  </p:childTnLst>
                                </p:cTn>
                              </p:par>
                            </p:childTnLst>
                          </p:cTn>
                        </p:par>
                        <p:par>
                          <p:cTn id="22" fill="hold" nodeType="afterGroup">
                            <p:stCondLst>
                              <p:cond delay="0"/>
                            </p:stCondLst>
                            <p:childTnLst>
                              <p:par>
                                <p:cTn id="23" presetID="22" presetClass="entr" presetSubtype="4" fill="hold" grpId="0" nodeType="after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Effect transition="in" filter="wipe(down)">
                                      <p:cBhvr>
                                        <p:cTn id="25" dur="500"/>
                                        <p:tgtEl>
                                          <p:spTgt spid="6">
                                            <p:txEl>
                                              <p:pRg st="0" end="0"/>
                                            </p:txEl>
                                          </p:spTgt>
                                        </p:tgtEl>
                                      </p:cBhvr>
                                    </p:animEffect>
                                  </p:childTnLst>
                                </p:cTn>
                              </p:par>
                            </p:childTnLst>
                          </p:cTn>
                        </p:par>
                        <p:par>
                          <p:cTn id="26" fill="hold" nodeType="afterGroup">
                            <p:stCondLst>
                              <p:cond delay="500"/>
                            </p:stCondLst>
                            <p:childTnLst>
                              <p:par>
                                <p:cTn id="27" presetID="22" presetClass="entr" presetSubtype="4" fill="hold" grpId="0" nodeType="afterEffect">
                                  <p:stCondLst>
                                    <p:cond delay="0"/>
                                  </p:stCondLst>
                                  <p:childTnLst>
                                    <p:set>
                                      <p:cBhvr>
                                        <p:cTn id="28" dur="1" fill="hold">
                                          <p:stCondLst>
                                            <p:cond delay="0"/>
                                          </p:stCondLst>
                                        </p:cTn>
                                        <p:tgtEl>
                                          <p:spTgt spid="6">
                                            <p:txEl>
                                              <p:pRg st="1" end="1"/>
                                            </p:txEl>
                                          </p:spTgt>
                                        </p:tgtEl>
                                        <p:attrNameLst>
                                          <p:attrName>style.visibility</p:attrName>
                                        </p:attrNameLst>
                                      </p:cBhvr>
                                      <p:to>
                                        <p:strVal val="visible"/>
                                      </p:to>
                                    </p:set>
                                    <p:animEffect transition="in" filter="wipe(down)">
                                      <p:cBhvr>
                                        <p:cTn id="29" dur="500"/>
                                        <p:tgtEl>
                                          <p:spTgt spid="6">
                                            <p:txEl>
                                              <p:pRg st="1" end="1"/>
                                            </p:txEl>
                                          </p:spTgt>
                                        </p:tgtEl>
                                      </p:cBhvr>
                                    </p:animEffect>
                                  </p:childTnLst>
                                </p:cTn>
                              </p:par>
                            </p:childTnLst>
                          </p:cTn>
                        </p:par>
                        <p:par>
                          <p:cTn id="30" fill="hold" nodeType="afterGroup">
                            <p:stCondLst>
                              <p:cond delay="1000"/>
                            </p:stCondLst>
                            <p:childTnLst>
                              <p:par>
                                <p:cTn id="31" presetID="22" presetClass="entr" presetSubtype="4" fill="hold" grpId="0" nodeType="afterEffect">
                                  <p:stCondLst>
                                    <p:cond delay="0"/>
                                  </p:stCondLst>
                                  <p:childTnLst>
                                    <p:set>
                                      <p:cBhvr>
                                        <p:cTn id="32" dur="1" fill="hold">
                                          <p:stCondLst>
                                            <p:cond delay="0"/>
                                          </p:stCondLst>
                                        </p:cTn>
                                        <p:tgtEl>
                                          <p:spTgt spid="6">
                                            <p:txEl>
                                              <p:pRg st="2" end="2"/>
                                            </p:txEl>
                                          </p:spTgt>
                                        </p:tgtEl>
                                        <p:attrNameLst>
                                          <p:attrName>style.visibility</p:attrName>
                                        </p:attrNameLst>
                                      </p:cBhvr>
                                      <p:to>
                                        <p:strVal val="visible"/>
                                      </p:to>
                                    </p:set>
                                    <p:animEffect transition="in" filter="wipe(down)">
                                      <p:cBhvr>
                                        <p:cTn id="33" dur="500"/>
                                        <p:tgtEl>
                                          <p:spTgt spid="6">
                                            <p:txEl>
                                              <p:pRg st="2" end="2"/>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 presetClass="exit" presetSubtype="0" fill="hold" nodeType="clickEffect">
                                  <p:stCondLst>
                                    <p:cond delay="0"/>
                                  </p:stCondLst>
                                  <p:childTnLst>
                                    <p:set>
                                      <p:cBhvr>
                                        <p:cTn id="37" dur="1" fill="hold">
                                          <p:stCondLst>
                                            <p:cond delay="0"/>
                                          </p:stCondLst>
                                        </p:cTn>
                                        <p:tgtEl>
                                          <p:spTgt spid="9"/>
                                        </p:tgtEl>
                                        <p:attrNameLst>
                                          <p:attrName>style.visibility</p:attrName>
                                        </p:attrNameLst>
                                      </p:cBhvr>
                                      <p:to>
                                        <p:strVal val="hidden"/>
                                      </p:to>
                                    </p:set>
                                  </p:childTnLst>
                                </p:cTn>
                              </p:par>
                            </p:childTnLst>
                          </p:cTn>
                        </p:par>
                        <p:par>
                          <p:cTn id="38" fill="hold" nodeType="afterGroup">
                            <p:stCondLst>
                              <p:cond delay="0"/>
                            </p:stCondLst>
                            <p:childTnLst>
                              <p:par>
                                <p:cTn id="39" presetID="22" presetClass="entr" presetSubtype="4" fill="hold" nodeType="afterEffect">
                                  <p:stCondLst>
                                    <p:cond delay="0"/>
                                  </p:stCondLst>
                                  <p:childTnLst>
                                    <p:set>
                                      <p:cBhvr>
                                        <p:cTn id="40" dur="1" fill="hold">
                                          <p:stCondLst>
                                            <p:cond delay="0"/>
                                          </p:stCondLst>
                                        </p:cTn>
                                        <p:tgtEl>
                                          <p:spTgt spid="5">
                                            <p:txEl>
                                              <p:pRg st="4" end="4"/>
                                            </p:txEl>
                                          </p:spTgt>
                                        </p:tgtEl>
                                        <p:attrNameLst>
                                          <p:attrName>style.visibility</p:attrName>
                                        </p:attrNameLst>
                                      </p:cBhvr>
                                      <p:to>
                                        <p:strVal val="visible"/>
                                      </p:to>
                                    </p:set>
                                    <p:animEffect transition="in" filter="wipe(down)">
                                      <p:cBhvr>
                                        <p:cTn id="41" dur="500"/>
                                        <p:tgtEl>
                                          <p:spTgt spid="5">
                                            <p:txEl>
                                              <p:pRg st="4" end="4"/>
                                            </p:txEl>
                                          </p:spTgt>
                                        </p:tgtEl>
                                      </p:cBhvr>
                                    </p:animEffect>
                                  </p:childTnLst>
                                </p:cTn>
                              </p:par>
                            </p:childTnLst>
                          </p:cTn>
                        </p:par>
                        <p:par>
                          <p:cTn id="42" fill="hold" nodeType="afterGroup">
                            <p:stCondLst>
                              <p:cond delay="500"/>
                            </p:stCondLst>
                            <p:childTnLst>
                              <p:par>
                                <p:cTn id="43" presetID="22" presetClass="entr" presetSubtype="4" fill="hold" nodeType="afterEffect">
                                  <p:stCondLst>
                                    <p:cond delay="0"/>
                                  </p:stCondLst>
                                  <p:childTnLst>
                                    <p:set>
                                      <p:cBhvr>
                                        <p:cTn id="44" dur="1" fill="hold">
                                          <p:stCondLst>
                                            <p:cond delay="0"/>
                                          </p:stCondLst>
                                        </p:cTn>
                                        <p:tgtEl>
                                          <p:spTgt spid="5">
                                            <p:txEl>
                                              <p:pRg st="0" end="0"/>
                                            </p:txEl>
                                          </p:spTgt>
                                        </p:tgtEl>
                                        <p:attrNameLst>
                                          <p:attrName>style.visibility</p:attrName>
                                        </p:attrNameLst>
                                      </p:cBhvr>
                                      <p:to>
                                        <p:strVal val="visible"/>
                                      </p:to>
                                    </p:set>
                                    <p:animEffect transition="in" filter="wipe(down)">
                                      <p:cBhvr>
                                        <p:cTn id="45" dur="500"/>
                                        <p:tgtEl>
                                          <p:spTgt spid="5">
                                            <p:txEl>
                                              <p:pRg st="0" end="0"/>
                                            </p:txEl>
                                          </p:spTgt>
                                        </p:tgtEl>
                                      </p:cBhvr>
                                    </p:animEffect>
                                  </p:childTnLst>
                                </p:cTn>
                              </p:par>
                            </p:childTnLst>
                          </p:cTn>
                        </p:par>
                        <p:par>
                          <p:cTn id="46" fill="hold" nodeType="afterGroup">
                            <p:stCondLst>
                              <p:cond delay="1000"/>
                            </p:stCondLst>
                            <p:childTnLst>
                              <p:par>
                                <p:cTn id="47" presetID="22" presetClass="entr" presetSubtype="4" fill="hold" nodeType="afterEffect">
                                  <p:stCondLst>
                                    <p:cond delay="0"/>
                                  </p:stCondLst>
                                  <p:childTnLst>
                                    <p:set>
                                      <p:cBhvr>
                                        <p:cTn id="48" dur="1" fill="hold">
                                          <p:stCondLst>
                                            <p:cond delay="0"/>
                                          </p:stCondLst>
                                        </p:cTn>
                                        <p:tgtEl>
                                          <p:spTgt spid="5">
                                            <p:txEl>
                                              <p:pRg st="1" end="1"/>
                                            </p:txEl>
                                          </p:spTgt>
                                        </p:tgtEl>
                                        <p:attrNameLst>
                                          <p:attrName>style.visibility</p:attrName>
                                        </p:attrNameLst>
                                      </p:cBhvr>
                                      <p:to>
                                        <p:strVal val="visible"/>
                                      </p:to>
                                    </p:set>
                                    <p:animEffect transition="in" filter="wipe(down)">
                                      <p:cBhvr>
                                        <p:cTn id="49" dur="500"/>
                                        <p:tgtEl>
                                          <p:spTgt spid="5">
                                            <p:txEl>
                                              <p:pRg st="1" end="1"/>
                                            </p:txEl>
                                          </p:spTgt>
                                        </p:tgtEl>
                                      </p:cBhvr>
                                    </p:animEffect>
                                  </p:childTnLst>
                                </p:cTn>
                              </p:par>
                            </p:childTnLst>
                          </p:cTn>
                        </p:par>
                        <p:par>
                          <p:cTn id="50" fill="hold" nodeType="afterGroup">
                            <p:stCondLst>
                              <p:cond delay="1500"/>
                            </p:stCondLst>
                            <p:childTnLst>
                              <p:par>
                                <p:cTn id="51" presetID="22" presetClass="entr" presetSubtype="4" fill="hold" nodeType="afterEffect">
                                  <p:stCondLst>
                                    <p:cond delay="0"/>
                                  </p:stCondLst>
                                  <p:childTnLst>
                                    <p:set>
                                      <p:cBhvr>
                                        <p:cTn id="52" dur="1" fill="hold">
                                          <p:stCondLst>
                                            <p:cond delay="0"/>
                                          </p:stCondLst>
                                        </p:cTn>
                                        <p:tgtEl>
                                          <p:spTgt spid="5">
                                            <p:txEl>
                                              <p:pRg st="2" end="2"/>
                                            </p:txEl>
                                          </p:spTgt>
                                        </p:tgtEl>
                                        <p:attrNameLst>
                                          <p:attrName>style.visibility</p:attrName>
                                        </p:attrNameLst>
                                      </p:cBhvr>
                                      <p:to>
                                        <p:strVal val="visible"/>
                                      </p:to>
                                    </p:set>
                                    <p:animEffect transition="in" filter="wipe(down)">
                                      <p:cBhvr>
                                        <p:cTn id="53"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54" restart="whenNotActive" fill="hold" evtFilter="cancelBubble" nodeType="interactiveSeq">
                <p:stCondLst>
                  <p:cond evt="onClick" delay="0">
                    <p:tgtEl>
                      <p:spTgt spid="10"/>
                    </p:tgtEl>
                  </p:cond>
                </p:stCondLst>
                <p:endSync evt="end" delay="0">
                  <p:rtn val="all"/>
                </p:endSync>
                <p:childTnLst>
                  <p:par>
                    <p:cTn id="55" fill="hold" nodeType="clickPar">
                      <p:stCondLst>
                        <p:cond delay="0"/>
                      </p:stCondLst>
                      <p:childTnLst>
                        <p:par>
                          <p:cTn id="56" fill="hold" nodeType="withGroup">
                            <p:stCondLst>
                              <p:cond delay="0"/>
                            </p:stCondLst>
                            <p:childTnLst>
                              <p:par>
                                <p:cTn id="57" presetID="1" presetClass="mediacall" presetSubtype="0" fill="hold" nodeType="clickEffect">
                                  <p:stCondLst>
                                    <p:cond delay="0"/>
                                  </p:stCondLst>
                                  <p:childTnLst>
                                    <p:cmd type="call" cmd="playFrom(0.0)">
                                      <p:cBhvr>
                                        <p:cTn id="58" dur="1" fill="hold"/>
                                        <p:tgtEl>
                                          <p:spTgt spid="10"/>
                                        </p:tgtEl>
                                      </p:cBhvr>
                                    </p:cmd>
                                  </p:childTnLst>
                                </p:cTn>
                              </p:par>
                            </p:childTnLst>
                          </p:cTn>
                        </p:par>
                      </p:childTnLst>
                    </p:cTn>
                  </p:par>
                </p:childTnLst>
              </p:cTn>
              <p:nextCondLst>
                <p:cond evt="onClick" delay="0">
                  <p:tgtEl>
                    <p:spTgt spid="10"/>
                  </p:tgtEl>
                </p:cond>
              </p:nextCondLst>
            </p:seq>
            <p:audio>
              <p:cMediaNode vol="80000">
                <p:cTn id="59" fill="hold" display="0">
                  <p:stCondLst>
                    <p:cond delay="indefinite"/>
                  </p:stCondLst>
                  <p:endCondLst>
                    <p:cond evt="onStopAudio" delay="0">
                      <p:tgtEl>
                        <p:sldTgt/>
                      </p:tgtEl>
                    </p:cond>
                  </p:endCondLst>
                </p:cTn>
                <p:tgtEl>
                  <p:spTgt spid="10"/>
                </p:tgtEl>
              </p:cMediaNode>
            </p:audio>
          </p:childTnLst>
        </p:cTn>
      </p:par>
    </p:tnLst>
    <p:bldLst>
      <p:bldP spid="4" grpId="0"/>
      <p:bldP spid="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Заголовок 1"/>
          <p:cNvSpPr>
            <a:spLocks noGrp="1"/>
          </p:cNvSpPr>
          <p:nvPr>
            <p:ph type="title"/>
          </p:nvPr>
        </p:nvSpPr>
        <p:spPr/>
        <p:txBody>
          <a:bodyPr/>
          <a:lstStyle/>
          <a:p>
            <a:endParaRPr lang="ru-RU" smtClean="0"/>
          </a:p>
        </p:txBody>
      </p:sp>
      <p:sp>
        <p:nvSpPr>
          <p:cNvPr id="3" name="Содержимое 2"/>
          <p:cNvSpPr>
            <a:spLocks noGrp="1"/>
          </p:cNvSpPr>
          <p:nvPr>
            <p:ph idx="1"/>
          </p:nvPr>
        </p:nvSpPr>
        <p:spPr>
          <a:xfrm>
            <a:off x="539750" y="765175"/>
            <a:ext cx="8229600" cy="4525963"/>
          </a:xfrm>
        </p:spPr>
        <p:txBody>
          <a:bodyPr>
            <a:normAutofit fontScale="85000" lnSpcReduction="10000"/>
          </a:bodyPr>
          <a:lstStyle/>
          <a:p>
            <a:pPr>
              <a:buFont typeface="Arial" charset="0"/>
              <a:buNone/>
              <a:defRPr/>
            </a:pPr>
            <a:r>
              <a:rPr lang="ru-RU" sz="3300" b="1" dirty="0" smtClean="0"/>
              <a:t>- Выберите только те отношения, которые должны быть между членами семьи и подчеркните их.</a:t>
            </a:r>
          </a:p>
          <a:p>
            <a:pPr>
              <a:buFont typeface="Arial" charset="0"/>
              <a:buNone/>
              <a:defRPr/>
            </a:pPr>
            <a:r>
              <a:rPr lang="ru-RU" dirty="0" smtClean="0"/>
              <a:t>Любовь			Внимательность</a:t>
            </a:r>
          </a:p>
          <a:p>
            <a:pPr>
              <a:buFont typeface="Arial" charset="0"/>
              <a:buNone/>
              <a:defRPr/>
            </a:pPr>
            <a:r>
              <a:rPr lang="ru-RU" dirty="0" smtClean="0"/>
              <a:t>Зависть			Жертвенность</a:t>
            </a:r>
          </a:p>
          <a:p>
            <a:pPr>
              <a:buFont typeface="Arial" charset="0"/>
              <a:buNone/>
              <a:defRPr/>
            </a:pPr>
            <a:r>
              <a:rPr lang="ru-RU" dirty="0" smtClean="0"/>
              <a:t>Забота 			Эгоизм</a:t>
            </a:r>
          </a:p>
          <a:p>
            <a:pPr>
              <a:buFont typeface="Arial" charset="0"/>
              <a:buNone/>
              <a:defRPr/>
            </a:pPr>
            <a:r>
              <a:rPr lang="ru-RU" dirty="0" smtClean="0"/>
              <a:t>Хамство		            Терпение</a:t>
            </a:r>
          </a:p>
          <a:p>
            <a:pPr>
              <a:buFont typeface="Arial" charset="0"/>
              <a:buNone/>
              <a:defRPr/>
            </a:pPr>
            <a:r>
              <a:rPr lang="ru-RU" dirty="0" smtClean="0"/>
              <a:t>Уважение		            Доброта</a:t>
            </a:r>
          </a:p>
          <a:p>
            <a:pPr>
              <a:buFont typeface="Arial" charset="0"/>
              <a:buNone/>
              <a:defRPr/>
            </a:pPr>
            <a:r>
              <a:rPr lang="ru-RU" dirty="0" smtClean="0"/>
              <a:t>Грубость		            Тактичность</a:t>
            </a:r>
          </a:p>
          <a:p>
            <a:pPr>
              <a:buFont typeface="Arial" charset="0"/>
              <a:buNone/>
              <a:defRPr/>
            </a:pPr>
            <a:r>
              <a:rPr lang="ru-RU" dirty="0" smtClean="0"/>
              <a:t>Нежность		            Доверие</a:t>
            </a:r>
          </a:p>
          <a:p>
            <a:pPr>
              <a:buFont typeface="Arial" charset="0"/>
              <a:buNone/>
              <a:defRPr/>
            </a:pPr>
            <a:r>
              <a:rPr lang="ru-RU" dirty="0" smtClean="0"/>
              <a:t>Злоба			            Жестокость</a:t>
            </a:r>
          </a:p>
          <a:p>
            <a:pPr>
              <a:defRPr/>
            </a:pPr>
            <a:endParaRPr lang="ru-RU"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Заголовок 1"/>
          <p:cNvSpPr>
            <a:spLocks noGrp="1"/>
          </p:cNvSpPr>
          <p:nvPr>
            <p:ph type="title"/>
          </p:nvPr>
        </p:nvSpPr>
        <p:spPr/>
        <p:txBody>
          <a:bodyPr/>
          <a:lstStyle/>
          <a:p>
            <a:pPr eaLnBrk="1" hangingPunct="1"/>
            <a:endParaRPr lang="ru-RU" smtClean="0"/>
          </a:p>
        </p:txBody>
      </p:sp>
      <p:sp>
        <p:nvSpPr>
          <p:cNvPr id="17411" name="Содержимое 2"/>
          <p:cNvSpPr>
            <a:spLocks noGrp="1"/>
          </p:cNvSpPr>
          <p:nvPr>
            <p:ph idx="1"/>
          </p:nvPr>
        </p:nvSpPr>
        <p:spPr/>
        <p:txBody>
          <a:bodyPr/>
          <a:lstStyle/>
          <a:p>
            <a:pPr eaLnBrk="1" hangingPunct="1"/>
            <a:r>
              <a:rPr lang="ru-RU" b="1" smtClean="0"/>
              <a:t>- Какие вопросы вы задавали в начале урока?</a:t>
            </a:r>
          </a:p>
          <a:p>
            <a:pPr eaLnBrk="1" hangingPunct="1"/>
            <a:r>
              <a:rPr lang="ru-RU" b="1" smtClean="0"/>
              <a:t>-Какие новые знания у вас появились?</a:t>
            </a:r>
          </a:p>
          <a:p>
            <a:pPr eaLnBrk="1" hangingPunct="1">
              <a:buFont typeface="Arial" charset="0"/>
              <a:buNone/>
            </a:pPr>
            <a:r>
              <a:rPr lang="ru-RU" b="1" smtClean="0"/>
              <a:t> </a:t>
            </a:r>
          </a:p>
          <a:p>
            <a:pPr eaLnBrk="1" hangingPunct="1">
              <a:buFont typeface="Arial" charset="0"/>
              <a:buNone/>
            </a:pPr>
            <a:endParaRPr lang="ru-RU" b="1"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Заголовок 1"/>
          <p:cNvSpPr>
            <a:spLocks noGrp="1"/>
          </p:cNvSpPr>
          <p:nvPr>
            <p:ph type="title"/>
          </p:nvPr>
        </p:nvSpPr>
        <p:spPr/>
        <p:txBody>
          <a:bodyPr/>
          <a:lstStyle/>
          <a:p>
            <a:endParaRPr lang="ru-RU" smtClean="0"/>
          </a:p>
        </p:txBody>
      </p:sp>
      <p:sp>
        <p:nvSpPr>
          <p:cNvPr id="18435" name="Содержимое 2"/>
          <p:cNvSpPr>
            <a:spLocks noGrp="1"/>
          </p:cNvSpPr>
          <p:nvPr>
            <p:ph idx="1"/>
          </p:nvPr>
        </p:nvSpPr>
        <p:spPr/>
        <p:txBody>
          <a:bodyPr/>
          <a:lstStyle/>
          <a:p>
            <a:r>
              <a:rPr lang="ru-RU" smtClean="0"/>
              <a:t>Понятие «семья»</a:t>
            </a:r>
          </a:p>
          <a:p>
            <a:r>
              <a:rPr lang="ru-RU" smtClean="0"/>
              <a:t>Венчание</a:t>
            </a:r>
          </a:p>
          <a:p>
            <a:r>
              <a:rPr lang="ru-RU" smtClean="0"/>
              <a:t>Венцы и кольца</a:t>
            </a:r>
          </a:p>
          <a:p>
            <a:r>
              <a:rPr lang="ru-RU" smtClean="0"/>
              <a:t>Семья Николая</a:t>
            </a:r>
            <a:r>
              <a:rPr lang="en-US" smtClean="0"/>
              <a:t>II</a:t>
            </a:r>
          </a:p>
          <a:p>
            <a:r>
              <a:rPr lang="ru-RU" smtClean="0"/>
              <a:t>Письма Александры Фёдоровны</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Заголовок 1"/>
          <p:cNvSpPr>
            <a:spLocks noGrp="1"/>
          </p:cNvSpPr>
          <p:nvPr>
            <p:ph type="title"/>
          </p:nvPr>
        </p:nvSpPr>
        <p:spPr/>
        <p:txBody>
          <a:bodyPr/>
          <a:lstStyle/>
          <a:p>
            <a:endParaRPr lang="ru-RU" smtClean="0"/>
          </a:p>
        </p:txBody>
      </p:sp>
      <p:pic>
        <p:nvPicPr>
          <p:cNvPr id="5" name="С праздником Семьи, Любви и Верности!)) - Гимн семье_mp3cut.foxcom.su_.mp3">
            <a:hlinkClick r:id="" action="ppaction://media"/>
          </p:cNvPr>
          <p:cNvPicPr>
            <a:picLocks noRot="1" noChangeAspect="1"/>
          </p:cNvPicPr>
          <p:nvPr>
            <a:audioFile r:link="rId1"/>
          </p:nvPr>
        </p:nvPicPr>
        <p:blipFill>
          <a:blip r:embed="rId3" cstate="email"/>
          <a:srcRect/>
          <a:stretch>
            <a:fillRect/>
          </a:stretch>
        </p:blipFill>
        <p:spPr bwMode="auto">
          <a:xfrm>
            <a:off x="5857875" y="3286125"/>
            <a:ext cx="304800" cy="304800"/>
          </a:xfrm>
          <a:prstGeom prst="rect">
            <a:avLst/>
          </a:prstGeom>
          <a:noFill/>
          <a:ln w="9525">
            <a:noFill/>
            <a:miter lim="800000"/>
            <a:headEnd/>
            <a:tailEnd/>
          </a:ln>
        </p:spPr>
      </p:pic>
      <p:pic>
        <p:nvPicPr>
          <p:cNvPr id="19460" name="Содержимое 6" descr="1419.jpg"/>
          <p:cNvPicPr>
            <a:picLocks noGrp="1" noChangeAspect="1"/>
          </p:cNvPicPr>
          <p:nvPr>
            <p:ph idx="1"/>
          </p:nvPr>
        </p:nvPicPr>
        <p:blipFill>
          <a:blip r:embed="rId4" cstate="email"/>
          <a:srcRect/>
          <a:stretch>
            <a:fillRect/>
          </a:stretch>
        </p:blipFill>
        <p:spPr>
          <a:xfrm>
            <a:off x="1500188" y="1071563"/>
            <a:ext cx="6034087" cy="4525962"/>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Заголовок 1"/>
          <p:cNvSpPr>
            <a:spLocks noGrp="1"/>
          </p:cNvSpPr>
          <p:nvPr>
            <p:ph type="title"/>
          </p:nvPr>
        </p:nvSpPr>
        <p:spPr/>
        <p:txBody>
          <a:bodyPr/>
          <a:lstStyle/>
          <a:p>
            <a:pPr eaLnBrk="1" hangingPunct="1"/>
            <a:endParaRPr lang="ru-RU" smtClean="0"/>
          </a:p>
        </p:txBody>
      </p:sp>
      <p:pic>
        <p:nvPicPr>
          <p:cNvPr id="12" name="Picture 2" descr="C:\Users\ЖОРА\Desktop\быт4.jpg"/>
          <p:cNvPicPr>
            <a:picLocks noChangeAspect="1" noChangeArrowheads="1"/>
          </p:cNvPicPr>
          <p:nvPr/>
        </p:nvPicPr>
        <p:blipFill>
          <a:blip r:embed="rId2" cstate="email"/>
          <a:srcRect/>
          <a:stretch>
            <a:fillRect/>
          </a:stretch>
        </p:blipFill>
        <p:spPr bwMode="auto">
          <a:xfrm>
            <a:off x="0" y="116632"/>
            <a:ext cx="2915816" cy="216024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3" name="Picture 3" descr="C:\Users\ЖОРА\Desktop\быт10.jpg"/>
          <p:cNvPicPr>
            <a:picLocks noChangeAspect="1" noChangeArrowheads="1"/>
          </p:cNvPicPr>
          <p:nvPr/>
        </p:nvPicPr>
        <p:blipFill>
          <a:blip r:embed="rId3" cstate="email"/>
          <a:srcRect/>
          <a:stretch>
            <a:fillRect/>
          </a:stretch>
        </p:blipFill>
        <p:spPr bwMode="auto">
          <a:xfrm>
            <a:off x="3203848" y="0"/>
            <a:ext cx="2592288" cy="220486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4" name="Picture 4" descr="C:\Users\ЖОРА\Desktop\быт5.jpg"/>
          <p:cNvPicPr>
            <a:picLocks noChangeAspect="1" noChangeArrowheads="1"/>
          </p:cNvPicPr>
          <p:nvPr/>
        </p:nvPicPr>
        <p:blipFill>
          <a:blip r:embed="rId4" cstate="email"/>
          <a:srcRect/>
          <a:stretch>
            <a:fillRect/>
          </a:stretch>
        </p:blipFill>
        <p:spPr bwMode="auto">
          <a:xfrm>
            <a:off x="6084168" y="116632"/>
            <a:ext cx="2885306" cy="216024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5" name="Picture 5" descr="C:\Users\ЖОРА\Desktop\быт6.jpg"/>
          <p:cNvPicPr>
            <a:picLocks noChangeAspect="1" noChangeArrowheads="1"/>
          </p:cNvPicPr>
          <p:nvPr/>
        </p:nvPicPr>
        <p:blipFill>
          <a:blip r:embed="rId5" cstate="email"/>
          <a:srcRect/>
          <a:stretch>
            <a:fillRect/>
          </a:stretch>
        </p:blipFill>
        <p:spPr bwMode="auto">
          <a:xfrm>
            <a:off x="2915816" y="2348880"/>
            <a:ext cx="3190875" cy="216024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6" name="Picture 6" descr="C:\Users\ЖОРА\Desktop\быт3.jpg"/>
          <p:cNvPicPr>
            <a:picLocks noChangeAspect="1" noChangeArrowheads="1"/>
          </p:cNvPicPr>
          <p:nvPr/>
        </p:nvPicPr>
        <p:blipFill>
          <a:blip r:embed="rId6" cstate="email">
            <a:lum bright="-1000"/>
          </a:blip>
          <a:srcRect/>
          <a:stretch>
            <a:fillRect/>
          </a:stretch>
        </p:blipFill>
        <p:spPr bwMode="auto">
          <a:xfrm>
            <a:off x="0" y="4591050"/>
            <a:ext cx="3347864" cy="226695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7" name="Picture 7" descr="C:\Users\ЖОРА\Desktop\быт8.jpg"/>
          <p:cNvPicPr>
            <a:picLocks noChangeAspect="1" noChangeArrowheads="1"/>
          </p:cNvPicPr>
          <p:nvPr/>
        </p:nvPicPr>
        <p:blipFill>
          <a:blip r:embed="rId7" cstate="email"/>
          <a:srcRect/>
          <a:stretch>
            <a:fillRect/>
          </a:stretch>
        </p:blipFill>
        <p:spPr bwMode="auto">
          <a:xfrm>
            <a:off x="6012160" y="4553744"/>
            <a:ext cx="3131840" cy="230425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8" name="Picture 8" descr="C:\Users\ЖОРА\Desktop\быт11.jpg"/>
          <p:cNvPicPr>
            <a:picLocks noChangeAspect="1" noChangeArrowheads="1"/>
          </p:cNvPicPr>
          <p:nvPr/>
        </p:nvPicPr>
        <p:blipFill>
          <a:blip r:embed="rId8" cstate="email"/>
          <a:srcRect/>
          <a:stretch>
            <a:fillRect/>
          </a:stretch>
        </p:blipFill>
        <p:spPr bwMode="auto">
          <a:xfrm>
            <a:off x="3347864" y="4581128"/>
            <a:ext cx="2592288" cy="227687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9" name="Picture 9" descr="C:\Users\ЖОРА\Desktop\быт2.jpg"/>
          <p:cNvPicPr>
            <a:picLocks noChangeAspect="1" noChangeArrowheads="1"/>
          </p:cNvPicPr>
          <p:nvPr/>
        </p:nvPicPr>
        <p:blipFill>
          <a:blip r:embed="rId9" cstate="email"/>
          <a:srcRect/>
          <a:stretch>
            <a:fillRect/>
          </a:stretch>
        </p:blipFill>
        <p:spPr bwMode="auto">
          <a:xfrm>
            <a:off x="323528" y="2492896"/>
            <a:ext cx="2232248" cy="194421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0" name="Picture 11" descr="C:\Users\ЖОРА\Desktop\начало.jpg"/>
          <p:cNvPicPr>
            <a:picLocks noChangeAspect="1" noChangeArrowheads="1"/>
          </p:cNvPicPr>
          <p:nvPr/>
        </p:nvPicPr>
        <p:blipFill>
          <a:blip r:embed="rId10" cstate="email"/>
          <a:srcRect/>
          <a:stretch>
            <a:fillRect/>
          </a:stretch>
        </p:blipFill>
        <p:spPr bwMode="auto">
          <a:xfrm>
            <a:off x="6372200" y="2492896"/>
            <a:ext cx="2376264" cy="1872208"/>
          </a:xfrm>
          <a:prstGeom prst="ellipse">
            <a:avLst/>
          </a:prstGeom>
          <a:solidFill>
            <a:srgbClr val="FFC000"/>
          </a:solidFill>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Прямоугольник 4"/>
          <p:cNvSpPr/>
          <p:nvPr/>
        </p:nvSpPr>
        <p:spPr>
          <a:xfrm>
            <a:off x="1043608" y="1916832"/>
            <a:ext cx="6840760" cy="2646878"/>
          </a:xfrm>
          <a:prstGeom prst="rect">
            <a:avLst/>
          </a:prstGeom>
          <a:noFill/>
        </p:spPr>
        <p:txBody>
          <a:bodyPr>
            <a:spAutoFit/>
          </a:bodyPr>
          <a:lstStyle/>
          <a:p>
            <a:pPr algn="ctr" fontAlgn="auto">
              <a:spcBef>
                <a:spcPts val="0"/>
              </a:spcBef>
              <a:spcAft>
                <a:spcPts val="0"/>
              </a:spcAft>
              <a:defRPr/>
            </a:pPr>
            <a:r>
              <a:rPr lang="en-US" sz="16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cs typeface="+mn-cs"/>
              </a:rPr>
              <a:t>C</a:t>
            </a:r>
            <a:r>
              <a:rPr lang="ru-RU" sz="16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cs typeface="+mn-cs"/>
              </a:rPr>
              <a:t>ЕМЬЯ</a:t>
            </a:r>
          </a:p>
        </p:txBody>
      </p:sp>
      <p:sp>
        <p:nvSpPr>
          <p:cNvPr id="3085" name="Содержимое 21"/>
          <p:cNvSpPr>
            <a:spLocks noGrp="1"/>
          </p:cNvSpPr>
          <p:nvPr>
            <p:ph idx="1"/>
          </p:nvPr>
        </p:nvSpPr>
        <p:spPr/>
        <p:txBody>
          <a:bodyPr/>
          <a:lstStyle/>
          <a:p>
            <a:endParaRPr lang="ru-RU"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ppt_x"/>
                                          </p:val>
                                        </p:tav>
                                        <p:tav tm="100000">
                                          <p:val>
                                            <p:strVal val="#ppt_x"/>
                                          </p:val>
                                        </p:tav>
                                      </p:tavLst>
                                    </p:anim>
                                    <p:anim calcmode="lin" valueType="num">
                                      <p:cBhvr additive="base">
                                        <p:cTn id="8" dur="20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Заголовок 1"/>
          <p:cNvSpPr>
            <a:spLocks noGrp="1"/>
          </p:cNvSpPr>
          <p:nvPr>
            <p:ph type="title"/>
          </p:nvPr>
        </p:nvSpPr>
        <p:spPr/>
        <p:txBody>
          <a:bodyPr/>
          <a:lstStyle/>
          <a:p>
            <a:pPr eaLnBrk="1" hangingPunct="1"/>
            <a:endParaRPr lang="ru-RU" smtClean="0"/>
          </a:p>
        </p:txBody>
      </p:sp>
      <p:pic>
        <p:nvPicPr>
          <p:cNvPr id="4" name="Содержимое 3" descr="толковый словарь.jpg"/>
          <p:cNvPicPr>
            <a:picLocks noGrp="1" noChangeAspect="1"/>
          </p:cNvPicPr>
          <p:nvPr>
            <p:ph idx="1"/>
          </p:nvPr>
        </p:nvPicPr>
        <p:blipFill>
          <a:blip r:embed="rId2" cstate="email"/>
          <a:srcRect/>
          <a:stretch>
            <a:fillRect/>
          </a:stretch>
        </p:blipFill>
        <p:spPr>
          <a:xfrm>
            <a:off x="2411413" y="188913"/>
            <a:ext cx="3889375" cy="5832475"/>
          </a:xfrm>
        </p:spPr>
      </p:pic>
      <p:sp>
        <p:nvSpPr>
          <p:cNvPr id="5" name="Прямоугольник 4"/>
          <p:cNvSpPr/>
          <p:nvPr/>
        </p:nvSpPr>
        <p:spPr>
          <a:xfrm>
            <a:off x="755576" y="1628800"/>
            <a:ext cx="7589642" cy="3416320"/>
          </a:xfrm>
          <a:prstGeom prst="rect">
            <a:avLst/>
          </a:prstGeom>
          <a:noFill/>
        </p:spPr>
        <p:txBody>
          <a:bodyPr wrap="none">
            <a:spAutoFit/>
          </a:bodyPr>
          <a:lstStyle/>
          <a:p>
            <a:pPr algn="ctr" fontAlgn="auto">
              <a:spcBef>
                <a:spcPts val="0"/>
              </a:spcBef>
              <a:spcAft>
                <a:spcPts val="0"/>
              </a:spcAft>
              <a:defRPr/>
            </a:pPr>
            <a:r>
              <a:rPr lang="ru-RU"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cs typeface="+mn-cs"/>
              </a:rPr>
              <a:t>Семья- группа живущих </a:t>
            </a:r>
          </a:p>
          <a:p>
            <a:pPr algn="ctr" fontAlgn="auto">
              <a:spcBef>
                <a:spcPts val="0"/>
              </a:spcBef>
              <a:spcAft>
                <a:spcPts val="0"/>
              </a:spcAft>
              <a:defRPr/>
            </a:pPr>
            <a:r>
              <a:rPr lang="ru-RU"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cs typeface="+mn-cs"/>
              </a:rPr>
              <a:t>вместе родственников</a:t>
            </a:r>
          </a:p>
          <a:p>
            <a:pPr algn="ctr" fontAlgn="auto">
              <a:spcBef>
                <a:spcPts val="0"/>
              </a:spcBef>
              <a:spcAft>
                <a:spcPts val="0"/>
              </a:spcAft>
              <a:defRPr/>
            </a:pPr>
            <a:r>
              <a:rPr lang="ru-RU"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cs typeface="+mn-cs"/>
              </a:rPr>
              <a:t>(муж и жена, </a:t>
            </a:r>
          </a:p>
          <a:p>
            <a:pPr algn="ctr" fontAlgn="auto">
              <a:spcBef>
                <a:spcPts val="0"/>
              </a:spcBef>
              <a:spcAft>
                <a:spcPts val="0"/>
              </a:spcAft>
              <a:defRPr/>
            </a:pPr>
            <a:r>
              <a:rPr lang="ru-RU"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cs typeface="+mn-cs"/>
              </a:rPr>
              <a:t>родители с детьми).</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xit" presetSubtype="10" fill="hold" nodeType="clickEffect">
                                  <p:stCondLst>
                                    <p:cond delay="0"/>
                                  </p:stCondLst>
                                  <p:childTnLst>
                                    <p:animEffect transition="out" filter="blinds(horizontal)">
                                      <p:cBhvr>
                                        <p:cTn id="6" dur="2000"/>
                                        <p:tgtEl>
                                          <p:spTgt spid="4"/>
                                        </p:tgtEl>
                                      </p:cBhvr>
                                    </p:animEffect>
                                    <p:set>
                                      <p:cBhvr>
                                        <p:cTn id="7" dur="1" fill="hold">
                                          <p:stCondLst>
                                            <p:cond delay="1999"/>
                                          </p:stCondLst>
                                        </p:cTn>
                                        <p:tgtEl>
                                          <p:spTgt spid="4"/>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2000" fill="hold"/>
                                        <p:tgtEl>
                                          <p:spTgt spid="5"/>
                                        </p:tgtEl>
                                        <p:attrNameLst>
                                          <p:attrName>ppt_x</p:attrName>
                                        </p:attrNameLst>
                                      </p:cBhvr>
                                      <p:tavLst>
                                        <p:tav tm="0">
                                          <p:val>
                                            <p:strVal val="#ppt_x"/>
                                          </p:val>
                                        </p:tav>
                                        <p:tav tm="100000">
                                          <p:val>
                                            <p:strVal val="#ppt_x"/>
                                          </p:val>
                                        </p:tav>
                                      </p:tavLst>
                                    </p:anim>
                                    <p:anim calcmode="lin" valueType="num">
                                      <p:cBhvr additive="base">
                                        <p:cTn id="13" dur="2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Заголовок 1"/>
          <p:cNvSpPr>
            <a:spLocks noGrp="1"/>
          </p:cNvSpPr>
          <p:nvPr>
            <p:ph type="title"/>
          </p:nvPr>
        </p:nvSpPr>
        <p:spPr/>
        <p:txBody>
          <a:bodyPr/>
          <a:lstStyle/>
          <a:p>
            <a:pPr eaLnBrk="1" hangingPunct="1"/>
            <a:endParaRPr lang="ru-RU" smtClean="0"/>
          </a:p>
        </p:txBody>
      </p:sp>
      <p:sp>
        <p:nvSpPr>
          <p:cNvPr id="4" name="Прямоугольник 3"/>
          <p:cNvSpPr/>
          <p:nvPr/>
        </p:nvSpPr>
        <p:spPr>
          <a:xfrm>
            <a:off x="1043608" y="1844824"/>
            <a:ext cx="7200800" cy="2800767"/>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spAutoFit/>
          </a:bodyPr>
          <a:lstStyle/>
          <a:p>
            <a:pPr fontAlgn="auto">
              <a:spcBef>
                <a:spcPts val="0"/>
              </a:spcBef>
              <a:spcAft>
                <a:spcPts val="0"/>
              </a:spcAft>
              <a:defRPr/>
            </a:pPr>
            <a:r>
              <a:rPr lang="ru-RU" sz="8800" b="1" dirty="0">
                <a:ln w="19050">
                  <a:solidFill>
                    <a:schemeClr val="tx2">
                      <a:tint val="1000"/>
                    </a:schemeClr>
                  </a:solidFill>
                  <a:prstDash val="solid"/>
                </a:ln>
                <a:solidFill>
                  <a:schemeClr val="accent3">
                    <a:lumMod val="50000"/>
                  </a:schemeClr>
                </a:solidFill>
                <a:effectLst>
                  <a:outerShdw blurRad="50000" dist="50800" dir="7500000" algn="tl">
                    <a:srgbClr val="000000">
                      <a:shade val="5000"/>
                      <a:alpha val="35000"/>
                    </a:srgbClr>
                  </a:outerShdw>
                </a:effectLst>
                <a:latin typeface="+mn-lt"/>
                <a:cs typeface="+mn-cs"/>
              </a:rPr>
              <a:t>Христианская</a:t>
            </a:r>
          </a:p>
          <a:p>
            <a:pPr fontAlgn="auto">
              <a:spcBef>
                <a:spcPts val="0"/>
              </a:spcBef>
              <a:spcAft>
                <a:spcPts val="0"/>
              </a:spcAft>
              <a:defRPr/>
            </a:pPr>
            <a:r>
              <a:rPr lang="ru-RU" sz="8800" b="1" dirty="0">
                <a:ln w="19050">
                  <a:solidFill>
                    <a:schemeClr val="tx2">
                      <a:tint val="1000"/>
                    </a:schemeClr>
                  </a:solidFill>
                  <a:prstDash val="solid"/>
                </a:ln>
                <a:solidFill>
                  <a:schemeClr val="accent3">
                    <a:lumMod val="50000"/>
                  </a:schemeClr>
                </a:solidFill>
                <a:effectLst>
                  <a:outerShdw blurRad="50000" dist="50800" dir="7500000" algn="tl">
                    <a:srgbClr val="000000">
                      <a:shade val="5000"/>
                      <a:alpha val="35000"/>
                    </a:srgbClr>
                  </a:outerShdw>
                </a:effectLst>
                <a:latin typeface="+mn-lt"/>
                <a:cs typeface="+mn-cs"/>
              </a:rPr>
              <a:t>       семья</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сказка5.avi">
            <a:hlinkClick r:id="" action="ppaction://media"/>
          </p:cNvPr>
          <p:cNvPicPr>
            <a:picLocks noGrp="1" noRot="1" noChangeAspect="1"/>
          </p:cNvPicPr>
          <p:nvPr>
            <p:ph idx="1"/>
            <a:videoFile r:link="rId1"/>
          </p:nvPr>
        </p:nvPicPr>
        <p:blipFill>
          <a:blip r:embed="rId3" cstate="email"/>
          <a:srcRect/>
          <a:stretch>
            <a:fillRect/>
          </a:stretch>
        </p:blipFill>
        <p:spPr>
          <a:xfrm>
            <a:off x="827088" y="549275"/>
            <a:ext cx="7562850" cy="567055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8714"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Заголовок 1"/>
          <p:cNvSpPr>
            <a:spLocks noGrp="1"/>
          </p:cNvSpPr>
          <p:nvPr>
            <p:ph type="title"/>
          </p:nvPr>
        </p:nvSpPr>
        <p:spPr/>
        <p:txBody>
          <a:bodyPr/>
          <a:lstStyle/>
          <a:p>
            <a:pPr eaLnBrk="1" hangingPunct="1"/>
            <a:endParaRPr lang="ru-RU" smtClean="0"/>
          </a:p>
        </p:txBody>
      </p:sp>
      <p:sp>
        <p:nvSpPr>
          <p:cNvPr id="7171" name="Содержимое 2"/>
          <p:cNvSpPr>
            <a:spLocks noGrp="1"/>
          </p:cNvSpPr>
          <p:nvPr>
            <p:ph idx="1"/>
          </p:nvPr>
        </p:nvSpPr>
        <p:spPr/>
        <p:txBody>
          <a:bodyPr/>
          <a:lstStyle/>
          <a:p>
            <a:pPr eaLnBrk="1" hangingPunct="1"/>
            <a:r>
              <a:rPr lang="ru-RU" smtClean="0"/>
              <a:t>Как вы думаете, почему Лебедь дала князю такой ответ?</a:t>
            </a:r>
          </a:p>
          <a:p>
            <a:pPr eaLnBrk="1" hangingPunct="1"/>
            <a:r>
              <a:rPr lang="ru-RU" smtClean="0"/>
              <a:t>Можно ли назвать её совет мудрым?</a:t>
            </a:r>
          </a:p>
          <a:p>
            <a:pPr eaLnBrk="1" hangingPunct="1">
              <a:buFont typeface="Arial" charset="0"/>
              <a:buNone/>
            </a:pPr>
            <a:endParaRPr lang="ru-RU"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Заголовок 1"/>
          <p:cNvSpPr>
            <a:spLocks noGrp="1"/>
          </p:cNvSpPr>
          <p:nvPr>
            <p:ph type="title"/>
          </p:nvPr>
        </p:nvSpPr>
        <p:spPr/>
        <p:txBody>
          <a:bodyPr/>
          <a:lstStyle/>
          <a:p>
            <a:pPr eaLnBrk="1" hangingPunct="1"/>
            <a:endParaRPr lang="ru-RU" smtClean="0"/>
          </a:p>
        </p:txBody>
      </p:sp>
      <p:sp>
        <p:nvSpPr>
          <p:cNvPr id="8195" name="Содержимое 2"/>
          <p:cNvSpPr>
            <a:spLocks noGrp="1"/>
          </p:cNvSpPr>
          <p:nvPr>
            <p:ph idx="1"/>
          </p:nvPr>
        </p:nvSpPr>
        <p:spPr/>
        <p:txBody>
          <a:bodyPr/>
          <a:lstStyle/>
          <a:p>
            <a:pPr eaLnBrk="1" hangingPunct="1"/>
            <a:endParaRPr lang="ru-RU" smtClean="0"/>
          </a:p>
        </p:txBody>
      </p:sp>
      <p:pic>
        <p:nvPicPr>
          <p:cNvPr id="8196" name="Picture 2" descr="C:\Users\ЖОРА\Desktop\венчание5.jpg"/>
          <p:cNvPicPr>
            <a:picLocks noChangeAspect="1" noChangeArrowheads="1"/>
          </p:cNvPicPr>
          <p:nvPr/>
        </p:nvPicPr>
        <p:blipFill>
          <a:blip r:embed="rId2" cstate="email"/>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Заголовок 1"/>
          <p:cNvSpPr>
            <a:spLocks noGrp="1"/>
          </p:cNvSpPr>
          <p:nvPr>
            <p:ph type="title"/>
          </p:nvPr>
        </p:nvSpPr>
        <p:spPr/>
        <p:txBody>
          <a:bodyPr/>
          <a:lstStyle/>
          <a:p>
            <a:pPr eaLnBrk="1" hangingPunct="1"/>
            <a:endParaRPr lang="ru-RU" smtClean="0"/>
          </a:p>
        </p:txBody>
      </p:sp>
      <p:pic>
        <p:nvPicPr>
          <p:cNvPr id="3074" name="Picture 2" descr="C:\Users\ЖОРА\Desktop\быт7.jpg"/>
          <p:cNvPicPr>
            <a:picLocks noChangeAspect="1" noChangeArrowheads="1"/>
          </p:cNvPicPr>
          <p:nvPr/>
        </p:nvPicPr>
        <p:blipFill>
          <a:blip r:embed="rId2" cstate="email"/>
          <a:srcRect/>
          <a:stretch>
            <a:fillRect/>
          </a:stretch>
        </p:blipFill>
        <p:spPr bwMode="auto">
          <a:xfrm>
            <a:off x="323850" y="260350"/>
            <a:ext cx="4032250" cy="26844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220" name="Picture 2" descr="C:\Users\ЖОРА\Desktop\кольца.jpg"/>
          <p:cNvPicPr>
            <a:picLocks noChangeAspect="1" noChangeArrowheads="1"/>
          </p:cNvPicPr>
          <p:nvPr/>
        </p:nvPicPr>
        <p:blipFill>
          <a:blip r:embed="rId3" cstate="email"/>
          <a:srcRect/>
          <a:stretch>
            <a:fillRect/>
          </a:stretch>
        </p:blipFill>
        <p:spPr bwMode="auto">
          <a:xfrm>
            <a:off x="5003800" y="260350"/>
            <a:ext cx="3960813" cy="2736850"/>
          </a:xfrm>
          <a:prstGeom prst="rect">
            <a:avLst/>
          </a:prstGeom>
          <a:noFill/>
          <a:ln w="9525">
            <a:noFill/>
            <a:miter lim="800000"/>
            <a:headEnd/>
            <a:tailEnd/>
          </a:ln>
        </p:spPr>
      </p:pic>
      <p:sp>
        <p:nvSpPr>
          <p:cNvPr id="3" name="Содержимое 2"/>
          <p:cNvSpPr>
            <a:spLocks noGrp="1"/>
          </p:cNvSpPr>
          <p:nvPr>
            <p:ph idx="1"/>
          </p:nvPr>
        </p:nvSpPr>
        <p:spPr>
          <a:xfrm>
            <a:off x="1403350" y="3284538"/>
            <a:ext cx="6707188" cy="4137025"/>
          </a:xfrm>
        </p:spPr>
        <p:txBody>
          <a:bodyPr/>
          <a:lstStyle/>
          <a:p>
            <a:pPr eaLnBrk="1" hangingPunct="1"/>
            <a:r>
              <a:rPr lang="ru-RU" sz="3600" smtClean="0">
                <a:solidFill>
                  <a:srgbClr val="FF0000"/>
                </a:solidFill>
              </a:rPr>
              <a:t>Венцы и обручальные кольца символизируют вечность супружеского союза и любви,готовность сообща преодолевать все трудности и беды.</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Заголовок 1"/>
          <p:cNvSpPr>
            <a:spLocks noGrp="1"/>
          </p:cNvSpPr>
          <p:nvPr>
            <p:ph type="title"/>
          </p:nvPr>
        </p:nvSpPr>
        <p:spPr/>
        <p:txBody>
          <a:bodyPr/>
          <a:lstStyle/>
          <a:p>
            <a:pPr eaLnBrk="1" hangingPunct="1"/>
            <a:endParaRPr lang="ru-RU" smtClean="0"/>
          </a:p>
        </p:txBody>
      </p:sp>
      <p:sp>
        <p:nvSpPr>
          <p:cNvPr id="10243" name="Прямоугольник 3"/>
          <p:cNvSpPr>
            <a:spLocks noChangeArrowheads="1"/>
          </p:cNvSpPr>
          <p:nvPr/>
        </p:nvSpPr>
        <p:spPr bwMode="auto">
          <a:xfrm>
            <a:off x="2286000" y="2967038"/>
            <a:ext cx="4572000" cy="369887"/>
          </a:xfrm>
          <a:prstGeom prst="rect">
            <a:avLst/>
          </a:prstGeom>
          <a:noFill/>
          <a:ln w="9525">
            <a:noFill/>
            <a:miter lim="800000"/>
            <a:headEnd/>
            <a:tailEnd/>
          </a:ln>
        </p:spPr>
        <p:txBody>
          <a:bodyPr>
            <a:spAutoFit/>
          </a:bodyPr>
          <a:lstStyle/>
          <a:p>
            <a:endParaRPr lang="ru-RU"/>
          </a:p>
        </p:txBody>
      </p:sp>
      <p:sp>
        <p:nvSpPr>
          <p:cNvPr id="10244" name="Содержимое 8"/>
          <p:cNvSpPr>
            <a:spLocks noGrp="1"/>
          </p:cNvSpPr>
          <p:nvPr>
            <p:ph idx="1"/>
          </p:nvPr>
        </p:nvSpPr>
        <p:spPr/>
        <p:txBody>
          <a:bodyPr/>
          <a:lstStyle/>
          <a:p>
            <a:pPr eaLnBrk="1" hangingPunct="1"/>
            <a:endParaRPr lang="ru-RU" smtClean="0"/>
          </a:p>
        </p:txBody>
      </p:sp>
      <p:pic>
        <p:nvPicPr>
          <p:cNvPr id="10245" name="Picture 2" descr="C:\Users\ЖОРА\Desktop\николай4.jpg"/>
          <p:cNvPicPr>
            <a:picLocks noChangeAspect="1" noChangeArrowheads="1"/>
          </p:cNvPicPr>
          <p:nvPr/>
        </p:nvPicPr>
        <p:blipFill>
          <a:blip r:embed="rId2" cstate="email"/>
          <a:srcRect/>
          <a:stretch>
            <a:fillRect/>
          </a:stretch>
        </p:blipFill>
        <p:spPr bwMode="auto">
          <a:xfrm>
            <a:off x="1042988" y="1196975"/>
            <a:ext cx="6769100" cy="5291138"/>
          </a:xfrm>
          <a:prstGeom prst="rect">
            <a:avLst/>
          </a:prstGeom>
          <a:noFill/>
          <a:ln w="9525">
            <a:noFill/>
            <a:miter lim="800000"/>
            <a:headEnd/>
            <a:tailEnd/>
          </a:ln>
        </p:spPr>
      </p:pic>
      <p:sp>
        <p:nvSpPr>
          <p:cNvPr id="7" name="Прямоугольник 6"/>
          <p:cNvSpPr/>
          <p:nvPr/>
        </p:nvSpPr>
        <p:spPr>
          <a:xfrm>
            <a:off x="1475656" y="332656"/>
            <a:ext cx="6045117" cy="923330"/>
          </a:xfrm>
          <a:prstGeom prst="rect">
            <a:avLst/>
          </a:prstGeom>
          <a:noFill/>
        </p:spPr>
        <p:txBody>
          <a:bodyPr wrap="none">
            <a:spAutoFit/>
          </a:bodyPr>
          <a:lstStyle/>
          <a:p>
            <a:pPr algn="ctr" fontAlgn="auto">
              <a:spcBef>
                <a:spcPts val="0"/>
              </a:spcBef>
              <a:spcAft>
                <a:spcPts val="0"/>
              </a:spcAft>
              <a:defRPr/>
            </a:pPr>
            <a:r>
              <a:rPr lang="ru-RU" sz="5400" b="1" dirty="0">
                <a:ln w="12700">
                  <a:solidFill>
                    <a:schemeClr val="tx2">
                      <a:satMod val="155000"/>
                    </a:schemeClr>
                  </a:solidFill>
                  <a:prstDash val="solid"/>
                </a:ln>
                <a:effectLst>
                  <a:outerShdw blurRad="41275" dist="20320" dir="1800000" algn="tl" rotWithShape="0">
                    <a:srgbClr val="000000">
                      <a:alpha val="40000"/>
                    </a:srgbClr>
                  </a:outerShdw>
                </a:effectLst>
                <a:latin typeface="Times New Roman" pitchFamily="18" charset="0"/>
                <a:cs typeface="Times New Roman" pitchFamily="18" charset="0"/>
              </a:rPr>
              <a:t>Семья Николая</a:t>
            </a:r>
            <a:r>
              <a:rPr lang="en-US" sz="5400" b="1" dirty="0">
                <a:ln w="12700">
                  <a:solidFill>
                    <a:schemeClr val="tx2">
                      <a:satMod val="155000"/>
                    </a:schemeClr>
                  </a:solidFill>
                  <a:prstDash val="solid"/>
                </a:ln>
                <a:effectLst>
                  <a:outerShdw blurRad="41275" dist="20320" dir="1800000" algn="tl" rotWithShape="0">
                    <a:srgbClr val="000000">
                      <a:alpha val="40000"/>
                    </a:srgbClr>
                  </a:outerShdw>
                </a:effectLst>
                <a:latin typeface="Times New Roman" pitchFamily="18" charset="0"/>
                <a:cs typeface="Times New Roman" pitchFamily="18" charset="0"/>
              </a:rPr>
              <a:t> II</a:t>
            </a:r>
            <a:r>
              <a:rPr lang="ru-RU" sz="5400" b="1" dirty="0">
                <a:ln w="12700">
                  <a:solidFill>
                    <a:schemeClr val="tx2">
                      <a:satMod val="155000"/>
                    </a:schemeClr>
                  </a:solidFill>
                  <a:prstDash val="solid"/>
                </a:ln>
                <a:effectLst>
                  <a:outerShdw blurRad="41275" dist="20320" dir="1800000" algn="tl" rotWithShape="0">
                    <a:srgbClr val="000000">
                      <a:alpha val="40000"/>
                    </a:srgbClr>
                  </a:outerShdw>
                </a:effectLst>
                <a:latin typeface="Times New Roman" pitchFamily="18" charset="0"/>
                <a:cs typeface="Times New Roman" pitchFamily="18" charset="0"/>
              </a:rPr>
              <a:t>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Друг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FC000"/>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1235</TotalTime>
  <Words>555</Words>
  <Application>Microsoft Office PowerPoint</Application>
  <PresentationFormat>Экран (4:3)</PresentationFormat>
  <Paragraphs>50</Paragraphs>
  <Slides>18</Slides>
  <Notes>0</Notes>
  <HiddenSlides>0</HiddenSlides>
  <MMClips>5</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18</vt:i4>
      </vt:variant>
    </vt:vector>
  </HeadingPairs>
  <TitlesOfParts>
    <vt:vector size="21" baseType="lpstr">
      <vt:lpstr>Calibri</vt:lpstr>
      <vt:lpstr>Arial</vt: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Работа в группах</vt:lpstr>
      <vt:lpstr>Слайд 13</vt:lpstr>
      <vt:lpstr>Слайд 14</vt:lpstr>
      <vt:lpstr>Слайд 15</vt:lpstr>
      <vt:lpstr>Слайд 16</vt:lpstr>
      <vt:lpstr>Слайд 17</vt:lpstr>
      <vt:lpstr>Слайд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ЖОРА</dc:creator>
  <cp:lastModifiedBy>seven</cp:lastModifiedBy>
  <cp:revision>131</cp:revision>
  <dcterms:created xsi:type="dcterms:W3CDTF">2013-03-28T15:34:49Z</dcterms:created>
  <dcterms:modified xsi:type="dcterms:W3CDTF">2013-09-30T15:21:50Z</dcterms:modified>
</cp:coreProperties>
</file>