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31"/>
  </p:notesMasterIdLst>
  <p:sldIdLst>
    <p:sldId id="256" r:id="rId3"/>
    <p:sldId id="258" r:id="rId4"/>
    <p:sldId id="259" r:id="rId5"/>
    <p:sldId id="261" r:id="rId6"/>
    <p:sldId id="267" r:id="rId7"/>
    <p:sldId id="271" r:id="rId8"/>
    <p:sldId id="280" r:id="rId9"/>
    <p:sldId id="283" r:id="rId10"/>
    <p:sldId id="294" r:id="rId11"/>
    <p:sldId id="306" r:id="rId12"/>
    <p:sldId id="307" r:id="rId13"/>
    <p:sldId id="308" r:id="rId14"/>
    <p:sldId id="309" r:id="rId15"/>
    <p:sldId id="310" r:id="rId16"/>
    <p:sldId id="336" r:id="rId17"/>
    <p:sldId id="311" r:id="rId18"/>
    <p:sldId id="312" r:id="rId19"/>
    <p:sldId id="317" r:id="rId20"/>
    <p:sldId id="320" r:id="rId21"/>
    <p:sldId id="322" r:id="rId22"/>
    <p:sldId id="313" r:id="rId23"/>
    <p:sldId id="323" r:id="rId24"/>
    <p:sldId id="325" r:id="rId25"/>
    <p:sldId id="326" r:id="rId26"/>
    <p:sldId id="303" r:id="rId27"/>
    <p:sldId id="327" r:id="rId28"/>
    <p:sldId id="334" r:id="rId29"/>
    <p:sldId id="33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626A0-4B11-4069-8968-B290DA2FFE6B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65C88-DB49-430A-9BE8-A8E44FB4D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43276D-150D-4338-880E-39030BE49757}" type="slidenum">
              <a:rPr lang="ru-RU"/>
              <a:pPr/>
              <a:t>10</a:t>
            </a:fld>
            <a:endParaRPr lang="ru-RU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DD6BA8-7F03-4294-A4BD-6B3007051400}" type="slidenum">
              <a:rPr lang="ru-RU"/>
              <a:pPr/>
              <a:t>15</a:t>
            </a:fld>
            <a:endParaRPr lang="ru-RU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127F27-423B-4A88-8047-16B74F3F92D5}" type="slidenum">
              <a:rPr lang="ru-RU"/>
              <a:pPr/>
              <a:t>18</a:t>
            </a:fld>
            <a:endParaRPr 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375727-AED3-498D-A0DF-0ED9CD8B7BB6}" type="slidenum">
              <a:rPr lang="ru-RU"/>
              <a:pPr/>
              <a:t>19</a:t>
            </a:fld>
            <a:endParaRPr 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AEA50A-512D-4FFD-AA02-F83BD03630BB}" type="slidenum">
              <a:rPr lang="ru-RU"/>
              <a:pPr/>
              <a:t>20</a:t>
            </a:fld>
            <a:endParaRPr lang="ru-RU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7013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9876A2F3-7078-43AB-A081-BA4F22003F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13FA823-FF18-47DC-80C0-38F9C0C5673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6.jpe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38.jpeg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nachalka1-4.ucoz.ru/index/novaja_shkola/0-54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zhakulina20090612.blogspot.com/2011_09_01_archive.html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988840"/>
            <a:ext cx="7128792" cy="4680520"/>
          </a:xfrm>
        </p:spPr>
        <p:txBody>
          <a:bodyPr>
            <a:no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 учреждение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дополнительного профессионального образования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Тверской  областной  институт  усовершенствования  учителей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0" dirty="0" smtClean="0">
                <a:solidFill>
                  <a:srgbClr val="FF0000"/>
                </a:solidFill>
              </a:rPr>
              <a:t>Практико-ориентированный проект  </a:t>
            </a:r>
            <a:br>
              <a:rPr lang="ru-RU" sz="2400" b="0" dirty="0" smtClean="0">
                <a:solidFill>
                  <a:srgbClr val="FF0000"/>
                </a:solidFill>
              </a:rPr>
            </a:br>
            <a:r>
              <a:rPr lang="ru-RU" sz="2400" b="0" dirty="0" smtClean="0">
                <a:solidFill>
                  <a:srgbClr val="FF0000"/>
                </a:solidFill>
              </a:rPr>
              <a:t>по теме:</a:t>
            </a:r>
            <a:br>
              <a:rPr lang="ru-RU" sz="2400" b="0" dirty="0" smtClean="0">
                <a:solidFill>
                  <a:srgbClr val="FF0000"/>
                </a:solidFill>
              </a:rPr>
            </a:br>
            <a:r>
              <a:rPr lang="ru-RU" sz="2400" b="0" dirty="0" smtClean="0">
                <a:solidFill>
                  <a:srgbClr val="FF0000"/>
                </a:solidFill>
              </a:rPr>
              <a:t>«Формирование умения учиться»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начальных классов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МБОУ СОШ № 1  г.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Зубцова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Волгина Наталья Ивановна                                    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Тверь, 2013 г.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365104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971550" y="620713"/>
            <a:ext cx="6696075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549275"/>
            <a:ext cx="8675688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dirty="0">
                <a:solidFill>
                  <a:srgbClr val="0033CC"/>
                </a:solidFill>
                <a:latin typeface="Georgia" pitchFamily="16" charset="0"/>
              </a:rPr>
              <a:t>1 класс</a:t>
            </a:r>
            <a:r>
              <a:rPr lang="ru-RU" dirty="0">
                <a:solidFill>
                  <a:srgbClr val="0033CC"/>
                </a:solidFill>
                <a:latin typeface="Georgia" pitchFamily="16" charset="0"/>
              </a:rPr>
              <a:t> </a:t>
            </a:r>
          </a:p>
          <a:p>
            <a:pPr algn="ctr">
              <a:spcBef>
                <a:spcPts val="33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Окружающий мир</a:t>
            </a:r>
          </a:p>
          <a:p>
            <a:pPr algn="ctr">
              <a:spcBef>
                <a:spcPts val="33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 u="sng" dirty="0">
                <a:solidFill>
                  <a:srgbClr val="008000"/>
                </a:solidFill>
                <a:latin typeface="Georgia" pitchFamily="16" charset="0"/>
              </a:rPr>
              <a:t>Тема:</a:t>
            </a:r>
            <a:r>
              <a:rPr lang="ru-RU" sz="5400" b="1" dirty="0">
                <a:solidFill>
                  <a:srgbClr val="008000"/>
                </a:solidFill>
                <a:latin typeface="Georgia" pitchFamily="16" charset="0"/>
              </a:rPr>
              <a:t>  </a:t>
            </a:r>
          </a:p>
          <a:p>
            <a:pPr algn="ctr">
              <a:spcBef>
                <a:spcPts val="33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 b="1" dirty="0">
                <a:solidFill>
                  <a:srgbClr val="0033CC"/>
                </a:solidFill>
                <a:latin typeface="Comic Sans MS" pitchFamily="64" charset="0"/>
              </a:rPr>
              <a:t>Кто такие птицы?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333375"/>
            <a:ext cx="1512888" cy="1512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013325"/>
            <a:ext cx="2087563" cy="156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458936"/>
          </a:xfrm>
        </p:spPr>
        <p:txBody>
          <a:bodyPr>
            <a:normAutofit/>
          </a:bodyPr>
          <a:lstStyle/>
          <a:p>
            <a:pPr fontAlgn="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Фрагмент урока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 Создать следующую проблемную ситуацию: </a:t>
            </a:r>
            <a:br>
              <a:rPr lang="ru-RU" sz="3200" dirty="0" smtClean="0"/>
            </a:br>
            <a:r>
              <a:rPr lang="ru-RU" sz="3200" dirty="0" smtClean="0"/>
              <a:t>- Назовите отличительный признак птиц.</a:t>
            </a:r>
            <a:br>
              <a:rPr lang="ru-RU" sz="3200" dirty="0" smtClean="0"/>
            </a:br>
            <a:r>
              <a:rPr lang="ru-RU" sz="3200" dirty="0" smtClean="0"/>
              <a:t> (Это животные, которые умеют летать.) </a:t>
            </a:r>
            <a:br>
              <a:rPr lang="ru-RU" sz="3200" dirty="0" smtClean="0"/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- </a:t>
            </a:r>
            <a:r>
              <a:rPr lang="ru-RU" sz="3100" b="1" dirty="0" smtClean="0"/>
              <a:t>Посмотрите на слайд. Каких животных вы узнали? </a:t>
            </a:r>
            <a:endParaRPr lang="ru-RU" b="1" dirty="0"/>
          </a:p>
        </p:txBody>
      </p:sp>
      <p:pic>
        <p:nvPicPr>
          <p:cNvPr id="1026" name="Picture 2" descr="C:\Users\Наталья\Pictures\презентация к уроку (курсы 3013 г.)\0_66722_3e293ac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1657648" cy="1461542"/>
          </a:xfrm>
          <a:prstGeom prst="rect">
            <a:avLst/>
          </a:prstGeom>
          <a:noFill/>
        </p:spPr>
      </p:pic>
      <p:pic>
        <p:nvPicPr>
          <p:cNvPr id="1027" name="Picture 3" descr="C:\Users\Наталья\Pictures\презентация к уроку (курсы 3013 г.)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12776"/>
            <a:ext cx="1952625" cy="1428750"/>
          </a:xfrm>
          <a:prstGeom prst="rect">
            <a:avLst/>
          </a:prstGeom>
          <a:noFill/>
        </p:spPr>
      </p:pic>
      <p:pic>
        <p:nvPicPr>
          <p:cNvPr id="1029" name="Picture 5" descr="C:\Users\Наталья\Pictures\презентация к уроку (курсы 3013 г.)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204864"/>
            <a:ext cx="2143125" cy="142875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077072"/>
            <a:ext cx="1800250" cy="1368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293096"/>
            <a:ext cx="1775470" cy="1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149080"/>
            <a:ext cx="1695227" cy="17280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6035000"/>
          </a:xfrm>
        </p:spPr>
        <p:txBody>
          <a:bodyPr>
            <a:normAutofit fontScale="90000"/>
          </a:bodyPr>
          <a:lstStyle/>
          <a:p>
            <a:pPr fontAlgn="t"/>
            <a:r>
              <a:rPr lang="ru-RU" sz="4000" dirty="0" smtClean="0"/>
              <a:t>- Что общего у этих животных?</a:t>
            </a:r>
            <a:br>
              <a:rPr lang="ru-RU" sz="4000" dirty="0" smtClean="0"/>
            </a:br>
            <a:r>
              <a:rPr lang="ru-RU" sz="4000" dirty="0" smtClean="0"/>
              <a:t> (Умеют летать.) </a:t>
            </a:r>
            <a:br>
              <a:rPr lang="ru-RU" sz="4000" dirty="0" smtClean="0"/>
            </a:br>
            <a:r>
              <a:rPr lang="ru-RU" sz="4000" dirty="0" smtClean="0"/>
              <a:t>- Можно их отнести к одной группе? </a:t>
            </a:r>
            <a:br>
              <a:rPr lang="ru-RU" sz="4000" dirty="0" smtClean="0"/>
            </a:br>
            <a:r>
              <a:rPr lang="ru-RU" sz="4000" dirty="0" smtClean="0"/>
              <a:t>(Нет.) </a:t>
            </a:r>
            <a:br>
              <a:rPr lang="ru-RU" sz="4000" dirty="0" smtClean="0"/>
            </a:br>
            <a:r>
              <a:rPr lang="ru-RU" sz="4000" dirty="0" smtClean="0"/>
              <a:t>- Умение летать будет отличительным признаком птиц? </a:t>
            </a:r>
            <a:br>
              <a:rPr lang="ru-RU" sz="4000" dirty="0" smtClean="0"/>
            </a:br>
            <a:r>
              <a:rPr lang="ru-RU" sz="4000" dirty="0" smtClean="0"/>
              <a:t>(Нет)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956248" cy="5544616"/>
          </a:xfrm>
        </p:spPr>
        <p:txBody>
          <a:bodyPr>
            <a:normAutofit fontScale="90000"/>
          </a:bodyPr>
          <a:lstStyle/>
          <a:p>
            <a:pPr fontAlgn="t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Вы что предполагали? </a:t>
            </a:r>
            <a:br>
              <a:rPr lang="ru-RU" sz="3600" dirty="0" smtClean="0"/>
            </a:br>
            <a:r>
              <a:rPr lang="ru-RU" sz="3600" dirty="0" smtClean="0"/>
              <a:t>(Птицы - это животные, которые умеют летать.)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А что получается на самом деле? </a:t>
            </a:r>
            <a:br>
              <a:rPr lang="ru-RU" sz="3600" dirty="0" smtClean="0"/>
            </a:br>
            <a:r>
              <a:rPr lang="ru-RU" sz="3600" dirty="0" smtClean="0"/>
              <a:t>(Не все , кто умеет летать ,птицы.)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Какой вопрос возникает? </a:t>
            </a:r>
            <a:br>
              <a:rPr lang="ru-RU" sz="3600" dirty="0" smtClean="0"/>
            </a:br>
            <a:r>
              <a:rPr lang="ru-RU" sz="3600" dirty="0" smtClean="0"/>
              <a:t>(Что является отличительным признаком птиц?)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437063"/>
            <a:ext cx="2663825" cy="198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484313"/>
            <a:ext cx="2135188" cy="2376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1412875"/>
            <a:ext cx="2198687" cy="259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292600"/>
            <a:ext cx="2087563" cy="215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 b="1">
                <a:solidFill>
                  <a:srgbClr val="0000CC"/>
                </a:solidFill>
                <a:latin typeface="Courier New" pitchFamily="49" charset="0"/>
              </a:rPr>
              <a:t>Кто здесь не птица?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2060575"/>
            <a:ext cx="2189162" cy="324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 additive="repl">
                                        <p:cTn id="23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 additive="repl">
                                        <p:cTn id="31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470648" cy="5616624"/>
          </a:xfrm>
        </p:spPr>
        <p:txBody>
          <a:bodyPr>
            <a:normAutofit fontScale="90000"/>
          </a:bodyPr>
          <a:lstStyle/>
          <a:p>
            <a:pPr fontAlgn="t"/>
            <a:r>
              <a:rPr lang="ru-RU" sz="4000" b="1" i="1" dirty="0" smtClean="0"/>
              <a:t>Исследование в малых группах.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Каждой группе предлагается материал :</a:t>
            </a:r>
            <a:br>
              <a:rPr lang="ru-RU" sz="4000" dirty="0" smtClean="0"/>
            </a:br>
            <a:r>
              <a:rPr lang="ru-RU" sz="4000" dirty="0" smtClean="0"/>
              <a:t>1.«Клюв»</a:t>
            </a:r>
            <a:br>
              <a:rPr lang="ru-RU" sz="4000" dirty="0" smtClean="0"/>
            </a:br>
            <a:r>
              <a:rPr lang="ru-RU" sz="4000" dirty="0" smtClean="0"/>
              <a:t>2.«Для чего птицам ноги»</a:t>
            </a:r>
            <a:br>
              <a:rPr lang="ru-RU" sz="4000" dirty="0" smtClean="0"/>
            </a:br>
            <a:r>
              <a:rPr lang="ru-RU" sz="4000" dirty="0" smtClean="0"/>
              <a:t>3. «Оперение птиц»</a:t>
            </a:r>
            <a:br>
              <a:rPr lang="ru-RU" sz="4000" dirty="0" smtClean="0"/>
            </a:br>
            <a:r>
              <a:rPr lang="ru-RU" sz="4000" dirty="0" smtClean="0"/>
              <a:t>4.«Для чего птицам крылья»</a:t>
            </a:r>
            <a:br>
              <a:rPr lang="ru-RU" sz="4000" dirty="0" smtClean="0"/>
            </a:br>
            <a:r>
              <a:rPr lang="ru-RU" sz="4000" dirty="0" smtClean="0"/>
              <a:t> </a:t>
            </a:r>
            <a:br>
              <a:rPr lang="ru-RU" sz="4000" dirty="0" smtClean="0"/>
            </a:br>
            <a:r>
              <a:rPr lang="ru-RU" sz="4000" b="1" i="1" dirty="0" smtClean="0"/>
              <a:t>Обмен информацией.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674960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 smtClean="0"/>
              <a:t>- Оформление информации, обобщение </a:t>
            </a:r>
            <a:br>
              <a:rPr lang="ru-RU" dirty="0" smtClean="0"/>
            </a:br>
            <a:r>
              <a:rPr lang="ru-RU" dirty="0" smtClean="0"/>
              <a:t>Вывод: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Клюв, две лапки и наличие перьев – отличительные признаки птиц.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Наталья\Pictures\презентация к уроку (курсы 3013 г.)\skaisti-wallpers-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4221088"/>
            <a:ext cx="5112569" cy="1684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 b="1" i="1">
                <a:solidFill>
                  <a:srgbClr val="006600"/>
                </a:solidFill>
                <a:latin typeface="Georgia" pitchFamily="16" charset="0"/>
              </a:rPr>
              <a:t>Нелетающие птицы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268413"/>
            <a:ext cx="2951162" cy="2097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559175"/>
            <a:ext cx="3600450" cy="296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1196975"/>
            <a:ext cx="2376488" cy="2324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3644900"/>
            <a:ext cx="3527425" cy="292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5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539750" y="1628775"/>
          <a:ext cx="938213" cy="1223963"/>
        </p:xfrm>
        <a:graphic>
          <a:graphicData uri="http://schemas.openxmlformats.org/presentationml/2006/ole">
            <p:oleObj spid="_x0000_s2050" r:id="rId4" imgW="724001" imgH="923321" progId="">
              <p:embed/>
            </p:oleObj>
          </a:graphicData>
        </a:graphic>
      </p:graphicFrame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859338" y="4941888"/>
          <a:ext cx="1728787" cy="1319212"/>
        </p:xfrm>
        <a:graphic>
          <a:graphicData uri="http://schemas.openxmlformats.org/presentationml/2006/ole">
            <p:oleObj spid="_x0000_s2051" r:id="rId5" imgW="1695687" imgH="1247619" progId="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076825" y="3068638"/>
          <a:ext cx="1582738" cy="1368425"/>
        </p:xfrm>
        <a:graphic>
          <a:graphicData uri="http://schemas.openxmlformats.org/presentationml/2006/ole">
            <p:oleObj spid="_x0000_s2052" r:id="rId6" imgW="628571" imgH="590476" progId="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7019925" y="1628775"/>
          <a:ext cx="1584325" cy="1150938"/>
        </p:xfrm>
        <a:graphic>
          <a:graphicData uri="http://schemas.openxmlformats.org/presentationml/2006/ole">
            <p:oleObj spid="_x0000_s2053" r:id="rId7" imgW="724001" imgH="561905" progId="">
              <p:embed/>
            </p:oleObj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39750" y="4941888"/>
          <a:ext cx="863600" cy="1439862"/>
        </p:xfrm>
        <a:graphic>
          <a:graphicData uri="http://schemas.openxmlformats.org/presentationml/2006/ole">
            <p:oleObj spid="_x0000_s2054" r:id="rId8" imgW="571731" imgH="980952" progId="">
              <p:embed/>
            </p:oleObj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5148263" y="1628775"/>
          <a:ext cx="1439862" cy="1093788"/>
        </p:xfrm>
        <a:graphic>
          <a:graphicData uri="http://schemas.openxmlformats.org/presentationml/2006/ole">
            <p:oleObj spid="_x0000_s2055" r:id="rId9" imgW="914286" imgH="581106" progId="">
              <p:embed/>
            </p:oleObj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539750" y="3068638"/>
          <a:ext cx="1079500" cy="1152525"/>
        </p:xfrm>
        <a:graphic>
          <a:graphicData uri="http://schemas.openxmlformats.org/presentationml/2006/ole">
            <p:oleObj spid="_x0000_s2056" r:id="rId10" imgW="638264" imgH="666667" progId="">
              <p:embed/>
            </p:oleObj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2484438" y="3068638"/>
          <a:ext cx="1800225" cy="1152525"/>
        </p:xfrm>
        <a:graphic>
          <a:graphicData uri="http://schemas.openxmlformats.org/presentationml/2006/ole">
            <p:oleObj spid="_x0000_s2057" r:id="rId11" imgW="1162212" imgH="724001" progId="">
              <p:embed/>
            </p:oleObj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2771775" y="1628775"/>
          <a:ext cx="1584325" cy="863600"/>
        </p:xfrm>
        <a:graphic>
          <a:graphicData uri="http://schemas.openxmlformats.org/presentationml/2006/ole">
            <p:oleObj spid="_x0000_s2058" r:id="rId12" imgW="1019048" imgH="609524" progId="">
              <p:embed/>
            </p:oleObj>
          </a:graphicData>
        </a:graphic>
      </p:graphicFrame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9925" y="4941888"/>
            <a:ext cx="1873250" cy="1222375"/>
          </a:xfrm>
          <a:prstGeom prst="rect">
            <a:avLst/>
          </a:prstGeom>
          <a:noFill/>
          <a:ln w="25560">
            <a:solidFill>
              <a:srgbClr val="000080"/>
            </a:solidFill>
            <a:miter lim="800000"/>
            <a:headEnd/>
            <a:tailEnd/>
          </a:ln>
          <a:effectLst/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4438" y="4724400"/>
            <a:ext cx="1439862" cy="1728788"/>
          </a:xfrm>
          <a:prstGeom prst="rect">
            <a:avLst/>
          </a:prstGeom>
          <a:noFill/>
          <a:ln w="25560">
            <a:solidFill>
              <a:srgbClr val="000080"/>
            </a:solidFill>
            <a:miter lim="800000"/>
            <a:headEnd/>
            <a:tailEnd/>
          </a:ln>
          <a:effectLst/>
        </p:spPr>
      </p:pic>
      <p:sp>
        <p:nvSpPr>
          <p:cNvPr id="1639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57150"/>
            <a:ext cx="8229600" cy="1435100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9925" y="3284538"/>
            <a:ext cx="1873250" cy="1152525"/>
          </a:xfrm>
          <a:prstGeom prst="rect">
            <a:avLst/>
          </a:prstGeom>
          <a:noFill/>
          <a:ln w="25560">
            <a:solidFill>
              <a:srgbClr val="000080"/>
            </a:solidFill>
            <a:miter lim="800000"/>
            <a:headEnd/>
            <a:tailEnd/>
          </a:ln>
          <a:effectLst/>
        </p:spPr>
      </p:pic>
      <p:sp>
        <p:nvSpPr>
          <p:cNvPr id="16398" name="WordArt 14"/>
          <p:cNvSpPr>
            <a:spLocks noChangeArrowheads="1" noChangeShapeType="1" noTextEdit="1"/>
          </p:cNvSpPr>
          <p:nvPr/>
        </p:nvSpPr>
        <p:spPr bwMode="auto">
          <a:xfrm>
            <a:off x="1619250" y="0"/>
            <a:ext cx="6962775" cy="14843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616"/>
              </a:avLst>
            </a:prstTxWarp>
          </a:bodyPr>
          <a:lstStyle/>
          <a:p>
            <a:pPr algn="ctr"/>
            <a:r>
              <a:rPr lang="ru-RU" sz="3600" b="1" kern="10">
                <a:ln w="9360">
                  <a:solidFill>
                    <a:srgbClr val="00FFFF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53966" dir="2700000" algn="ctr" rotWithShape="0">
                    <a:srgbClr val="9999FF">
                      <a:alpha val="80011"/>
                    </a:srgbClr>
                  </a:outerShdw>
                </a:effectLst>
                <a:latin typeface="Courier New"/>
                <a:cs typeface="Courier New"/>
              </a:rPr>
              <a:t>Что у нас общего?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В чем заключается задача школы?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/>
          <a:lstStyle/>
          <a:p>
            <a:r>
              <a:rPr lang="ru-RU" sz="4400" dirty="0"/>
              <a:t>Формирование у каждого ребенка умения </a:t>
            </a:r>
            <a:r>
              <a:rPr lang="ru-RU" sz="4400" dirty="0" err="1"/>
              <a:t>учитьСЯ</a:t>
            </a:r>
            <a:r>
              <a:rPr lang="ru-RU" sz="4400" dirty="0"/>
              <a:t> – учить СЕБЯ.</a:t>
            </a:r>
          </a:p>
        </p:txBody>
      </p:sp>
      <p:pic>
        <p:nvPicPr>
          <p:cNvPr id="389125" name="Picture 114" descr="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643446"/>
            <a:ext cx="2554288" cy="1512887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827088" y="4005263"/>
          <a:ext cx="1109662" cy="2160587"/>
        </p:xfrm>
        <a:graphic>
          <a:graphicData uri="http://schemas.openxmlformats.org/presentationml/2006/ole">
            <p:oleObj spid="_x0000_s3074" r:id="rId4" imgW="476316" imgH="1076475" progId="">
              <p:embed/>
            </p:oleObj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2484438" y="1628775"/>
            <a:ext cx="3168650" cy="2060575"/>
          </a:xfrm>
          <a:prstGeom prst="rect">
            <a:avLst/>
          </a:prstGeom>
          <a:noFill/>
          <a:ln w="25560">
            <a:solidFill>
              <a:srgbClr val="333399"/>
            </a:solidFill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4437063"/>
            <a:ext cx="2663825" cy="1655762"/>
          </a:xfrm>
          <a:prstGeom prst="rect">
            <a:avLst/>
          </a:prstGeom>
          <a:noFill/>
          <a:ln w="25560">
            <a:solidFill>
              <a:srgbClr val="333399"/>
            </a:solidFill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 cstate="print">
            <a:lum bright="18000"/>
          </a:blip>
          <a:srcRect/>
          <a:stretch>
            <a:fillRect/>
          </a:stretch>
        </p:blipFill>
        <p:spPr bwMode="auto">
          <a:xfrm>
            <a:off x="6516688" y="4724400"/>
            <a:ext cx="2087562" cy="1368425"/>
          </a:xfrm>
          <a:prstGeom prst="rect">
            <a:avLst/>
          </a:prstGeom>
          <a:noFill/>
          <a:ln w="25560">
            <a:solidFill>
              <a:srgbClr val="333399"/>
            </a:solidFill>
            <a:miter lim="800000"/>
            <a:headEnd/>
            <a:tailEnd/>
          </a:ln>
          <a:effectLst/>
        </p:spPr>
      </p:pic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323850" y="1341438"/>
          <a:ext cx="1439863" cy="1800225"/>
        </p:xfrm>
        <a:graphic>
          <a:graphicData uri="http://schemas.openxmlformats.org/presentationml/2006/ole">
            <p:oleObj spid="_x0000_s3075" r:id="rId8" imgW="561905" imgH="724001" progId="">
              <p:embed/>
            </p:oleObj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6804025" y="1773238"/>
          <a:ext cx="1944688" cy="1800225"/>
        </p:xfrm>
        <a:graphic>
          <a:graphicData uri="http://schemas.openxmlformats.org/presentationml/2006/ole">
            <p:oleObj spid="_x0000_s3076" r:id="rId9" imgW="914286" imgH="847843" progId="">
              <p:embed/>
            </p:oleObj>
          </a:graphicData>
        </a:graphic>
      </p:graphicFrame>
      <p:sp>
        <p:nvSpPr>
          <p:cNvPr id="1741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000" b="1">
                <a:solidFill>
                  <a:srgbClr val="0000FF"/>
                </a:solidFill>
                <a:latin typeface="Courier New" pitchFamily="49" charset="0"/>
              </a:rPr>
              <a:t>«Одежда»</a:t>
            </a:r>
            <a:r>
              <a:rPr lang="ru-RU" sz="5400" b="1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ru-RU" sz="6000" b="1">
                <a:solidFill>
                  <a:srgbClr val="0000FF"/>
                </a:solidFill>
                <a:latin typeface="Courier New" pitchFamily="49" charset="0"/>
              </a:rPr>
              <a:t>птиц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 additive="repl"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2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Fon"/>
          <p:cNvPicPr>
            <a:picLocks noChangeAspect="1" noChangeArrowheads="1"/>
          </p:cNvPicPr>
          <p:nvPr/>
        </p:nvPicPr>
        <p:blipFill>
          <a:blip r:embed="rId2" cstate="print"/>
          <a:srcRect l="10303" t="923" r="11705" b="209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692275" y="0"/>
            <a:ext cx="698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0000"/>
                </a:solidFill>
                <a:latin typeface="Monotype Corsiva" pitchFamily="64" charset="0"/>
              </a:rPr>
              <a:t>Памятка для учителя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95288" y="1773238"/>
            <a:ext cx="842486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Рекомендации по развитию </a:t>
            </a:r>
            <a:r>
              <a: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познавательных</a:t>
            </a: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универсальных учебных действий</a:t>
            </a:r>
            <a:r>
              <a:rPr lang="ru-RU" sz="2000" b="1">
                <a:solidFill>
                  <a:srgbClr val="0000FF"/>
                </a:solidFill>
              </a:rPr>
              <a:t> </a:t>
            </a:r>
          </a:p>
          <a:p>
            <a:r>
              <a:rPr lang="ru-RU" sz="2000" b="1"/>
              <a:t>1. Если вы хотите чтобы дети усвоили материал, по вашему предмету научите их мыслить системно (например, основное понятие (правило) - пример - значение материала) </a:t>
            </a:r>
          </a:p>
          <a:p>
            <a:r>
              <a:rPr lang="ru-RU" sz="2000" b="1"/>
              <a:t>2. Постарайтесь, помочь ученикам овладеть наиболее продуктивными методами учебно-познавательной деятельности, учите иx учиться. Используйте схемы, планы, чтобы обеспечить усвоение системы знаний. </a:t>
            </a:r>
          </a:p>
          <a:p>
            <a:r>
              <a:rPr lang="ru-RU" sz="2000" b="1"/>
              <a:t>3. Помните, что знает не тот, кто пересказывает, а тот, кто использует на практике. Найдите способ научить ребенка применять свои знания. </a:t>
            </a:r>
          </a:p>
          <a:p>
            <a:r>
              <a:rPr lang="ru-RU" sz="2000" b="1"/>
              <a:t>4. Творческое мышление развивайте всесторонним анализом проблем; познавательные задачи решайте несколькими способами, чаще практикуйте творческие задачи.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70648" cy="4968552"/>
          </a:xfrm>
        </p:spPr>
        <p:txBody>
          <a:bodyPr>
            <a:normAutofit fontScale="90000"/>
          </a:bodyPr>
          <a:lstStyle/>
          <a:p>
            <a:pPr fontAlgn="t"/>
            <a:r>
              <a:rPr lang="ru-RU" sz="2700" b="1" dirty="0" smtClean="0">
                <a:solidFill>
                  <a:srgbClr val="FF0000"/>
                </a:solidFill>
              </a:rPr>
              <a:t>5.Предполагаемые результаты   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Включение в урок проблемных ситуаций, построение урока в технологии </a:t>
            </a:r>
            <a:r>
              <a:rPr lang="ru-RU" sz="2700" dirty="0" err="1" smtClean="0"/>
              <a:t>деятельностного</a:t>
            </a:r>
            <a:r>
              <a:rPr lang="ru-RU" sz="2700" dirty="0" smtClean="0"/>
              <a:t> метода обучения способствует формированию универсальных учебных действий у учащихся, даёт возможность детям вырасти людьми, способными понимать и оценивать информацию, принимать решения, контролировать свою деятельность в соответствии с поставленными целями. А это именно те качества, которые необходимы человеку в современных условиях. </a:t>
            </a:r>
            <a:br>
              <a:rPr lang="ru-RU" sz="27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470648" cy="5400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Выводы: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Применение проблемно-исследовательского метода позволяет поставить ребёнка в активную позицию исследователя. Этот метод предполагает не только индивидуальный, но и групповой совместный поиск неизвестного учащимися. При этом обеспечивается развитие коммуникативной сферы у детей, их способностей к сотрудничеству, понимание других людей, самого себя.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53094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  Дети приобретают мыслительные и исследовательские умения, без которых невозможно самостоятельное выполнение исследовательской или проектной работы, а в конечном итоге умение учиться, и не только в школе, а в течение всей жизни.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0000"/>
                <a:satMod val="150000"/>
              </a:schemeClr>
            </a:gs>
            <a:gs pos="30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0100" y="2857496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Если человека постоянно приучать усваивать знания и умения в готовом виде, </a:t>
            </a:r>
            <a:br>
              <a:rPr lang="ru-RU" i="1" dirty="0" smtClean="0"/>
            </a:br>
            <a:r>
              <a:rPr lang="ru-RU" i="1" dirty="0" smtClean="0"/>
              <a:t>можно и притупить его природные творческие способности – </a:t>
            </a:r>
            <a:br>
              <a:rPr lang="ru-RU" i="1" dirty="0" smtClean="0"/>
            </a:br>
            <a:r>
              <a:rPr lang="ru-RU" i="1" dirty="0" smtClean="0"/>
              <a:t>«разучить» думать самостоятельно.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А. </a:t>
            </a:r>
            <a:r>
              <a:rPr lang="ru-RU" dirty="0" err="1" smtClean="0"/>
              <a:t>Дистервег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929562" cy="6500812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b="1" dirty="0" smtClean="0">
                <a:solidFill>
                  <a:srgbClr val="FF0000"/>
                </a:solidFill>
                <a:cs typeface="Times New Roman" pitchFamily="18" charset="0"/>
              </a:rPr>
              <a:t>Перечень нормативно- правовых документов,</a:t>
            </a:r>
            <a:r>
              <a:rPr lang="en-US" sz="2700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FF0000"/>
                </a:solidFill>
                <a:cs typeface="Times New Roman" pitchFamily="18" charset="0"/>
              </a:rPr>
              <a:t>                                 </a:t>
            </a:r>
            <a:r>
              <a:rPr lang="ru-RU" sz="2700" b="1" dirty="0" smtClean="0">
                <a:solidFill>
                  <a:srgbClr val="FF0000"/>
                </a:solidFill>
                <a:cs typeface="Times New Roman" pitchFamily="18" charset="0"/>
              </a:rPr>
              <a:t> источников:</a:t>
            </a:r>
            <a:r>
              <a:rPr lang="ru-RU" sz="2000" i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1. Федеральный государственный образовательный стандарт начального общего образования / М–во образования и науки  Рос. Федерации. – М.: Просвещение, 2010. (Стандарты второго поколения).</a:t>
            </a:r>
            <a:br>
              <a:rPr lang="ru-RU" sz="2000" dirty="0" smtClean="0"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  2. Примерная основная образовательная программа образовательного учреждения. Начальная школа / [сост. Е.С.Савинов]. – М.:  Просвещение, 2010.  (Стандарты второго поколения).</a:t>
            </a:r>
            <a:br>
              <a:rPr lang="ru-RU" sz="2000" dirty="0" smtClean="0"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  3. Как проектировать универсальные учебные действия в начальной школе. От действия к мысли: пособие для учителя / [ А.Г. </a:t>
            </a:r>
            <a:r>
              <a:rPr lang="ru-RU" sz="2000" dirty="0" err="1" smtClean="0">
                <a:solidFill>
                  <a:schemeClr val="tx1"/>
                </a:solidFill>
                <a:effectLst/>
                <a:cs typeface="Times New Roman" pitchFamily="18" charset="0"/>
              </a:rPr>
              <a:t>Асмолов</a:t>
            </a:r>
            <a:r>
              <a:rPr lang="ru-RU" sz="20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, Г.В. </a:t>
            </a:r>
            <a:r>
              <a:rPr lang="ru-RU" sz="2000" dirty="0" err="1" smtClean="0">
                <a:solidFill>
                  <a:schemeClr val="tx1"/>
                </a:solidFill>
                <a:effectLst/>
                <a:cs typeface="Times New Roman" pitchFamily="18" charset="0"/>
              </a:rPr>
              <a:t>Бурменская</a:t>
            </a:r>
            <a:r>
              <a:rPr lang="ru-RU" sz="20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, И.А. Володарская  и др. ]; под ред. А.Г. </a:t>
            </a:r>
            <a:r>
              <a:rPr lang="ru-RU" sz="2000" dirty="0" err="1" smtClean="0">
                <a:solidFill>
                  <a:schemeClr val="tx1"/>
                </a:solidFill>
                <a:effectLst/>
                <a:cs typeface="Times New Roman" pitchFamily="18" charset="0"/>
              </a:rPr>
              <a:t>Асмолова</a:t>
            </a:r>
            <a:r>
              <a:rPr lang="ru-RU" sz="20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. – 2-е изд. – М.: Просвещение, 2010. </a:t>
            </a:r>
            <a:br>
              <a:rPr lang="ru-RU" sz="2000" dirty="0" smtClean="0"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  4. Планируемые результаты  начального общего образования  / [Л.Л. Алексеева, С.В. </a:t>
            </a:r>
            <a:r>
              <a:rPr lang="ru-RU" sz="2000" dirty="0" err="1" smtClean="0">
                <a:solidFill>
                  <a:schemeClr val="tx1"/>
                </a:solidFill>
                <a:effectLst/>
                <a:cs typeface="Times New Roman" pitchFamily="18" charset="0"/>
              </a:rPr>
              <a:t>Анащенкова</a:t>
            </a:r>
            <a:r>
              <a:rPr lang="ru-RU" sz="20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, М.З. </a:t>
            </a:r>
            <a:r>
              <a:rPr lang="ru-RU" sz="2000" dirty="0" err="1" smtClean="0">
                <a:solidFill>
                  <a:schemeClr val="tx1"/>
                </a:solidFill>
                <a:effectLst/>
                <a:cs typeface="Times New Roman" pitchFamily="18" charset="0"/>
              </a:rPr>
              <a:t>Биболетова</a:t>
            </a:r>
            <a:r>
              <a:rPr lang="ru-RU" sz="20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 и др.] под  ред. Г.С. Ковалевой, О.Б. Логиновой, - 2-е изд. – М.: Просвещение, 2010. </a:t>
            </a:r>
            <a:br>
              <a:rPr lang="ru-RU" sz="2000" dirty="0" smtClean="0"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  5. Оценка достижения планируемых результатов в начальной школе. Система заданий. В 2 ч. Ч.1 / [ М.Ю. Демидова, С.В. Иванов, О.А. Карабанова и др.]; под ред. Г.С. Ковалевой, О.Б. Логиновой. – 2-е изд. – М.: Просвещение, 2010.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685800"/>
            <a:ext cx="8305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800000"/>
                </a:solidFill>
                <a:latin typeface="Times New Roman" pitchFamily="16" charset="0"/>
              </a:rPr>
              <a:t>Расскажи мне – и я забуду, покажи мне – и я запомню, сделай вместе со мной – и я научусь.</a:t>
            </a:r>
          </a:p>
          <a:p>
            <a:pPr algn="ctr">
              <a:spcBef>
                <a:spcPct val="50000"/>
              </a:spcBef>
            </a:pPr>
            <a:endParaRPr lang="ru-RU" sz="3200" b="1">
              <a:solidFill>
                <a:srgbClr val="800000"/>
              </a:solidFill>
              <a:latin typeface="Times New Roman" pitchFamily="16" charset="0"/>
            </a:endParaRPr>
          </a:p>
          <a:p>
            <a:pPr algn="ctr">
              <a:spcBef>
                <a:spcPct val="50000"/>
              </a:spcBef>
            </a:pPr>
            <a:endParaRPr lang="ru-RU" sz="3200" b="1">
              <a:solidFill>
                <a:srgbClr val="800000"/>
              </a:solidFill>
              <a:latin typeface="Times New Roman" pitchFamily="16" charset="0"/>
            </a:endParaRPr>
          </a:p>
          <a:p>
            <a:pPr algn="ctr">
              <a:spcBef>
                <a:spcPct val="50000"/>
              </a:spcBef>
            </a:pPr>
            <a:endParaRPr lang="ru-RU" sz="3200" b="1" i="1">
              <a:solidFill>
                <a:srgbClr val="800000"/>
              </a:solidFill>
              <a:latin typeface="Times New Roman" pitchFamily="16" charset="0"/>
            </a:endParaRPr>
          </a:p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rgbClr val="800000"/>
                </a:solidFill>
                <a:latin typeface="Times New Roman" pitchFamily="16" charset="0"/>
              </a:rPr>
              <a:t>Спасибо за внимание!</a:t>
            </a:r>
          </a:p>
        </p:txBody>
      </p:sp>
      <p:pic>
        <p:nvPicPr>
          <p:cNvPr id="18435" name="Picture 5" descr="5f8350820dd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90800"/>
            <a:ext cx="29352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 rot="19308294">
            <a:off x="-573476" y="881760"/>
            <a:ext cx="4804550" cy="1730790"/>
          </a:xfrm>
          <a:prstGeom prst="ellipse">
            <a:avLst/>
          </a:prstGeom>
          <a:solidFill>
            <a:schemeClr val="accent2">
              <a:lumMod val="40000"/>
              <a:lumOff val="6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9358745">
            <a:off x="-92301" y="1153799"/>
            <a:ext cx="41778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ЖЕЛАЕМ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Приоритетная </a:t>
            </a:r>
            <a:r>
              <a:rPr lang="ru-RU" sz="4000" b="1"/>
              <a:t>цель</a:t>
            </a:r>
            <a:r>
              <a:rPr lang="ru-RU" sz="4000"/>
              <a:t> школьного образования: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3600" dirty="0"/>
              <a:t>развитие у ученика способности самостоятельно ставить учебную задачу,</a:t>
            </a:r>
          </a:p>
          <a:p>
            <a:pPr>
              <a:lnSpc>
                <a:spcPct val="90000"/>
              </a:lnSpc>
            </a:pPr>
            <a:r>
              <a:rPr lang="ru-RU" sz="3600" dirty="0"/>
              <a:t>проектировать пути их реализации,</a:t>
            </a:r>
          </a:p>
          <a:p>
            <a:pPr>
              <a:lnSpc>
                <a:spcPct val="90000"/>
              </a:lnSpc>
            </a:pPr>
            <a:r>
              <a:rPr lang="ru-RU" sz="3600" dirty="0"/>
              <a:t>контролировать 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dirty="0"/>
              <a:t>	оценивать свои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dirty="0"/>
              <a:t>	достижения.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достичь эту цель?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03438"/>
            <a:ext cx="8229600" cy="402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/>
              <a:t>	</a:t>
            </a:r>
            <a:r>
              <a:rPr lang="ru-RU" sz="4400" dirty="0"/>
              <a:t>Благодаря системе формирования универсальных учебных действий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db823433aa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6072188"/>
            <a:ext cx="8207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643063" y="1571625"/>
            <a:ext cx="5929312" cy="471487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25400"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274320" indent="-274320" algn="just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любознательный</a:t>
            </a:r>
            <a:r>
              <a:rPr lang="ru-RU" sz="3300" dirty="0">
                <a:latin typeface="+mj-lt"/>
                <a:cs typeface="Times New Roman" pitchFamily="18" charset="0"/>
              </a:rPr>
              <a:t>, активно и заинтересованно познающий мир;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владеющий</a:t>
            </a:r>
            <a:r>
              <a:rPr lang="ru-RU" sz="3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300" dirty="0">
                <a:latin typeface="+mj-lt"/>
                <a:cs typeface="Times New Roman" pitchFamily="18" charset="0"/>
              </a:rPr>
              <a:t>основами умения учиться, способный  к организации собственной деятельности; 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любящий</a:t>
            </a:r>
            <a:r>
              <a:rPr lang="ru-RU" sz="3300" dirty="0">
                <a:latin typeface="+mj-lt"/>
                <a:cs typeface="Times New Roman" pitchFamily="18" charset="0"/>
              </a:rPr>
              <a:t> свой народ, свой край и свою Родину;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уважающий</a:t>
            </a:r>
            <a:r>
              <a:rPr lang="ru-RU" sz="3300" dirty="0">
                <a:latin typeface="+mj-lt"/>
                <a:cs typeface="Times New Roman" pitchFamily="18" charset="0"/>
              </a:rPr>
              <a:t> и принимающий ценности семьи и общества;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готовый</a:t>
            </a:r>
            <a:r>
              <a:rPr lang="ru-RU" sz="3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300" dirty="0">
                <a:latin typeface="+mj-lt"/>
                <a:cs typeface="Times New Roman" pitchFamily="18" charset="0"/>
              </a:rPr>
              <a:t>самостоятельно действовать и отвечать за свои поступки перед семьей и обществом; 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доброжелательный</a:t>
            </a:r>
            <a:r>
              <a:rPr lang="ru-RU" sz="3300" dirty="0">
                <a:latin typeface="+mj-lt"/>
                <a:cs typeface="Times New Roman" pitchFamily="18" charset="0"/>
              </a:rPr>
              <a:t>, умеющий слушать и слышать собеседника, обосновывать  свою позицию, высказывать свое мнение; 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выполняющий</a:t>
            </a:r>
            <a:r>
              <a:rPr lang="ru-RU" sz="3300" dirty="0">
                <a:latin typeface="+mj-lt"/>
                <a:cs typeface="Times New Roman" pitchFamily="18" charset="0"/>
              </a:rPr>
              <a:t> правила здорового и безопасного для себя и окружающих образа жизни. 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ru-RU" sz="3300" dirty="0">
                <a:latin typeface="+mj-lt"/>
                <a:cs typeface="Times New Roman" pitchFamily="18" charset="0"/>
              </a:rPr>
              <a:t>                 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ru-RU" sz="3300" dirty="0">
                <a:latin typeface="+mj-lt"/>
                <a:cs typeface="Times New Roman" pitchFamily="18" charset="0"/>
              </a:rPr>
              <a:t>                 </a:t>
            </a:r>
            <a:r>
              <a:rPr lang="en-US" sz="3300" dirty="0">
                <a:latin typeface="+mj-lt"/>
                <a:cs typeface="Times New Roman" pitchFamily="18" charset="0"/>
              </a:rPr>
              <a:t>         </a:t>
            </a:r>
            <a:r>
              <a:rPr lang="ru-RU" sz="3300" dirty="0">
                <a:latin typeface="+mj-lt"/>
                <a:cs typeface="Times New Roman" pitchFamily="18" charset="0"/>
              </a:rPr>
              <a:t> (ФГОС НОО, стр.7, раздел </a:t>
            </a:r>
            <a:r>
              <a:rPr lang="en-US" sz="3300" dirty="0">
                <a:latin typeface="+mj-lt"/>
                <a:cs typeface="Times New Roman" pitchFamily="18" charset="0"/>
              </a:rPr>
              <a:t>I</a:t>
            </a:r>
            <a:r>
              <a:rPr lang="ru-RU" sz="3300" dirty="0">
                <a:latin typeface="+mj-lt"/>
                <a:cs typeface="Times New Roman" pitchFamily="18" charset="0"/>
              </a:rPr>
              <a:t>.)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14438" y="357188"/>
            <a:ext cx="7286625" cy="1143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-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-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800" b="1" spc="-1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«Портрет выпускника начальной школы»</a:t>
            </a:r>
            <a:r>
              <a:rPr lang="ru-RU" sz="14400" b="1" spc="-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400" b="1" spc="-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опия j0435841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76405">
            <a:off x="244475" y="2257425"/>
            <a:ext cx="1800225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опия j0435773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423">
            <a:off x="7489825" y="2828925"/>
            <a:ext cx="1554163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358063" y="6350000"/>
            <a:ext cx="1785937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bg1"/>
                </a:solidFill>
                <a:latin typeface="+mn-lt"/>
              </a:rPr>
              <a:t>Камагаева Ната</a:t>
            </a:r>
            <a:r>
              <a:rPr lang="ru-RU" sz="9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лья</a:t>
            </a:r>
            <a:r>
              <a:rPr lang="ru-RU" sz="9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9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Николаевна </a:t>
            </a:r>
            <a:r>
              <a:rPr lang="ru-RU" sz="900" dirty="0">
                <a:solidFill>
                  <a:schemeClr val="bg1"/>
                </a:solidFill>
                <a:latin typeface="+mn-lt"/>
              </a:rPr>
              <a:t>МОУ НО</a:t>
            </a:r>
            <a:r>
              <a:rPr lang="ru-RU" sz="9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Ш №33 г. Майкоп, РА учитель начальных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ункции универсальных учебных действий: Обеспечение возможностей учащегося самостоятельно осуществлять деятельность учения; ставить учебные цели, искать и использовать необходимые средства и способы их достижения; контролировать и оценивать процесс и результаты деятельности; создание условий для гармоничного развития личности и ее готовности к непрерывному образованию; обеспечение успешного усвоеня знаний, формирования умений, навыков и компетентностей в любой предметной области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5011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solidFill>
                  <a:srgbClr val="337AD1"/>
                </a:solidFill>
              </a:rPr>
              <a:t>Постановка и решение проблемы: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формулирование проблемы;</a:t>
            </a:r>
          </a:p>
          <a:p>
            <a:r>
              <a:rPr lang="ru-RU"/>
              <a:t>самостоятельное создание способов решения проблем творческого и поискового характера.</a:t>
            </a:r>
          </a:p>
        </p:txBody>
      </p:sp>
      <p:pic>
        <p:nvPicPr>
          <p:cNvPr id="75778" name="Picture 2" descr="http://nachalka1-4.ucoz.ru/mb_event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857628"/>
            <a:ext cx="1285884" cy="1784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7586663" cy="59372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/>
              <a:t>Регулятивные </a:t>
            </a:r>
            <a:r>
              <a:rPr lang="ru-RU" sz="2000" b="1" dirty="0"/>
              <a:t>учебные действия</a:t>
            </a:r>
            <a:r>
              <a:rPr lang="ru-RU" sz="2000" dirty="0"/>
              <a:t> детей младшего школьного возраста: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1. </a:t>
            </a:r>
            <a:r>
              <a:rPr lang="ru-RU" sz="2000" b="1" dirty="0"/>
              <a:t>Умение учиться и способность к организации своей деятельности (планирование, контроль, оценка):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— способность принимать, сохранять цели и следовать им в учебной деятельности;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— умение действовать по плану и планировать свою деятельность;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— преодоление импульсивности, непроизвольности;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— умение контролировать процесс и результаты своей деятельности, включая осуществление предвосхищающего контроля в сотрудничестве с учителем и сверстниками;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— умение адекватно воспринимать оценки и отметки;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— умение различать объективную трудность задачи и субъективную сложность;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— умение взаимодействовать со взрослыми и со сверстниками в учебной деятельности.</a:t>
            </a:r>
          </a:p>
        </p:txBody>
      </p:sp>
      <p:pic>
        <p:nvPicPr>
          <p:cNvPr id="71682" name="Picture 2" descr="http://www.bsd7.org/NewsLink/UserGfx/read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695834"/>
            <a:ext cx="2285968" cy="1990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93" name="Group 113"/>
          <p:cNvGraphicFramePr>
            <a:graphicFrameLocks noGrp="1"/>
          </p:cNvGraphicFramePr>
          <p:nvPr/>
        </p:nvGraphicFramePr>
        <p:xfrm>
          <a:off x="142875" y="765175"/>
          <a:ext cx="8786813" cy="5972176"/>
        </p:xfrm>
        <a:graphic>
          <a:graphicData uri="http://schemas.openxmlformats.org/drawingml/2006/table">
            <a:tbl>
              <a:tblPr/>
              <a:tblGrid>
                <a:gridCol w="1616075"/>
                <a:gridCol w="1947863"/>
                <a:gridCol w="2162175"/>
                <a:gridCol w="3060700"/>
              </a:tblGrid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Этап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Деятельность учителя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Деятельность учащихся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Универсальные действия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Самоопределение к деятельности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Организационный момент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Включение в деловой ритм. Устное сообщение учителя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Подготовка класса к работе.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Личностные: самоопределение; регулятивные: целеполагание; коммуникативные: планирование учебного сотрудничества с учителем и сверстниками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Актуализация знаний и фиксация затруднений в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Выявляет уровень знаний. Определяет типичные недостатки.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Выполняют задание, тренирующее отдельные способности к учебной деятельности, мыслительные операции и учебные навыки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Коммуникативные: планирование учебного сотрудничества с учителем и сверстниками; Познавательные: логические – анализ объектов с целью выделения признаков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Постановка учебной задачи.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Активизирует знания учащихся. Создаёт проблемную ситуацию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Ставят цели, формулируют (уточняют) тему урока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Регулятивные: целеполагание; познавательные: постановка вопросов; познавательные: общеучебные: самостоятельное выделение - формулирование познавательной цели; логические: формулирование проблемы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Построение проекта выхода из затруднения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Организует учащихся по исследованию проблемной ситуации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Составляют план достижения цели и определяют средства (алгоритм, модель и т.д.)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Регулятивные: планирование, прогнозирование; познавательые – моделирование, логические - решение проблемы, построение логической цепи рассуждений, доказательство, выдвижение гипотез и их обоснование; коммуникативные – инициативное сотрудничество в поиске и выборе информации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93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Первичное закрепление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Устанавливает осознанность восприятия. Первичное обобщение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Решают типовые задания с проговариванием алгоритма вслух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Регулятивные: контроль, оценка, коррекция; познавательные: общеучебные – умение структурировать знания, выбор наиболее эффективных способов решения зада, умение осознанно и произвольно строить речевое высказывание, рефлексия способов и условий действия; коммуникативные: управление поведением партнера – контроль, коррекция, оценка действий партнера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Самостоятельная работа с самопроверкой по эталону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Организует деятельность по применению новых знаний. 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Самостоятельная работа. Осуществляют самопроверку, пошагово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сравнивая с эталоном.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Регулятивные: контроль, коррекция, выделение и осознание того, что уж усвоено и что еще подлежит усвоению, осознание качества и уровня усвоения; личностные: самоопределение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Рефлексия деятельности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(итог урока)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Организует рефлексию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Осуществляют самооценку собственной учебной деятельности, соотносят цель и результаты, степень их соответствия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Коммуникативные: умение с достаточной полнотой и точностью выражать свои мысли; познавательные: рефлексия; личностные:</a:t>
                      </a:r>
                    </a:p>
                  </a:txBody>
                  <a:tcPr marL="84406" marR="84406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066" name="Rectangle 178"/>
          <p:cNvSpPr>
            <a:spLocks noChangeArrowheads="1"/>
          </p:cNvSpPr>
          <p:nvPr/>
        </p:nvSpPr>
        <p:spPr bwMode="auto">
          <a:xfrm>
            <a:off x="0" y="0"/>
            <a:ext cx="8959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Системно-деятельностный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подход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Технологическая карта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895</Words>
  <Application>Microsoft Office PowerPoint</Application>
  <PresentationFormat>Экран (4:3)</PresentationFormat>
  <Paragraphs>105</Paragraphs>
  <Slides>28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Аспект</vt:lpstr>
      <vt:lpstr>Техническая</vt:lpstr>
      <vt:lpstr>Государственное бюджетное образовательное  учреждение дополнительного профессионального образования Тверской  областной  институт  усовершенствования  учителей   Практико-ориентированный проект   по теме: «Формирование умения учиться»                                                                                                                                                                                                                         Выполнила учитель                                                                                                   начальных классов                                                                                                            МБОУ СОШ № 1  г. Зубцова                                                                                                                      Волгина Наталья Ивановна                                                                                                                        Тверь, 2013 г.</vt:lpstr>
      <vt:lpstr>В чем заключается задача школы?</vt:lpstr>
      <vt:lpstr>Приоритетная цель школьного образования:</vt:lpstr>
      <vt:lpstr>Как достичь эту цель?</vt:lpstr>
      <vt:lpstr>Слайд 5</vt:lpstr>
      <vt:lpstr>Слайд 6</vt:lpstr>
      <vt:lpstr>Постановка и решение проблемы:</vt:lpstr>
      <vt:lpstr>Слайд 8</vt:lpstr>
      <vt:lpstr>Слайд 9</vt:lpstr>
      <vt:lpstr>Слайд 10</vt:lpstr>
      <vt:lpstr>Фрагмент урока  Создать следующую проблемную ситуацию:  - Назовите отличительный признак птиц.  (Это животные, которые умеют летать.)  </vt:lpstr>
      <vt:lpstr>- Посмотрите на слайд. Каких животных вы узнали? </vt:lpstr>
      <vt:lpstr>- Что общего у этих животных?  (Умеют летать.)  - Можно их отнести к одной группе?  (Нет.)  - Умение летать будет отличительным признаком птиц?  (Нет) </vt:lpstr>
      <vt:lpstr>   - Вы что предполагали?  (Птицы - это животные, которые умеют летать.)   А что получается на самом деле?  (Не все , кто умеет летать ,птицы.)  Какой вопрос возникает?  (Что является отличительным признаком птиц?)     </vt:lpstr>
      <vt:lpstr>Кто здесь не птица?</vt:lpstr>
      <vt:lpstr>Исследование в малых группах. Каждой группе предлагается материал : 1.«Клюв» 2.«Для чего птицам ноги» 3. «Оперение птиц» 4.«Для чего птицам крылья»   Обмен информацией.  </vt:lpstr>
      <vt:lpstr>- Оформление информации, обобщение  Вывод: Клюв, две лапки и наличие перьев – отличительные признаки птиц.     </vt:lpstr>
      <vt:lpstr>Нелетающие птицы</vt:lpstr>
      <vt:lpstr>Слайд 19</vt:lpstr>
      <vt:lpstr>«Одежда» птиц</vt:lpstr>
      <vt:lpstr>Слайд 21</vt:lpstr>
      <vt:lpstr>5.Предполагаемые результаты     Включение в урок проблемных ситуаций, построение урока в технологии деятельностного метода обучения способствует формированию универсальных учебных действий у учащихся, даёт возможность детям вырасти людьми, способными понимать и оценивать информацию, принимать решения, контролировать свою деятельность в соответствии с поставленными целями. А это именно те качества, которые необходимы человеку в современных условиях.  </vt:lpstr>
      <vt:lpstr>Выводы: Применение проблемно-исследовательского метода позволяет поставить ребёнка в активную позицию исследователя. Этот метод предполагает не только индивидуальный, но и групповой совместный поиск неизвестного учащимися. При этом обеспечивается развитие коммуникативной сферы у детей, их способностей к сотрудничеству, понимание других людей, самого себя.</vt:lpstr>
      <vt:lpstr>  Дети приобретают мыслительные и исследовательские умения, без которых невозможно самостоятельное выполнение исследовательской или проектной работы, а в конечном итоге умение учиться, и не только в школе, а в течение всей жизни.    </vt:lpstr>
      <vt:lpstr>Если человека постоянно приучать усваивать знания и умения в готовом виде,  можно и притупить его природные творческие способности –  «разучить» думать самостоятельно.                             А. Дистервег   </vt:lpstr>
      <vt:lpstr>        Перечень нормативно- правовых документов,                                   источников:   1. Федеральный государственный образовательный стандарт начального общего образования / М–во образования и науки  Рос. Федерации. – М.: Просвещение, 2010. (Стандарты второго поколения).   2. Примерная основная образовательная программа образовательного учреждения. Начальная школа / [сост. Е.С.Савинов]. – М.:  Просвещение, 2010.  (Стандарты второго поколения).   3. Как проектировать универсальные учебные действия в начальной школе. От действия к мысли: пособие для учителя / [ А.Г. Асмолов, Г.В. Бурменская, И.А. Володарская  и др. ]; под ред. А.Г. Асмолова. – 2-е изд. – М.: Просвещение, 2010.    4. Планируемые результаты  начального общего образования  / [Л.Л. Алексеева, С.В. Анащенкова, М.З. Биболетова и др.] под  ред. Г.С. Ковалевой, О.Б. Логиновой, - 2-е изд. – М.: Просвещение, 2010.    5. Оценка достижения планируемых результатов в начальной школе. Система заданий. В 2 ч. Ч.1 / [ М.Ю. Демидова, С.В. Иванов, О.А. Карабанова и др.]; под ред. Г.С. Ковалевой, О.Б. Логиновой. – 2-е изд. – М.: Просвещение, 2010.  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Наталья</cp:lastModifiedBy>
  <cp:revision>65</cp:revision>
  <dcterms:created xsi:type="dcterms:W3CDTF">2005-12-31T21:16:41Z</dcterms:created>
  <dcterms:modified xsi:type="dcterms:W3CDTF">2013-11-15T12:31:45Z</dcterms:modified>
</cp:coreProperties>
</file>