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3" r:id="rId9"/>
    <p:sldId id="274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>
      <p:cViewPr varScale="1">
        <p:scale>
          <a:sx n="81" d="100"/>
          <a:sy n="81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E4FA-2CF8-4662-B428-8477A8FBD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9E47-B411-402F-8D8E-C6E5F3D29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2ED4-4361-4C3E-A8F0-C779C2206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5BFE-826F-4B9D-866D-7BC54C958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4ABF-914A-4642-9ABB-1F6A8BC2E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1983-09BF-444D-8FA3-7FD29435E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0F550-CAB4-47AA-9C8C-5CC7E655E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42A1C-A4CF-4EAE-8B9B-F2AA1B202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508C-4995-458B-8521-57F07D92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9584-9754-47A1-B9CA-8BC5CD3B1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7451-8A69-4A71-8EC2-A9BE4F332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9A61-3ADD-4891-8505-00BB75484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F50B-315D-4849-8956-BD2DC7593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A1BD-60D9-45BC-8456-FE1DA7934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81646C9-4DD7-4419-8419-A35AE19FC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ransition spd="med">
    <p:cover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7;&#1072;&#1085;&#1103;\Desktop\&#1053;&#1086;&#1074;&#1072;&#1103;%20&#1087;&#1072;&#1087;&#1082;&#1072;\&#1050;&#1072;&#1081;&#1088;&#1072;-&#1090;&#1086;&#1083;&#1089;&#1090;&#1086;&#1082;&#1083;&#1102;&#1074;&#1072;&#1103;..wav" TargetMode="External"/><Relationship Id="rId6" Type="http://schemas.openxmlformats.org/officeDocument/2006/relationships/slide" Target="slide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5.jpeg"/><Relationship Id="rId7" Type="http://schemas.openxmlformats.org/officeDocument/2006/relationships/slide" Target="slide1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2;&#1085;&#1103;\Desktop\&#1053;&#1086;&#1074;&#1072;&#1103;%20&#1087;&#1072;&#1087;&#1082;&#1072;\&#1050;&#1072;&#1081;&#1088;&#1099;.mpg" TargetMode="Externa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2;&#1085;&#1103;\Desktop\&#1053;&#1086;&#1074;&#1072;&#1103;%20&#1087;&#1072;&#1087;&#1082;&#1072;\&#1058;&#1102;&#1083;&#1077;&#1085;&#1100;%201.mpg" TargetMode="Externa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7;&#1072;&#1085;&#1103;\Desktop\&#1053;&#1086;&#1074;&#1072;&#1103;%20&#1087;&#1072;&#1087;&#1082;&#1072;\&#1043;&#1072;&#1075;&#1072;&#1088;&#1082;&#1072;..wav" TargetMode="External"/><Relationship Id="rId6" Type="http://schemas.openxmlformats.org/officeDocument/2006/relationships/image" Target="../media/image18.png"/><Relationship Id="rId5" Type="http://schemas.openxmlformats.org/officeDocument/2006/relationships/slide" Target="slide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7;&#1072;&#1085;&#1103;\Desktop\&#1053;&#1086;&#1074;&#1072;&#1103;%20&#1087;&#1072;&#1087;&#1082;&#1072;\&#1058;&#1091;&#1087;&#1080;&#1082;..wav" TargetMode="External"/><Relationship Id="rId6" Type="http://schemas.openxmlformats.org/officeDocument/2006/relationships/image" Target="../media/image20.png"/><Relationship Id="rId5" Type="http://schemas.openxmlformats.org/officeDocument/2006/relationships/slide" Target="slide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Зона Арктических пустынь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Урок окружающего мира</a:t>
            </a:r>
          </a:p>
          <a:p>
            <a:pPr eaLnBrk="1" hangingPunct="1">
              <a:defRPr/>
            </a:pPr>
            <a:r>
              <a:rPr lang="ru-RU" smtClean="0"/>
              <a:t>4 класс</a:t>
            </a:r>
          </a:p>
          <a:p>
            <a:pPr eaLnBrk="1" hangingPunct="1">
              <a:defRPr/>
            </a:pPr>
            <a:r>
              <a:rPr lang="ru-RU" smtClean="0"/>
              <a:t>по УМК «Школа России»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3455987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КАЙРА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692150"/>
            <a:ext cx="5184775" cy="616585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Кайры – морские птицы, появляющиеся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на брегу лишь в брачный период.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Известно 2 вида кайр: толстоклювая и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тонкоклювая. Кайры собираются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большими колониями и гнездятся на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уступах скал. Гнёзд они не делают,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яйца кладут на голый карниз без какой-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либо подстилки. Грушевидная форма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придаёт яйцу некоторую устойчивость.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Взрослые птицы заботятся только о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собственном потомстве: своё яйцо они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узнают по цвету и рисунку, а птенцов по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голосу. Кайры кормятся в море мелкой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рыбой: треской, сайрой, мойвой и др.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Под водой птица может пробыть 2 мин. и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нырнуть на глубину 20 метров. Ловят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кайры всего 1 рыбку и летят к своим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птенцам.</a:t>
            </a:r>
          </a:p>
        </p:txBody>
      </p:sp>
      <p:pic>
        <p:nvPicPr>
          <p:cNvPr id="89098" name="Picture 10" descr="Толстоклювая кайра">
            <a:hlinkClick r:id="rId3" action="ppaction://hlinksldjump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1268413"/>
            <a:ext cx="2808287" cy="2089150"/>
          </a:xfrm>
          <a:ln w="28575" cap="rnd">
            <a:solidFill>
              <a:schemeClr val="tx1"/>
            </a:solidFill>
            <a:prstDash val="sysDot"/>
          </a:ln>
        </p:spPr>
      </p:pic>
      <p:pic>
        <p:nvPicPr>
          <p:cNvPr id="89099" name="Picture 11" descr="Кайры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4005263"/>
            <a:ext cx="2836862" cy="1981200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89101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1079500" cy="4048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Кайра-толстоклювая.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18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9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9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9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9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9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9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9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9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9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9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9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9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9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90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90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909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17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89092" grpId="0"/>
      <p:bldP spid="89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Звери арктической зоны</a:t>
            </a:r>
          </a:p>
        </p:txBody>
      </p:sp>
      <p:pic>
        <p:nvPicPr>
          <p:cNvPr id="45064" name="Picture 8" descr="Морж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052513"/>
            <a:ext cx="4038600" cy="28797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45065" name="Picture 9" descr="Тюлень Арктики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052513"/>
            <a:ext cx="3816350" cy="28797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45068" name="Picture 12" descr="Белые медведи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4076700"/>
            <a:ext cx="4033838" cy="2636838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45069" name="Picture 13" descr="Белый медведь"/>
          <p:cNvPicPr>
            <a:picLocks noChangeAspect="1" noChangeArrowheads="1"/>
          </p:cNvPicPr>
          <p:nvPr/>
        </p:nvPicPr>
        <p:blipFill>
          <a:blip r:embed="rId5" cstate="print"/>
          <a:srcRect b="9290"/>
          <a:stretch>
            <a:fillRect/>
          </a:stretch>
        </p:blipFill>
        <p:spPr bwMode="auto">
          <a:xfrm>
            <a:off x="5076825" y="4076700"/>
            <a:ext cx="3816350" cy="26797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700338" y="3429000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hlinkClick r:id="rId6" action="ppaction://hlinksldjump"/>
              </a:rPr>
              <a:t>морж</a:t>
            </a:r>
            <a:endParaRPr lang="ru-RU" sz="2000" b="1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5148263" y="3429000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hlinkClick r:id="rId7" action="ppaction://hlinksldjump"/>
              </a:rPr>
              <a:t>тюлень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042988" y="6237288"/>
            <a:ext cx="2952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hlinkClick r:id="rId8" action="ppaction://hlinksldjump"/>
              </a:rPr>
              <a:t>белый</a:t>
            </a:r>
            <a:r>
              <a:rPr lang="ru-RU" sz="2000" b="1">
                <a:hlinkClick r:id="rId8" action="ppaction://hlinksldjump"/>
              </a:rPr>
              <a:t> </a:t>
            </a:r>
            <a:r>
              <a:rPr lang="ru-RU" sz="2000" b="1">
                <a:solidFill>
                  <a:schemeClr val="bg1"/>
                </a:solidFill>
                <a:hlinkClick r:id="rId8" action="ppaction://hlinksldjump"/>
              </a:rPr>
              <a:t>медведь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0"/>
            <a:ext cx="3529012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МОРЖ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276600" y="981075"/>
            <a:ext cx="5688013" cy="568801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Это млекопитающее с длинными клыками.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Морж-самец огромен: он может весить 1500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кг, в то время как масса самки до 1000 кг. У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моржа морщинистое тело, покрытое редкой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щетиной. Его сильный голос напоминает рёв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льва, мычание быка. Во время сна он звучно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похрапывает. Может часами отдыхать на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солнце. Морж раздражителен и строптив,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однако он не замедлит прийти на помощь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своему собрату, которого атакуют охотники.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Под кожей моржа плотный слой жира, он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служит ему одновременно и защитой от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холода, и резервным запасом пищи. Клыки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незаменимы в жизни моржа: он защищается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ими от врагов, буравит ими морское дно, с 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их помощью вскарабкивается на льдину и</a:t>
            </a:r>
          </a:p>
          <a:p>
            <a:pPr algn="just" eaLnBrk="1" hangingPunct="1">
              <a:buFontTx/>
              <a:buNone/>
              <a:defRPr/>
            </a:pPr>
            <a:r>
              <a:rPr lang="ru-RU" sz="1800" b="1" smtClean="0"/>
              <a:t>передвигается по льдине или земле.</a:t>
            </a:r>
          </a:p>
        </p:txBody>
      </p:sp>
      <p:pic>
        <p:nvPicPr>
          <p:cNvPr id="47111" name="Picture 7" descr="Атлантические моржи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492375"/>
            <a:ext cx="2808288" cy="20288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47112" name="Picture 8" descr="Детёныш морж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652963"/>
            <a:ext cx="2808288" cy="20161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47113" name="Picture 9" descr="Мор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808288" cy="2106613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4711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260350"/>
            <a:ext cx="1008062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71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1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1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71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71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859338" y="0"/>
            <a:ext cx="3671887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ТЮЛЕНЬ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348038" y="908050"/>
            <a:ext cx="5616575" cy="57610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Тюлень – это ластоногое животное. Он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прекрасный пловец: у него удлинённое,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обтекаемое тело, а ноги превратились в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ласты. Под кожей тюленя толстый слой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жира, который защищает его от холода.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В воде тюлени добывают себе корм, а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отдыхают и выращивают потомство на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льдине или на суше. Питаются тюлени не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только рыбой, но и ракообразными. После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удачной охоты тюлени выбираются на сушу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и часами отдыхают, подставляя солнцу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сытое брюхо. На суше тюлени неуклюжи,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передвигаются, ползая на брюхе.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Детёныша тюленя называют белёк – по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цвету меха. Как правило у самки рождается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всего один детёныш. Из-за ценного меха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бельков уничтожали, но сейчас охота на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них запрещена.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ru-RU" sz="1800" b="1" smtClean="0"/>
          </a:p>
        </p:txBody>
      </p:sp>
      <p:pic>
        <p:nvPicPr>
          <p:cNvPr id="49160" name="Picture 8" descr="Тюлень Арктики">
            <a:hlinkClick r:id="rId2" action="ppaction://hlinksldjump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33375"/>
            <a:ext cx="2952750" cy="1981200"/>
          </a:xfrm>
          <a:ln w="28575" cap="rnd">
            <a:solidFill>
              <a:schemeClr val="tx1"/>
            </a:solidFill>
            <a:prstDash val="sysDot"/>
          </a:ln>
        </p:spPr>
      </p:pic>
      <p:pic>
        <p:nvPicPr>
          <p:cNvPr id="49162" name="Picture 10" descr="Детёны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52963"/>
            <a:ext cx="2951162" cy="1993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49164" name="Picture 12" descr="Тюлени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2492375"/>
            <a:ext cx="2970212" cy="1981200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4916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260350"/>
            <a:ext cx="720725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9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91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91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91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91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91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00" y="188913"/>
            <a:ext cx="5399088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БЕЛЫЙ МЕДВЕДЬ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132138" y="1125538"/>
            <a:ext cx="5761037" cy="5543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Белый медведь замечательно приспособлен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к условиям Арктики. Густая длинная шерсть,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белый цвет меха, широкие лапы, чтобы было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удобнее передвигаться по льду и снегу. Он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замечательно плавает – этому способствует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перепонка, которой соединены между собой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подушечки его лап. Он самый крупный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хищник в мире. Обычно он весит от 150 кг до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500 кг. Масса некоторых представителей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превышает 700 кг. Охотясь на тюленей,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медведь порой часами стоит на краю льдины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Как только тюлень выныривает, чтобы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набрать воздуха, медведь его хватает и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тащит из воды. В конце осени самка белого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медведя роет в снегу берлогу. В декабре –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январе рождаются как правило, два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медвежонка, но только весной они впервые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выйдут из берлоги.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ru-RU" sz="1800" b="1" smtClean="0"/>
          </a:p>
        </p:txBody>
      </p:sp>
      <p:pic>
        <p:nvPicPr>
          <p:cNvPr id="51208" name="Picture 8" descr="Белый медведь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 b="9134"/>
          <a:stretch>
            <a:fillRect/>
          </a:stretch>
        </p:blipFill>
        <p:spPr>
          <a:xfrm>
            <a:off x="250825" y="260350"/>
            <a:ext cx="2641600" cy="20161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1209" name="Picture 9" descr="Белые медведи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492375"/>
            <a:ext cx="2619375" cy="1981200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1210" name="Picture 10" descr="Белый медведь на охо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24400"/>
            <a:ext cx="2665413" cy="1944688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51211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07300" y="6308725"/>
            <a:ext cx="1223963" cy="4048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2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2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2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2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2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Арктика и человек</a:t>
            </a:r>
          </a:p>
        </p:txBody>
      </p:sp>
      <p:pic>
        <p:nvPicPr>
          <p:cNvPr id="53257" name="Picture 9" descr="Люди в Арктике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765175"/>
            <a:ext cx="2641600" cy="1981200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3258" name="Picture 10" descr="Арктическая экспедиция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 t="14503"/>
          <a:stretch>
            <a:fillRect/>
          </a:stretch>
        </p:blipFill>
        <p:spPr>
          <a:xfrm>
            <a:off x="6227763" y="765175"/>
            <a:ext cx="2641600" cy="1981200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3259" name="Picture 11" descr="Полярный круг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765175"/>
            <a:ext cx="2738437" cy="1981200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79388" y="2924175"/>
            <a:ext cx="8785225" cy="3744913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ru-RU" b="1"/>
              <a:t>Человек не является коренным жителем Арктики, но она всегда при-</a:t>
            </a:r>
          </a:p>
          <a:p>
            <a:pPr algn="just"/>
            <a:r>
              <a:rPr lang="ru-RU" b="1"/>
              <a:t>влекала людей своей загадочностью. На островах и во льдах Северно-</a:t>
            </a:r>
          </a:p>
          <a:p>
            <a:pPr algn="just"/>
            <a:r>
              <a:rPr lang="ru-RU" b="1"/>
              <a:t>го Ледовитого океана работают научные станции. Проложен Северный</a:t>
            </a:r>
          </a:p>
          <a:p>
            <a:pPr algn="just"/>
            <a:r>
              <a:rPr lang="ru-RU" b="1"/>
              <a:t>морской путь. Люди наблюдают за погодой, изучают природу Севера,</a:t>
            </a:r>
          </a:p>
          <a:p>
            <a:pPr algn="just"/>
            <a:r>
              <a:rPr lang="ru-RU" b="1"/>
              <a:t>занимаются рыболовством, охотой. Но не всегда это делают разумно.</a:t>
            </a:r>
          </a:p>
          <a:p>
            <a:pPr algn="just"/>
            <a:r>
              <a:rPr lang="ru-RU" b="1"/>
              <a:t>В настоящее время природе Арктики нанесён огромный ущерб. Стали</a:t>
            </a:r>
          </a:p>
          <a:p>
            <a:pPr algn="just"/>
            <a:r>
              <a:rPr lang="ru-RU" b="1"/>
              <a:t>редкими такие животные, как белый медведь, морж, они внесены в</a:t>
            </a:r>
          </a:p>
          <a:p>
            <a:pPr algn="just"/>
            <a:r>
              <a:rPr lang="ru-RU" b="1"/>
              <a:t>Красную книгу России. Стали редкими некоторые виды промысловых</a:t>
            </a:r>
          </a:p>
          <a:p>
            <a:pPr algn="just"/>
            <a:r>
              <a:rPr lang="ru-RU" b="1"/>
              <a:t>рыб. Воды северных морей загрязняются мусором, вредными вещества</a:t>
            </a:r>
          </a:p>
          <a:p>
            <a:pPr algn="just"/>
            <a:r>
              <a:rPr lang="ru-RU" b="1"/>
              <a:t>ми с проходящих судов. Это плохо отражается на жизни обитателей</a:t>
            </a:r>
          </a:p>
          <a:p>
            <a:pPr algn="just"/>
            <a:r>
              <a:rPr lang="ru-RU" b="1"/>
              <a:t>этой зоны, ведь они и так живут в суровых условиях. Люди задумались</a:t>
            </a:r>
          </a:p>
          <a:p>
            <a:pPr algn="just"/>
            <a:r>
              <a:rPr lang="ru-RU" b="1"/>
              <a:t>над своим поведением, взяли под охрану редких животных, рыбную</a:t>
            </a:r>
          </a:p>
          <a:p>
            <a:pPr algn="just"/>
            <a:r>
              <a:rPr lang="ru-RU" b="1"/>
              <a:t>ловлю ограничили, создали заповедники.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3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3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3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3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2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32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/>
              <a:t>Заповедник </a:t>
            </a:r>
            <a:br>
              <a:rPr lang="ru-RU" sz="3600" b="1" smtClean="0"/>
            </a:br>
            <a:r>
              <a:rPr lang="ru-RU" sz="3600" b="1" smtClean="0"/>
              <a:t>«Остров Врангеля</a:t>
            </a:r>
            <a:r>
              <a:rPr lang="ru-RU" sz="4000" b="1" smtClean="0"/>
              <a:t>»</a:t>
            </a:r>
          </a:p>
        </p:txBody>
      </p:sp>
      <p:pic>
        <p:nvPicPr>
          <p:cNvPr id="55303" name="Picture 7" descr="Остров Врангеля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 b="7825"/>
          <a:stretch>
            <a:fillRect/>
          </a:stretch>
        </p:blipFill>
        <p:spPr>
          <a:xfrm>
            <a:off x="179388" y="4292600"/>
            <a:ext cx="2735262" cy="2305050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55306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059113" y="1314450"/>
            <a:ext cx="56896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Заповедник был организован в 1976 году.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Через весь остров с запада на восток идут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параллельно три цепи гор, разделённые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долинами. На остров прилетает большое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количество птиц на гнездовья. Весной на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южном побережье можно встретить редкую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птицу – </a:t>
            </a:r>
            <a:r>
              <a:rPr lang="ru-RU" sz="1800" b="1" u="sng" smtClean="0"/>
              <a:t>розовую чайку</a:t>
            </a:r>
            <a:r>
              <a:rPr lang="ru-RU" sz="1800" b="1" smtClean="0"/>
              <a:t>. Она выводит здесь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своё потомство. Остров – единственное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место в нашей стране, где гнездятся редкие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птицы – </a:t>
            </a:r>
            <a:r>
              <a:rPr lang="ru-RU" sz="1800" b="1" u="sng" smtClean="0"/>
              <a:t>белые гуси</a:t>
            </a:r>
            <a:r>
              <a:rPr lang="ru-RU" sz="1800" b="1" smtClean="0"/>
              <a:t>. В этом заповеднике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самые крупные в мире </a:t>
            </a:r>
            <a:r>
              <a:rPr lang="ru-RU" sz="1800" b="1" u="sng" smtClean="0"/>
              <a:t>скопления моржей</a:t>
            </a:r>
            <a:r>
              <a:rPr lang="ru-RU" sz="1800" b="1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Сюда приходят медведицы из разных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уголков Арктики, чтобы вывести потомство.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На острове обитает самое крупное копытное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животное Арктики – </a:t>
            </a:r>
            <a:r>
              <a:rPr lang="ru-RU" sz="1800" b="1" u="sng" smtClean="0"/>
              <a:t>овцебык</a:t>
            </a:r>
            <a:r>
              <a:rPr lang="ru-RU" sz="1800" b="1" smtClean="0"/>
              <a:t>, завезённый в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заповедник из Америки. В далёком прошлом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он обитал на территории нашей страны, но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потом исчез.</a:t>
            </a:r>
          </a:p>
        </p:txBody>
      </p:sp>
      <p:pic>
        <p:nvPicPr>
          <p:cNvPr id="55307" name="Picture 11" descr="Карт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341438"/>
            <a:ext cx="2736850" cy="2447925"/>
          </a:xfrm>
          <a:noFill/>
          <a:ln w="28575" cap="rnd">
            <a:solidFill>
              <a:schemeClr val="tx1"/>
            </a:solidFill>
            <a:prstDash val="sysDot"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5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5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5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5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53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5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53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53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5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53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53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Животные заповедника</a:t>
            </a:r>
          </a:p>
        </p:txBody>
      </p:sp>
      <p:pic>
        <p:nvPicPr>
          <p:cNvPr id="58377" name="Picture 9" descr="Белые гуси в заповеднике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2665413" cy="20161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8378" name="Picture 10" descr="Белые гуси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125538"/>
            <a:ext cx="2735263" cy="2017712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8379" name="Picture 11" descr="Овцебык в заповеднике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48038" y="3860800"/>
            <a:ext cx="2593975" cy="1981200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8380" name="Picture 12" descr="Розовые чайки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 b="8725"/>
          <a:stretch>
            <a:fillRect/>
          </a:stretch>
        </p:blipFill>
        <p:spPr>
          <a:xfrm>
            <a:off x="6300788" y="1125538"/>
            <a:ext cx="2555875" cy="20161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58382" name="Picture 14" descr="Медведи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894138"/>
            <a:ext cx="2597150" cy="1947862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58383" name="Picture 15" descr="Моржи на Чукотк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860800"/>
            <a:ext cx="2736850" cy="19812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3203575" y="2708275"/>
            <a:ext cx="187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Белые гуси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443663" y="4005263"/>
            <a:ext cx="187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Медведица 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23850" y="4005263"/>
            <a:ext cx="2447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Скопление моржей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3419475" y="4005263"/>
            <a:ext cx="187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Овцебык 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6443663" y="2708275"/>
            <a:ext cx="187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Розовые чайки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85" grpId="0"/>
      <p:bldP spid="58386" grpId="0"/>
      <p:bldP spid="58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Разгадай кроссворд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79388" y="17732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827088" y="1196975"/>
            <a:ext cx="647700" cy="5762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827088" y="11969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476375" y="1196975"/>
            <a:ext cx="6477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771775" y="11969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124075" y="11969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3419475" y="11969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827088" y="17732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1476375" y="1773238"/>
            <a:ext cx="6477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4067175" y="2349500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1476375" y="2349500"/>
            <a:ext cx="6477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2124075" y="2349500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2771775" y="2349500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3419475" y="2349500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1476375" y="2924175"/>
            <a:ext cx="6477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2124075" y="29241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2771775" y="29241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3419475" y="29241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4067175" y="29241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4716463" y="2924175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1476375" y="3500438"/>
            <a:ext cx="6477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827088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2124075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2771775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3419475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4067175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4716463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5364163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6011863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1476375" y="4076700"/>
            <a:ext cx="6477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2124075" y="4076700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6" name="Rectangle 38"/>
          <p:cNvSpPr>
            <a:spLocks noChangeArrowheads="1"/>
          </p:cNvSpPr>
          <p:nvPr/>
        </p:nvSpPr>
        <p:spPr bwMode="auto">
          <a:xfrm>
            <a:off x="2771775" y="4076700"/>
            <a:ext cx="647700" cy="576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1476375" y="4652963"/>
            <a:ext cx="6477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827088" y="4652963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000066"/>
                </a:solidFill>
              </a:rPr>
              <a:t>7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2124075" y="4652963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2771775" y="4652963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1" name="Rectangle 43"/>
          <p:cNvSpPr>
            <a:spLocks noChangeArrowheads="1"/>
          </p:cNvSpPr>
          <p:nvPr/>
        </p:nvSpPr>
        <p:spPr bwMode="auto">
          <a:xfrm>
            <a:off x="3419475" y="4652963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971550" y="11255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ч</a:t>
            </a:r>
          </a:p>
        </p:txBody>
      </p:sp>
      <p:sp>
        <p:nvSpPr>
          <p:cNvPr id="68653" name="Rectangle 45"/>
          <p:cNvSpPr>
            <a:spLocks noChangeArrowheads="1"/>
          </p:cNvSpPr>
          <p:nvPr/>
        </p:nvSpPr>
        <p:spPr bwMode="auto">
          <a:xfrm>
            <a:off x="1619250" y="11255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а</a:t>
            </a:r>
          </a:p>
        </p:txBody>
      </p:sp>
      <p:sp>
        <p:nvSpPr>
          <p:cNvPr id="68654" name="Rectangle 46"/>
          <p:cNvSpPr>
            <a:spLocks noChangeArrowheads="1"/>
          </p:cNvSpPr>
          <p:nvPr/>
        </p:nvSpPr>
        <p:spPr bwMode="auto">
          <a:xfrm>
            <a:off x="2339975" y="11255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й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2916238" y="11255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68656" name="Rectangle 48"/>
          <p:cNvSpPr>
            <a:spLocks noChangeArrowheads="1"/>
          </p:cNvSpPr>
          <p:nvPr/>
        </p:nvSpPr>
        <p:spPr bwMode="auto">
          <a:xfrm>
            <a:off x="3563938" y="11255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и</a:t>
            </a:r>
          </a:p>
        </p:txBody>
      </p:sp>
      <p:sp>
        <p:nvSpPr>
          <p:cNvPr id="68657" name="Rectangle 49"/>
          <p:cNvSpPr>
            <a:spLocks noChangeArrowheads="1"/>
          </p:cNvSpPr>
          <p:nvPr/>
        </p:nvSpPr>
        <p:spPr bwMode="auto">
          <a:xfrm>
            <a:off x="323850" y="1700213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м</a:t>
            </a:r>
          </a:p>
        </p:txBody>
      </p:sp>
      <p:sp>
        <p:nvSpPr>
          <p:cNvPr id="68658" name="Rectangle 50"/>
          <p:cNvSpPr>
            <a:spLocks noChangeArrowheads="1"/>
          </p:cNvSpPr>
          <p:nvPr/>
        </p:nvSpPr>
        <p:spPr bwMode="auto">
          <a:xfrm>
            <a:off x="900113" y="1700213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о</a:t>
            </a: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1619250" y="1700213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р</a:t>
            </a:r>
          </a:p>
        </p:txBody>
      </p:sp>
      <p:sp>
        <p:nvSpPr>
          <p:cNvPr id="68660" name="Rectangle 52"/>
          <p:cNvSpPr>
            <a:spLocks noChangeArrowheads="1"/>
          </p:cNvSpPr>
          <p:nvPr/>
        </p:nvSpPr>
        <p:spPr bwMode="auto">
          <a:xfrm>
            <a:off x="2124075" y="17732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61" name="Rectangle 53"/>
          <p:cNvSpPr>
            <a:spLocks noChangeArrowheads="1"/>
          </p:cNvSpPr>
          <p:nvPr/>
        </p:nvSpPr>
        <p:spPr bwMode="auto">
          <a:xfrm>
            <a:off x="2268538" y="1700213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ж</a:t>
            </a:r>
          </a:p>
        </p:txBody>
      </p:sp>
      <p:sp>
        <p:nvSpPr>
          <p:cNvPr id="68662" name="Rectangle 54"/>
          <p:cNvSpPr>
            <a:spLocks noChangeArrowheads="1"/>
          </p:cNvSpPr>
          <p:nvPr/>
        </p:nvSpPr>
        <p:spPr bwMode="auto">
          <a:xfrm>
            <a:off x="1619250" y="227647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68663" name="Rectangle 55"/>
          <p:cNvSpPr>
            <a:spLocks noChangeArrowheads="1"/>
          </p:cNvSpPr>
          <p:nvPr/>
        </p:nvSpPr>
        <p:spPr bwMode="auto">
          <a:xfrm>
            <a:off x="2268538" y="227647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а</a:t>
            </a:r>
          </a:p>
        </p:txBody>
      </p:sp>
      <p:sp>
        <p:nvSpPr>
          <p:cNvPr id="68664" name="Rectangle 56"/>
          <p:cNvSpPr>
            <a:spLocks noChangeArrowheads="1"/>
          </p:cNvSpPr>
          <p:nvPr/>
        </p:nvSpPr>
        <p:spPr bwMode="auto">
          <a:xfrm>
            <a:off x="2916238" y="227647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й</a:t>
            </a:r>
          </a:p>
        </p:txBody>
      </p:sp>
      <p:sp>
        <p:nvSpPr>
          <p:cNvPr id="68665" name="Rectangle 57"/>
          <p:cNvSpPr>
            <a:spLocks noChangeArrowheads="1"/>
          </p:cNvSpPr>
          <p:nvPr/>
        </p:nvSpPr>
        <p:spPr bwMode="auto">
          <a:xfrm>
            <a:off x="3563938" y="227647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р</a:t>
            </a:r>
          </a:p>
        </p:txBody>
      </p:sp>
      <p:sp>
        <p:nvSpPr>
          <p:cNvPr id="68666" name="Rectangle 58"/>
          <p:cNvSpPr>
            <a:spLocks noChangeArrowheads="1"/>
          </p:cNvSpPr>
          <p:nvPr/>
        </p:nvSpPr>
        <p:spPr bwMode="auto">
          <a:xfrm>
            <a:off x="4211638" y="227647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ы</a:t>
            </a:r>
          </a:p>
        </p:txBody>
      </p:sp>
      <p:sp>
        <p:nvSpPr>
          <p:cNvPr id="68667" name="Rectangle 59"/>
          <p:cNvSpPr>
            <a:spLocks noChangeArrowheads="1"/>
          </p:cNvSpPr>
          <p:nvPr/>
        </p:nvSpPr>
        <p:spPr bwMode="auto">
          <a:xfrm>
            <a:off x="1619250" y="28527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т</a:t>
            </a:r>
          </a:p>
        </p:txBody>
      </p:sp>
      <p:sp>
        <p:nvSpPr>
          <p:cNvPr id="68671" name="Rectangle 63"/>
          <p:cNvSpPr>
            <a:spLocks noChangeArrowheads="1"/>
          </p:cNvSpPr>
          <p:nvPr/>
        </p:nvSpPr>
        <p:spPr bwMode="auto">
          <a:xfrm>
            <a:off x="2268538" y="28527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ю</a:t>
            </a:r>
          </a:p>
        </p:txBody>
      </p:sp>
      <p:sp>
        <p:nvSpPr>
          <p:cNvPr id="68672" name="Rectangle 64"/>
          <p:cNvSpPr>
            <a:spLocks noChangeArrowheads="1"/>
          </p:cNvSpPr>
          <p:nvPr/>
        </p:nvSpPr>
        <p:spPr bwMode="auto">
          <a:xfrm>
            <a:off x="2916238" y="28527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л</a:t>
            </a:r>
          </a:p>
        </p:txBody>
      </p:sp>
      <p:sp>
        <p:nvSpPr>
          <p:cNvPr id="68673" name="Rectangle 65"/>
          <p:cNvSpPr>
            <a:spLocks noChangeArrowheads="1"/>
          </p:cNvSpPr>
          <p:nvPr/>
        </p:nvSpPr>
        <p:spPr bwMode="auto">
          <a:xfrm>
            <a:off x="3563938" y="28527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е</a:t>
            </a:r>
          </a:p>
        </p:txBody>
      </p:sp>
      <p:sp>
        <p:nvSpPr>
          <p:cNvPr id="68674" name="Rectangle 66"/>
          <p:cNvSpPr>
            <a:spLocks noChangeArrowheads="1"/>
          </p:cNvSpPr>
          <p:nvPr/>
        </p:nvSpPr>
        <p:spPr bwMode="auto">
          <a:xfrm>
            <a:off x="4211638" y="28527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н</a:t>
            </a:r>
          </a:p>
        </p:txBody>
      </p:sp>
      <p:sp>
        <p:nvSpPr>
          <p:cNvPr id="68675" name="Rectangle 67"/>
          <p:cNvSpPr>
            <a:spLocks noChangeArrowheads="1"/>
          </p:cNvSpPr>
          <p:nvPr/>
        </p:nvSpPr>
        <p:spPr bwMode="auto">
          <a:xfrm>
            <a:off x="4787900" y="2852738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ь</a:t>
            </a:r>
          </a:p>
        </p:txBody>
      </p:sp>
      <p:sp>
        <p:nvSpPr>
          <p:cNvPr id="68676" name="Rectangle 68"/>
          <p:cNvSpPr>
            <a:spLocks noChangeArrowheads="1"/>
          </p:cNvSpPr>
          <p:nvPr/>
        </p:nvSpPr>
        <p:spPr bwMode="auto">
          <a:xfrm>
            <a:off x="971550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л</a:t>
            </a:r>
          </a:p>
        </p:txBody>
      </p:sp>
      <p:sp>
        <p:nvSpPr>
          <p:cNvPr id="68677" name="Rectangle 69"/>
          <p:cNvSpPr>
            <a:spLocks noChangeArrowheads="1"/>
          </p:cNvSpPr>
          <p:nvPr/>
        </p:nvSpPr>
        <p:spPr bwMode="auto">
          <a:xfrm>
            <a:off x="1619250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и</a:t>
            </a:r>
          </a:p>
        </p:txBody>
      </p:sp>
      <p:sp>
        <p:nvSpPr>
          <p:cNvPr id="68678" name="Rectangle 70"/>
          <p:cNvSpPr>
            <a:spLocks noChangeArrowheads="1"/>
          </p:cNvSpPr>
          <p:nvPr/>
        </p:nvSpPr>
        <p:spPr bwMode="auto">
          <a:xfrm>
            <a:off x="2268538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ш</a:t>
            </a:r>
          </a:p>
        </p:txBody>
      </p:sp>
      <p:sp>
        <p:nvSpPr>
          <p:cNvPr id="68679" name="Rectangle 71"/>
          <p:cNvSpPr>
            <a:spLocks noChangeArrowheads="1"/>
          </p:cNvSpPr>
          <p:nvPr/>
        </p:nvSpPr>
        <p:spPr bwMode="auto">
          <a:xfrm>
            <a:off x="2916238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а</a:t>
            </a:r>
          </a:p>
        </p:txBody>
      </p:sp>
      <p:sp>
        <p:nvSpPr>
          <p:cNvPr id="68680" name="Rectangle 72"/>
          <p:cNvSpPr>
            <a:spLocks noChangeArrowheads="1"/>
          </p:cNvSpPr>
          <p:nvPr/>
        </p:nvSpPr>
        <p:spPr bwMode="auto">
          <a:xfrm>
            <a:off x="3563938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й</a:t>
            </a:r>
          </a:p>
        </p:txBody>
      </p:sp>
      <p:sp>
        <p:nvSpPr>
          <p:cNvPr id="68681" name="Rectangle 73"/>
          <p:cNvSpPr>
            <a:spLocks noChangeArrowheads="1"/>
          </p:cNvSpPr>
          <p:nvPr/>
        </p:nvSpPr>
        <p:spPr bwMode="auto">
          <a:xfrm>
            <a:off x="4211638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н</a:t>
            </a:r>
          </a:p>
        </p:txBody>
      </p:sp>
      <p:sp>
        <p:nvSpPr>
          <p:cNvPr id="68682" name="Rectangle 74"/>
          <p:cNvSpPr>
            <a:spLocks noChangeArrowheads="1"/>
          </p:cNvSpPr>
          <p:nvPr/>
        </p:nvSpPr>
        <p:spPr bwMode="auto">
          <a:xfrm>
            <a:off x="4787900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и</a:t>
            </a:r>
          </a:p>
        </p:txBody>
      </p:sp>
      <p:sp>
        <p:nvSpPr>
          <p:cNvPr id="68683" name="Rectangle 75"/>
          <p:cNvSpPr>
            <a:spLocks noChangeArrowheads="1"/>
          </p:cNvSpPr>
          <p:nvPr/>
        </p:nvSpPr>
        <p:spPr bwMode="auto">
          <a:xfrm>
            <a:off x="5508625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68684" name="Rectangle 76"/>
          <p:cNvSpPr>
            <a:spLocks noChangeArrowheads="1"/>
          </p:cNvSpPr>
          <p:nvPr/>
        </p:nvSpPr>
        <p:spPr bwMode="auto">
          <a:xfrm>
            <a:off x="6156325" y="3429000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и</a:t>
            </a:r>
          </a:p>
        </p:txBody>
      </p:sp>
      <p:sp>
        <p:nvSpPr>
          <p:cNvPr id="68685" name="Rectangle 77"/>
          <p:cNvSpPr>
            <a:spLocks noChangeArrowheads="1"/>
          </p:cNvSpPr>
          <p:nvPr/>
        </p:nvSpPr>
        <p:spPr bwMode="auto">
          <a:xfrm>
            <a:off x="1619250" y="4005263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68686" name="Rectangle 78"/>
          <p:cNvSpPr>
            <a:spLocks noChangeArrowheads="1"/>
          </p:cNvSpPr>
          <p:nvPr/>
        </p:nvSpPr>
        <p:spPr bwMode="auto">
          <a:xfrm>
            <a:off x="2268538" y="4005263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и</a:t>
            </a:r>
          </a:p>
        </p:txBody>
      </p:sp>
      <p:sp>
        <p:nvSpPr>
          <p:cNvPr id="68687" name="Rectangle 79"/>
          <p:cNvSpPr>
            <a:spLocks noChangeArrowheads="1"/>
          </p:cNvSpPr>
          <p:nvPr/>
        </p:nvSpPr>
        <p:spPr bwMode="auto">
          <a:xfrm>
            <a:off x="2916238" y="4005263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т</a:t>
            </a:r>
          </a:p>
        </p:txBody>
      </p:sp>
      <p:sp>
        <p:nvSpPr>
          <p:cNvPr id="68688" name="Rectangle 80"/>
          <p:cNvSpPr>
            <a:spLocks noChangeArrowheads="1"/>
          </p:cNvSpPr>
          <p:nvPr/>
        </p:nvSpPr>
        <p:spPr bwMode="auto">
          <a:xfrm>
            <a:off x="1042988" y="458152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р</a:t>
            </a:r>
          </a:p>
        </p:txBody>
      </p:sp>
      <p:sp>
        <p:nvSpPr>
          <p:cNvPr id="68689" name="Rectangle 81"/>
          <p:cNvSpPr>
            <a:spLocks noChangeArrowheads="1"/>
          </p:cNvSpPr>
          <p:nvPr/>
        </p:nvSpPr>
        <p:spPr bwMode="auto">
          <a:xfrm>
            <a:off x="1619250" y="458152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а</a:t>
            </a:r>
          </a:p>
        </p:txBody>
      </p:sp>
      <p:sp>
        <p:nvSpPr>
          <p:cNvPr id="68690" name="Rectangle 82"/>
          <p:cNvSpPr>
            <a:spLocks noChangeArrowheads="1"/>
          </p:cNvSpPr>
          <p:nvPr/>
        </p:nvSpPr>
        <p:spPr bwMode="auto">
          <a:xfrm>
            <a:off x="2268538" y="458152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ч</a:t>
            </a:r>
          </a:p>
        </p:txBody>
      </p:sp>
      <p:sp>
        <p:nvSpPr>
          <p:cNvPr id="68691" name="Rectangle 83"/>
          <p:cNvSpPr>
            <a:spLocks noChangeArrowheads="1"/>
          </p:cNvSpPr>
          <p:nvPr/>
        </p:nvSpPr>
        <p:spPr bwMode="auto">
          <a:xfrm>
            <a:off x="2916238" y="458152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68692" name="Rectangle 84"/>
          <p:cNvSpPr>
            <a:spLocks noChangeArrowheads="1"/>
          </p:cNvSpPr>
          <p:nvPr/>
        </p:nvSpPr>
        <p:spPr bwMode="auto">
          <a:xfrm>
            <a:off x="3563938" y="4581525"/>
            <a:ext cx="43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и</a:t>
            </a:r>
          </a:p>
        </p:txBody>
      </p:sp>
      <p:sp>
        <p:nvSpPr>
          <p:cNvPr id="68696" name="Rectangle 88"/>
          <p:cNvSpPr>
            <a:spLocks noChangeArrowheads="1"/>
          </p:cNvSpPr>
          <p:nvPr/>
        </p:nvSpPr>
        <p:spPr bwMode="auto">
          <a:xfrm>
            <a:off x="4211638" y="981075"/>
            <a:ext cx="46815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/>
            <a:r>
              <a:rPr lang="ru-RU" b="1"/>
              <a:t>1.Эти птицы, собираясь на скалистых</a:t>
            </a:r>
          </a:p>
          <a:p>
            <a:pPr marL="342900" indent="-342900"/>
            <a:r>
              <a:rPr lang="ru-RU" b="1"/>
              <a:t>берегах,  образуют «птичьи базары».</a:t>
            </a:r>
          </a:p>
          <a:p>
            <a:pPr marL="342900" indent="-342900"/>
            <a:r>
              <a:rPr lang="ru-RU" b="1"/>
              <a:t>Этих птиц можно увидеть около реки</a:t>
            </a:r>
          </a:p>
          <a:p>
            <a:pPr marL="342900" indent="-342900"/>
            <a:r>
              <a:rPr lang="ru-RU" b="1"/>
              <a:t>и в нашей местности.</a:t>
            </a:r>
          </a:p>
        </p:txBody>
      </p:sp>
      <p:sp>
        <p:nvSpPr>
          <p:cNvPr id="68697" name="Rectangle 89"/>
          <p:cNvSpPr>
            <a:spLocks noChangeArrowheads="1"/>
          </p:cNvSpPr>
          <p:nvPr/>
        </p:nvSpPr>
        <p:spPr bwMode="auto">
          <a:xfrm>
            <a:off x="4932363" y="2349500"/>
            <a:ext cx="4032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b="1"/>
              <a:t>2. Близкий родственник тюленя.</a:t>
            </a:r>
          </a:p>
        </p:txBody>
      </p:sp>
      <p:sp>
        <p:nvSpPr>
          <p:cNvPr id="68698" name="Rectangle 90"/>
          <p:cNvSpPr>
            <a:spLocks noChangeArrowheads="1"/>
          </p:cNvSpPr>
          <p:nvPr/>
        </p:nvSpPr>
        <p:spPr bwMode="auto">
          <a:xfrm>
            <a:off x="5580063" y="2781300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b="1"/>
              <a:t>3.Птицы, откладывающие</a:t>
            </a:r>
          </a:p>
          <a:p>
            <a:r>
              <a:rPr lang="ru-RU" b="1"/>
              <a:t>яйца на голые камни.</a:t>
            </a:r>
          </a:p>
        </p:txBody>
      </p:sp>
      <p:sp>
        <p:nvSpPr>
          <p:cNvPr id="68699" name="Rectangle 91"/>
          <p:cNvSpPr>
            <a:spLocks noChangeArrowheads="1"/>
          </p:cNvSpPr>
          <p:nvPr/>
        </p:nvSpPr>
        <p:spPr bwMode="auto">
          <a:xfrm>
            <a:off x="4787900" y="4292600"/>
            <a:ext cx="41052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b="1"/>
              <a:t>4.Это животное бывает добычей</a:t>
            </a:r>
          </a:p>
          <a:p>
            <a:r>
              <a:rPr lang="ru-RU" b="1"/>
              <a:t>белого медведя.</a:t>
            </a:r>
          </a:p>
        </p:txBody>
      </p:sp>
      <p:sp>
        <p:nvSpPr>
          <p:cNvPr id="68700" name="Rectangle 92"/>
          <p:cNvSpPr>
            <a:spLocks noChangeArrowheads="1"/>
          </p:cNvSpPr>
          <p:nvPr/>
        </p:nvSpPr>
        <p:spPr bwMode="auto">
          <a:xfrm>
            <a:off x="4787900" y="5084763"/>
            <a:ext cx="4032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b="1"/>
              <a:t>5.Растения полярной зоны.</a:t>
            </a:r>
          </a:p>
        </p:txBody>
      </p:sp>
      <p:sp>
        <p:nvSpPr>
          <p:cNvPr id="68702" name="Rectangle 94"/>
          <p:cNvSpPr>
            <a:spLocks noChangeArrowheads="1"/>
          </p:cNvSpPr>
          <p:nvPr/>
        </p:nvSpPr>
        <p:spPr bwMode="auto">
          <a:xfrm>
            <a:off x="4427538" y="5445125"/>
            <a:ext cx="4392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b="1"/>
              <a:t>6.Самый крупный обитатель морей</a:t>
            </a:r>
          </a:p>
          <a:p>
            <a:r>
              <a:rPr lang="ru-RU" b="1"/>
              <a:t>и океанов.</a:t>
            </a: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4427538" y="6092825"/>
            <a:ext cx="403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b="1"/>
              <a:t>7.Пища рыб северных морей.</a:t>
            </a:r>
          </a:p>
        </p:txBody>
      </p:sp>
      <p:sp>
        <p:nvSpPr>
          <p:cNvPr id="68704" name="WordArt 96"/>
          <p:cNvSpPr>
            <a:spLocks noChangeArrowheads="1" noChangeShapeType="1" noTextEdit="1"/>
          </p:cNvSpPr>
          <p:nvPr/>
        </p:nvSpPr>
        <p:spPr bwMode="auto">
          <a:xfrm>
            <a:off x="250825" y="5373688"/>
            <a:ext cx="4535488" cy="116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8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8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8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6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68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6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6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0"/>
                            </p:stCondLst>
                            <p:childTnLst>
                              <p:par>
                                <p:cTn id="2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0"/>
                            </p:stCondLst>
                            <p:childTnLst>
                              <p:par>
                                <p:cTn id="2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6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00"/>
                            </p:stCondLst>
                            <p:childTnLst>
                              <p:par>
                                <p:cTn id="3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000"/>
                            </p:stCondLst>
                            <p:childTnLst>
                              <p:par>
                                <p:cTn id="3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000"/>
                            </p:stCondLst>
                            <p:childTnLst>
                              <p:par>
                                <p:cTn id="3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0"/>
                            </p:stCondLst>
                            <p:childTnLst>
                              <p:par>
                                <p:cTn id="3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6000"/>
                            </p:stCondLst>
                            <p:childTnLst>
                              <p:par>
                                <p:cTn id="3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6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68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6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3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6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000"/>
                            </p:stCondLst>
                            <p:childTnLst>
                              <p:par>
                                <p:cTn id="3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6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2000"/>
                                        <p:tgtEl>
                                          <p:spTgt spid="6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6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6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000"/>
                            </p:stCondLst>
                            <p:childTnLst>
                              <p:par>
                                <p:cTn id="3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6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6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000"/>
                            </p:stCondLst>
                            <p:childTnLst>
                              <p:par>
                                <p:cTn id="4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6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6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6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5" grpId="0" animBg="1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5" grpId="0" animBg="1"/>
      <p:bldP spid="68636" grpId="0" animBg="1"/>
      <p:bldP spid="68637" grpId="0" animBg="1"/>
      <p:bldP spid="68638" grpId="0" animBg="1"/>
      <p:bldP spid="68639" grpId="0" animBg="1"/>
      <p:bldP spid="68640" grpId="0" animBg="1"/>
      <p:bldP spid="68641" grpId="0" animBg="1"/>
      <p:bldP spid="68642" grpId="0" animBg="1"/>
      <p:bldP spid="68643" grpId="0" animBg="1"/>
      <p:bldP spid="68644" grpId="0" animBg="1"/>
      <p:bldP spid="68645" grpId="0" animBg="1"/>
      <p:bldP spid="68646" grpId="0" animBg="1"/>
      <p:bldP spid="68647" grpId="0" animBg="1"/>
      <p:bldP spid="68648" grpId="0" animBg="1"/>
      <p:bldP spid="68649" grpId="0" animBg="1"/>
      <p:bldP spid="68650" grpId="0" animBg="1"/>
      <p:bldP spid="68651" grpId="0" animBg="1"/>
      <p:bldP spid="68652" grpId="0"/>
      <p:bldP spid="68653" grpId="0"/>
      <p:bldP spid="68654" grpId="0"/>
      <p:bldP spid="68655" grpId="0"/>
      <p:bldP spid="68656" grpId="0"/>
      <p:bldP spid="68657" grpId="0"/>
      <p:bldP spid="68658" grpId="0"/>
      <p:bldP spid="68659" grpId="0"/>
      <p:bldP spid="68660" grpId="0" animBg="1"/>
      <p:bldP spid="68661" grpId="0"/>
      <p:bldP spid="68662" grpId="0"/>
      <p:bldP spid="68663" grpId="0"/>
      <p:bldP spid="68664" grpId="0"/>
      <p:bldP spid="68665" grpId="0"/>
      <p:bldP spid="68666" grpId="0"/>
      <p:bldP spid="68667" grpId="0"/>
      <p:bldP spid="68671" grpId="0"/>
      <p:bldP spid="68672" grpId="0"/>
      <p:bldP spid="68673" grpId="0"/>
      <p:bldP spid="68674" grpId="0"/>
      <p:bldP spid="68675" grpId="0"/>
      <p:bldP spid="68676" grpId="0"/>
      <p:bldP spid="68677" grpId="0"/>
      <p:bldP spid="68678" grpId="0"/>
      <p:bldP spid="68679" grpId="0"/>
      <p:bldP spid="68680" grpId="0"/>
      <p:bldP spid="68681" grpId="0"/>
      <p:bldP spid="68682" grpId="0"/>
      <p:bldP spid="68683" grpId="0"/>
      <p:bldP spid="68684" grpId="0"/>
      <p:bldP spid="68685" grpId="0"/>
      <p:bldP spid="68686" grpId="0"/>
      <p:bldP spid="68687" grpId="0"/>
      <p:bldP spid="68688" grpId="0"/>
      <p:bldP spid="68689" grpId="0"/>
      <p:bldP spid="68690" grpId="0"/>
      <p:bldP spid="68691" grpId="0"/>
      <p:bldP spid="68692" grpId="0"/>
      <p:bldP spid="687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ФИЛЬМ «Кайры»</a:t>
            </a:r>
          </a:p>
        </p:txBody>
      </p:sp>
      <p:pic>
        <p:nvPicPr>
          <p:cNvPr id="98309" name="Кайры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2819400"/>
            <a:ext cx="3048000" cy="2286000"/>
          </a:xfrm>
        </p:spPr>
      </p:pic>
      <p:sp>
        <p:nvSpPr>
          <p:cNvPr id="9831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6021388"/>
            <a:ext cx="1296988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8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2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0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8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9"/>
                  </p:tgtEl>
                </p:cond>
              </p:nextCondLst>
            </p:seq>
          </p:childTnLst>
        </p:cTn>
      </p:par>
    </p:tnLst>
    <p:bldLst>
      <p:bldP spid="98308" grpId="0"/>
      <p:bldP spid="983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44600" y="0"/>
            <a:ext cx="6615113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Царство льда и снега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779838" y="1125538"/>
            <a:ext cx="5113337" cy="54721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Арктика – это всё огромное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пространство Северного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Ледовитого океана вместе с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морями и островами. На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островах Арктики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расположена зона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арктических пустынь, или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ледяная зона.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Острова: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b="1" smtClean="0"/>
              <a:t>Земля Франца Иосифа,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b="1" smtClean="0"/>
              <a:t>Северная Земля,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b="1" smtClean="0"/>
              <a:t>Новосибирские острова,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b="1" smtClean="0"/>
              <a:t>остров Врангеля.</a:t>
            </a:r>
          </a:p>
        </p:txBody>
      </p:sp>
      <p:pic>
        <p:nvPicPr>
          <p:cNvPr id="22536" name="Picture 8" descr="Арктика 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3167062" cy="2406650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22537" name="Picture 9" descr="Арктика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076700"/>
            <a:ext cx="3168650" cy="2520950"/>
          </a:xfrm>
          <a:noFill/>
          <a:ln w="28575" cap="rnd">
            <a:solidFill>
              <a:schemeClr val="tx1"/>
            </a:solidFill>
            <a:prstDash val="sysDot"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5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5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5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ФИЛЬМ «Тюлень»</a:t>
            </a:r>
          </a:p>
        </p:txBody>
      </p:sp>
      <p:pic>
        <p:nvPicPr>
          <p:cNvPr id="95237" name="Тюлень 1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2819400"/>
            <a:ext cx="3048000" cy="2286000"/>
          </a:xfrm>
        </p:spPr>
      </p:pic>
      <p:sp>
        <p:nvSpPr>
          <p:cNvPr id="9523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9925" y="6021388"/>
            <a:ext cx="1512888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95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5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7"/>
                  </p:tgtEl>
                </p:cond>
              </p:nextCondLst>
            </p:seq>
          </p:childTnLst>
        </p:cTn>
      </p:par>
    </p:tnLst>
    <p:bldLst>
      <p:bldP spid="95236" grpId="0"/>
      <p:bldP spid="952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Климатические условия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203575" y="1268413"/>
            <a:ext cx="5545138" cy="5040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Солнце направляет на это пространство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косые лучи. Оно светит, но не греет.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Зимой в Арктике </a:t>
            </a:r>
            <a:r>
              <a:rPr lang="ru-RU" sz="2000" u="sng" dirty="0" smtClean="0"/>
              <a:t>полярная ночь</a:t>
            </a:r>
            <a:r>
              <a:rPr lang="ru-RU" sz="2000" dirty="0" smtClean="0"/>
              <a:t>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Темноту освещают: луна, звёзды и </a:t>
            </a:r>
            <a:r>
              <a:rPr lang="ru-RU" sz="2000" u="sng" dirty="0" smtClean="0"/>
              <a:t>Северное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u="sng" dirty="0" smtClean="0"/>
              <a:t>сияние</a:t>
            </a:r>
            <a:r>
              <a:rPr lang="ru-RU" sz="2000" dirty="0" smtClean="0"/>
              <a:t>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Несколько месяцев подряд солнце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совсем не показывается – темнота!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Дуют ветры, бушует пурга. Температура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опускается до -60 градусов.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Летом в Арктике полярный день. Несколько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месяцев круглые сутки светло. Но тепла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тоже нет. Это зависит от географического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положения арктической зоны. Температура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лишь на несколько градусов выше нуля.</a:t>
            </a:r>
          </a:p>
        </p:txBody>
      </p:sp>
      <p:pic>
        <p:nvPicPr>
          <p:cNvPr id="36871" name="Picture 7" descr="Полярная ночь в Арктике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 b="16426"/>
          <a:stretch>
            <a:fillRect/>
          </a:stretch>
        </p:blipFill>
        <p:spPr>
          <a:xfrm>
            <a:off x="250825" y="1268413"/>
            <a:ext cx="2736850" cy="2305050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36874" name="Picture 10" descr="Северное сия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5263"/>
            <a:ext cx="2736850" cy="2271712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68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8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8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0"/>
            <a:ext cx="7416800" cy="1484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Растения арктических пустынь</a:t>
            </a:r>
          </a:p>
        </p:txBody>
      </p:sp>
      <p:pic>
        <p:nvPicPr>
          <p:cNvPr id="38921" name="Picture 9" descr="Водоросли 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2641600" cy="22320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38923" name="Picture 11" descr="Мхи и лишайники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221163"/>
            <a:ext cx="2592388" cy="2087562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38924" name="Picture 12" descr="Полярный мак 2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325" y="4365625"/>
            <a:ext cx="2641600" cy="20161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38927" name="Picture 15" descr="Лишайники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56325" y="1484313"/>
            <a:ext cx="2633663" cy="2232025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827088" y="1628775"/>
            <a:ext cx="1873250" cy="36036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водоросли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6588125" y="5876925"/>
            <a:ext cx="1944688" cy="36036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полярный мак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611188" y="5805488"/>
            <a:ext cx="2016125" cy="36036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мох на камнях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6659563" y="1628775"/>
            <a:ext cx="1800225" cy="36036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лишайник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132138" y="1484313"/>
            <a:ext cx="2879725" cy="5184775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ru-RU" sz="2400"/>
              <a:t>На островах прямо</a:t>
            </a:r>
          </a:p>
          <a:p>
            <a:pPr algn="just"/>
            <a:r>
              <a:rPr lang="ru-RU" sz="2400"/>
              <a:t>на голых камнях</a:t>
            </a:r>
          </a:p>
          <a:p>
            <a:pPr algn="just"/>
            <a:r>
              <a:rPr lang="ru-RU" sz="2400"/>
              <a:t>встречаются </a:t>
            </a:r>
          </a:p>
          <a:p>
            <a:pPr algn="just"/>
            <a:r>
              <a:rPr lang="ru-RU" sz="2400"/>
              <a:t>лишайники, они</a:t>
            </a:r>
          </a:p>
          <a:p>
            <a:pPr algn="just"/>
            <a:r>
              <a:rPr lang="ru-RU" sz="2400"/>
              <a:t>очень малы. Также</a:t>
            </a:r>
          </a:p>
          <a:p>
            <a:pPr algn="just"/>
            <a:r>
              <a:rPr lang="ru-RU" sz="2400"/>
              <a:t>приспособились к</a:t>
            </a:r>
          </a:p>
          <a:p>
            <a:pPr algn="just"/>
            <a:r>
              <a:rPr lang="ru-RU" sz="2400"/>
              <a:t>жизни на камнях</a:t>
            </a:r>
          </a:p>
          <a:p>
            <a:pPr algn="just"/>
            <a:r>
              <a:rPr lang="ru-RU" sz="2400"/>
              <a:t>мхи и полярные </a:t>
            </a:r>
          </a:p>
          <a:p>
            <a:pPr algn="just"/>
            <a:r>
              <a:rPr lang="ru-RU" sz="2400"/>
              <a:t>маки. В толще </a:t>
            </a:r>
          </a:p>
          <a:p>
            <a:pPr algn="just"/>
            <a:r>
              <a:rPr lang="ru-RU" sz="2400"/>
              <a:t>воды, не покрытой</a:t>
            </a:r>
          </a:p>
          <a:p>
            <a:pPr algn="just"/>
            <a:r>
              <a:rPr lang="ru-RU" sz="2400"/>
              <a:t>льдом, большое</a:t>
            </a:r>
          </a:p>
          <a:p>
            <a:pPr algn="just"/>
            <a:r>
              <a:rPr lang="ru-RU" sz="2400"/>
              <a:t>количество </a:t>
            </a:r>
          </a:p>
          <a:p>
            <a:pPr algn="just"/>
            <a:r>
              <a:rPr lang="ru-RU" sz="2400"/>
              <a:t>планктонных</a:t>
            </a:r>
          </a:p>
          <a:p>
            <a:pPr algn="just"/>
            <a:r>
              <a:rPr lang="ru-RU" sz="2400"/>
              <a:t>водорослей.</a:t>
            </a:r>
          </a:p>
          <a:p>
            <a:pPr algn="just"/>
            <a:endParaRPr lang="ru-RU" sz="240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8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8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8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89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9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9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89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27088" y="188913"/>
            <a:ext cx="7920037" cy="1008062"/>
          </a:xfrm>
          <a:prstGeom prst="rect">
            <a:avLst/>
          </a:prstGeom>
          <a:solidFill>
            <a:schemeClr val="folHlink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Животные арктической зоны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827088" y="1773238"/>
            <a:ext cx="3671887" cy="719137"/>
          </a:xfrm>
          <a:prstGeom prst="rect">
            <a:avLst/>
          </a:prstGeom>
          <a:solidFill>
            <a:schemeClr val="folHlink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Птицы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076825" y="1773238"/>
            <a:ext cx="3671888" cy="719137"/>
          </a:xfrm>
          <a:prstGeom prst="rect">
            <a:avLst/>
          </a:prstGeom>
          <a:solidFill>
            <a:schemeClr val="folHlink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Звери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1547813" y="3068638"/>
            <a:ext cx="2160587" cy="360045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3200" b="1"/>
              <a:t>чайки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кайры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гагарки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тупики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5867400" y="3068638"/>
            <a:ext cx="2087563" cy="3529012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3200" b="1"/>
              <a:t>тюлень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морж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белый</a:t>
            </a:r>
          </a:p>
          <a:p>
            <a:pPr algn="ctr"/>
            <a:r>
              <a:rPr lang="ru-RU" sz="3200" b="1"/>
              <a:t>медведь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2268538" y="1196975"/>
            <a:ext cx="1079500" cy="5762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6516688" y="1196975"/>
            <a:ext cx="1008062" cy="5762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700338" y="2492375"/>
            <a:ext cx="0" cy="5762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6948488" y="2492375"/>
            <a:ext cx="0" cy="5762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Морские животные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3933825"/>
            <a:ext cx="4608513" cy="21590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ru-RU" sz="2000" smtClean="0"/>
          </a:p>
          <a:p>
            <a:pPr algn="just" eaLnBrk="1" hangingPunct="1">
              <a:buFontTx/>
              <a:buNone/>
              <a:defRPr/>
            </a:pPr>
            <a:r>
              <a:rPr lang="ru-RU" sz="2000" smtClean="0"/>
              <a:t>Всех птиц, живущих на прибрежных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smtClean="0"/>
              <a:t>скалах, кормит море. В море много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smtClean="0"/>
              <a:t>водорослей. Ими питаются рачки,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smtClean="0"/>
              <a:t>рачками – рыбы, а рыбами – птицы.</a:t>
            </a:r>
          </a:p>
        </p:txBody>
      </p:sp>
      <p:pic>
        <p:nvPicPr>
          <p:cNvPr id="66567" name="Picture 7" descr="Морские рачки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 b="5528"/>
          <a:stretch>
            <a:fillRect/>
          </a:stretch>
        </p:blipFill>
        <p:spPr>
          <a:xfrm>
            <a:off x="539750" y="1196975"/>
            <a:ext cx="3168650" cy="22320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66568" name="Picture 8" descr="Сайк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 b="9134"/>
          <a:stretch>
            <a:fillRect/>
          </a:stretch>
        </p:blipFill>
        <p:spPr>
          <a:xfrm>
            <a:off x="539750" y="3933825"/>
            <a:ext cx="3154363" cy="2159000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611188" y="5734050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Сайка </a:t>
            </a:r>
          </a:p>
        </p:txBody>
      </p:sp>
      <p:pic>
        <p:nvPicPr>
          <p:cNvPr id="66571" name="Picture 11" descr="Рачки морск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196975"/>
            <a:ext cx="3162300" cy="2232025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6300788" y="2997200"/>
            <a:ext cx="23034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Морские рачки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Птицы арктической зоны</a:t>
            </a:r>
          </a:p>
        </p:txBody>
      </p:sp>
      <p:pic>
        <p:nvPicPr>
          <p:cNvPr id="43018" name="Picture 10" descr="Тупики">
            <a:hlinkClick r:id="rId2" action="ppaction://hlinksldjump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125538"/>
            <a:ext cx="2962275" cy="1981200"/>
          </a:xfrm>
          <a:ln w="28575" cap="rnd">
            <a:solidFill>
              <a:schemeClr val="tx1"/>
            </a:solidFill>
            <a:prstDash val="sysDot"/>
          </a:ln>
        </p:spPr>
      </p:pic>
      <p:pic>
        <p:nvPicPr>
          <p:cNvPr id="43020" name="Picture 12" descr="Гагарка">
            <a:hlinkClick r:id="rId4" action="ppaction://hlinksldjump"/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588" y="3789363"/>
            <a:ext cx="1938337" cy="2376487"/>
          </a:xfrm>
          <a:ln w="28575" cap="rnd">
            <a:solidFill>
              <a:schemeClr val="tx1"/>
            </a:solidFill>
            <a:prstDash val="sysDot"/>
          </a:ln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7524750" y="1196975"/>
            <a:ext cx="1368425" cy="358775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тупики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7596188" y="5661025"/>
            <a:ext cx="1223962" cy="360363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кайра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419475" y="3357563"/>
            <a:ext cx="3024188" cy="3095625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ru-RU" sz="2000" b="1"/>
              <a:t>В этих местах птиц</a:t>
            </a:r>
          </a:p>
          <a:p>
            <a:pPr algn="just"/>
            <a:r>
              <a:rPr lang="ru-RU" sz="2000" b="1"/>
              <a:t>больше всего. Их</a:t>
            </a:r>
          </a:p>
          <a:p>
            <a:pPr algn="just"/>
            <a:r>
              <a:rPr lang="ru-RU" sz="2000" b="1"/>
              <a:t>шумные скопления</a:t>
            </a:r>
          </a:p>
          <a:p>
            <a:pPr algn="just"/>
            <a:r>
              <a:rPr lang="ru-RU" sz="2000" b="1"/>
              <a:t>называют птичьими</a:t>
            </a:r>
          </a:p>
          <a:p>
            <a:pPr algn="just"/>
            <a:r>
              <a:rPr lang="ru-RU" sz="2000" b="1"/>
              <a:t>базарами. Здесь</a:t>
            </a:r>
          </a:p>
          <a:p>
            <a:pPr algn="just"/>
            <a:r>
              <a:rPr lang="ru-RU" sz="2000" b="1"/>
              <a:t>птицы выводят </a:t>
            </a:r>
          </a:p>
          <a:p>
            <a:pPr algn="just"/>
            <a:r>
              <a:rPr lang="ru-RU" sz="2000" b="1"/>
              <a:t>птенцов. Кайры</a:t>
            </a:r>
          </a:p>
          <a:p>
            <a:pPr algn="just"/>
            <a:r>
              <a:rPr lang="ru-RU" sz="2000" b="1"/>
              <a:t>откладывают яйца</a:t>
            </a:r>
          </a:p>
          <a:p>
            <a:pPr algn="just"/>
            <a:r>
              <a:rPr lang="ru-RU" sz="2000" b="1"/>
              <a:t>прямо на голые</a:t>
            </a:r>
          </a:p>
          <a:p>
            <a:pPr algn="just"/>
            <a:r>
              <a:rPr lang="ru-RU" sz="2000" b="1"/>
              <a:t>уступы скал. </a:t>
            </a:r>
          </a:p>
          <a:p>
            <a:pPr algn="just"/>
            <a:endParaRPr lang="ru-RU" sz="2000" b="1"/>
          </a:p>
        </p:txBody>
      </p:sp>
      <p:pic>
        <p:nvPicPr>
          <p:cNvPr id="43027" name="Picture 19" descr="Чайка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0825" y="4005263"/>
            <a:ext cx="2808288" cy="2087562"/>
          </a:xfrm>
          <a:ln w="28575" cap="rnd">
            <a:solidFill>
              <a:schemeClr val="tx1"/>
            </a:solidFill>
            <a:prstDash val="sysDot"/>
          </a:ln>
        </p:spPr>
      </p:pic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403350" y="5589588"/>
            <a:ext cx="1511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чайка</a:t>
            </a:r>
          </a:p>
        </p:txBody>
      </p:sp>
      <p:pic>
        <p:nvPicPr>
          <p:cNvPr id="43031" name="Picture 23" descr="Гагарка 1">
            <a:hlinkClick r:id="rId7" action="ppaction://hlinksldjump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50825" y="1125538"/>
            <a:ext cx="2881313" cy="2232025"/>
          </a:xfrm>
          <a:ln w="28575" cap="rnd">
            <a:solidFill>
              <a:schemeClr val="tx1"/>
            </a:solidFill>
            <a:prstDash val="sysDot"/>
          </a:ln>
        </p:spPr>
      </p:pic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1692275" y="1268413"/>
            <a:ext cx="12239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гагарка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3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23" grpId="0"/>
      <p:bldP spid="43024" grpId="0"/>
      <p:bldP spid="430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3529012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ГАГАРКА</a:t>
            </a:r>
          </a:p>
        </p:txBody>
      </p:sp>
      <p:pic>
        <p:nvPicPr>
          <p:cNvPr id="81927" name="Picture 7" descr="Гагарка 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052513"/>
            <a:ext cx="2663825" cy="2376487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81929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3924300" y="1052513"/>
            <a:ext cx="5040313" cy="54721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Гагарка – морская, ныряющая птица,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выходящая на берег только для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размножения. Размером со среднюю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утку. Весит 520 – 900 г. Вершина клюва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загнута крючкообразно, ноздри щеле-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видные. В 2000 г. был установлен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максимальный срок жизни в природе –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38 лет. Вне сезона размножения живёт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на открытой воде. На птенцов и яйца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гагарки охотятся чайки. Питается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рыбой и ракообразными. Кормится на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мелководье.  Может нырять на глубину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до 25 – 35 метров. Птенцов кормит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мойвой. Гагарка довольно тихая птица.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Её голос можно услышать только в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сезон размножения.  Голос скрипучий,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может издавать рычащие звуки.</a:t>
            </a:r>
          </a:p>
        </p:txBody>
      </p:sp>
      <p:pic>
        <p:nvPicPr>
          <p:cNvPr id="81930" name="Picture 10" descr="Гагарка 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4292600"/>
            <a:ext cx="3181350" cy="2197100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81933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237288"/>
            <a:ext cx="8636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Гагарка.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9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19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19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19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9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1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3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81924" grpId="0"/>
      <p:bldP spid="819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3743325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ТУПИКИ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995738" y="765175"/>
            <a:ext cx="4824412" cy="5903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Все арктические птицы перелётные: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они прилетают сюда в конце долгой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полярной ночи, которая длится всю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зиму и часть весны; с приходом осени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птицы направляются к югу.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К середине марта в поисках места для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гнездования тупики собираются в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большие колонии для обследования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окрестной территории. Брачная пара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тупиков клювом и лапами роет в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земле длинные проходы, которые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заканчиваются гнездовой камерой.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Здесь самка откладывает одно яйцо.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Тупик способен удержать в клюве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несколько рыб, поэтому может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подолгу не возвращаться на берег. Он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может переносить от 15 до 20 рыб,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держа их в клюве поперёк, как на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шампуре.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b="1" smtClean="0"/>
          </a:p>
        </p:txBody>
      </p:sp>
      <p:pic>
        <p:nvPicPr>
          <p:cNvPr id="87048" name="Picture 8" descr="Тупик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196975"/>
            <a:ext cx="3024187" cy="2016125"/>
          </a:xfrm>
          <a:noFill/>
          <a:ln w="28575" cap="rnd">
            <a:solidFill>
              <a:schemeClr val="tx1"/>
            </a:solidFill>
            <a:prstDash val="sysDot"/>
          </a:ln>
        </p:spPr>
      </p:pic>
      <p:pic>
        <p:nvPicPr>
          <p:cNvPr id="87049" name="Picture 9" descr="Тупики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3933825"/>
            <a:ext cx="3024187" cy="2052638"/>
          </a:xfrm>
          <a:noFill/>
          <a:ln w="28575" cap="rnd">
            <a:solidFill>
              <a:schemeClr val="tx1"/>
            </a:solidFill>
            <a:prstDash val="sysDot"/>
          </a:ln>
        </p:spPr>
      </p:pic>
      <p:sp>
        <p:nvSpPr>
          <p:cNvPr id="87051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237288"/>
            <a:ext cx="1152525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Тупик.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7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7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7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7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70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70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70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7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70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70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70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70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70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70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60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87044" grpId="0"/>
      <p:bldP spid="87051" grpId="0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1296</TotalTime>
  <Words>1390</Words>
  <Application>Microsoft Office PowerPoint</Application>
  <PresentationFormat>Экран (4:3)</PresentationFormat>
  <Paragraphs>309</Paragraphs>
  <Slides>20</Slides>
  <Notes>0</Notes>
  <HiddenSlides>8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Океан</vt:lpstr>
      <vt:lpstr>Зона Арктических пустынь</vt:lpstr>
      <vt:lpstr>Царство льда и снега</vt:lpstr>
      <vt:lpstr>Климатические условия</vt:lpstr>
      <vt:lpstr>Растения арктических пустынь</vt:lpstr>
      <vt:lpstr>Слайд 5</vt:lpstr>
      <vt:lpstr>Морские животные</vt:lpstr>
      <vt:lpstr>Птицы арктической зоны</vt:lpstr>
      <vt:lpstr>ГАГАРКА</vt:lpstr>
      <vt:lpstr>ТУПИКИ</vt:lpstr>
      <vt:lpstr>КАЙРА</vt:lpstr>
      <vt:lpstr>Звери арктической зоны</vt:lpstr>
      <vt:lpstr>МОРЖ</vt:lpstr>
      <vt:lpstr>ТЮЛЕНЬ</vt:lpstr>
      <vt:lpstr>БЕЛЫЙ МЕДВЕДЬ</vt:lpstr>
      <vt:lpstr>Арктика и человек</vt:lpstr>
      <vt:lpstr>Заповедник  «Остров Врангеля»</vt:lpstr>
      <vt:lpstr>Животные заповедника</vt:lpstr>
      <vt:lpstr>Разгадай кроссворд</vt:lpstr>
      <vt:lpstr>ФИЛЬМ «Кайры»</vt:lpstr>
      <vt:lpstr>ФИЛЬМ «Тюлень»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Арктических пустынь</dc:title>
  <dc:creator>Оксана</dc:creator>
  <cp:lastModifiedBy>HOME</cp:lastModifiedBy>
  <cp:revision>30</cp:revision>
  <dcterms:created xsi:type="dcterms:W3CDTF">2010-07-25T13:50:50Z</dcterms:created>
  <dcterms:modified xsi:type="dcterms:W3CDTF">2013-10-13T11:01:42Z</dcterms:modified>
</cp:coreProperties>
</file>