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501122" cy="1500197"/>
          </a:xfrm>
        </p:spPr>
        <p:txBody>
          <a:bodyPr>
            <a:normAutofit/>
          </a:bodyPr>
          <a:lstStyle/>
          <a:p>
            <a:r>
              <a:rPr lang="ru-RU" sz="5400" b="1" i="1" cap="none" dirty="0" smtClean="0">
                <a:solidFill>
                  <a:schemeClr val="tx1"/>
                </a:solidFill>
                <a:effectLst/>
                <a:latin typeface="Arno Pro Caption" pitchFamily="18" charset="0"/>
              </a:rPr>
              <a:t>Совесть и раскаяние</a:t>
            </a:r>
            <a:endParaRPr lang="ru-RU" sz="5400" b="1" i="1" cap="none" dirty="0">
              <a:solidFill>
                <a:schemeClr val="tx1"/>
              </a:solidFill>
              <a:effectLst/>
              <a:latin typeface="Arno Pro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14686"/>
            <a:ext cx="8143932" cy="214314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Урок № 10</a:t>
            </a:r>
          </a:p>
          <a:p>
            <a:pPr algn="r"/>
            <a:r>
              <a:rPr lang="ru-RU" sz="2400" dirty="0" smtClean="0"/>
              <a:t>Основы православной культуры</a:t>
            </a:r>
          </a:p>
          <a:p>
            <a:pPr algn="r"/>
            <a:r>
              <a:rPr lang="ru-RU" sz="2400" dirty="0" smtClean="0"/>
              <a:t>Подготовила: Козырева Н.В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71678"/>
            <a:ext cx="3429024" cy="2786082"/>
          </a:xfrm>
          <a:prstGeom prst="round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Раскаяние (покаяние)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58312" cy="516098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dirty="0" smtClean="0"/>
              <a:t>это изменение той оценки,</a:t>
            </a:r>
          </a:p>
          <a:p>
            <a:pPr>
              <a:buNone/>
            </a:pPr>
            <a:r>
              <a:rPr lang="ru-RU" sz="2000" b="1" dirty="0" smtClean="0"/>
              <a:t>которую человек даёт своим поступкам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800" b="1" dirty="0" smtClean="0"/>
              <a:t>    Два шага в раскаянии:</a:t>
            </a:r>
            <a:endParaRPr lang="ru-RU" sz="2800" b="1" i="1" dirty="0" smtClean="0"/>
          </a:p>
          <a:p>
            <a:pPr marL="457200" indent="-457200">
              <a:buNone/>
            </a:pPr>
            <a:r>
              <a:rPr lang="ru-RU" sz="2400" b="1" dirty="0" smtClean="0"/>
              <a:t>1. Согласие человека </a:t>
            </a:r>
          </a:p>
          <a:p>
            <a:pPr marL="457200" indent="-457200">
              <a:buNone/>
            </a:pPr>
            <a:r>
              <a:rPr lang="ru-RU" sz="2400" b="1" dirty="0" smtClean="0"/>
              <a:t>с протестующим </a:t>
            </a:r>
          </a:p>
          <a:p>
            <a:pPr marL="457200" indent="-457200">
              <a:buNone/>
            </a:pPr>
            <a:r>
              <a:rPr lang="ru-RU" sz="2400" b="1" dirty="0" smtClean="0"/>
              <a:t> криком своей совести;</a:t>
            </a:r>
          </a:p>
          <a:p>
            <a:pPr marL="457200" indent="-457200">
              <a:buNone/>
            </a:pPr>
            <a:endParaRPr lang="ru-RU" sz="2400" b="1" i="1" dirty="0" smtClean="0"/>
          </a:p>
          <a:p>
            <a:pPr lvl="0">
              <a:buNone/>
            </a:pPr>
            <a:r>
              <a:rPr lang="ru-RU" sz="2400" b="1" dirty="0" smtClean="0"/>
              <a:t>2. Переворот своих стремлений.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428736"/>
            <a:ext cx="3379754" cy="398274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6380" y="557214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Эль Греко. </a:t>
            </a:r>
          </a:p>
          <a:p>
            <a:r>
              <a:rPr lang="ru-RU" dirty="0" smtClean="0"/>
              <a:t>Раскаяние Марии Магдалины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</a:rPr>
              <a:t>Отречение  апостола   Петра</a:t>
            </a:r>
            <a:endParaRPr lang="ru-RU" sz="4000" b="1" i="1" dirty="0">
              <a:effectLst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3" y="1571611"/>
            <a:ext cx="2772000" cy="40719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571612"/>
            <a:ext cx="274153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1571612"/>
            <a:ext cx="3117078" cy="392909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6035" y="1397000"/>
          <a:ext cx="2851929" cy="4063999"/>
        </p:xfrm>
        <a:graphic>
          <a:graphicData uri="http://schemas.openxmlformats.org/drawingml/2006/table">
            <a:tbl>
              <a:tblPr/>
              <a:tblGrid>
                <a:gridCol w="854461"/>
                <a:gridCol w="1046825"/>
                <a:gridCol w="950643"/>
              </a:tblGrid>
              <a:tr h="427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2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779" marR="42779" marT="21389" marB="21389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585789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Первое отречение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58578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Второе отречение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585789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Третье отречение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/>
              </a:rPr>
              <a:t>Рефлексия</a:t>
            </a:r>
            <a:r>
              <a:rPr lang="ru-RU" sz="4400" b="1" dirty="0" smtClean="0"/>
              <a:t>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70588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b="1" i="1" dirty="0" smtClean="0"/>
          </a:p>
          <a:p>
            <a:pPr>
              <a:buNone/>
            </a:pPr>
            <a:r>
              <a:rPr lang="ru-RU" b="1" dirty="0" err="1" smtClean="0"/>
              <a:t>Синквейн</a:t>
            </a:r>
            <a:r>
              <a:rPr lang="ru-RU" b="1" dirty="0" smtClean="0"/>
              <a:t>  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Совесть.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Вечная, мудрая.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Спрашивает, мучит, учит.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Совесть – главная  судья.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Покаяние.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Домашнее задание: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1.Сочинить сказку на тему «Совесть пропала».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2.Сочинить стихотворение по теме «Совесть и раскаяние».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285860"/>
            <a:ext cx="4071966" cy="2286016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effectLst/>
                <a:latin typeface="Arno Pro Light Display" pitchFamily="18" charset="0"/>
              </a:rPr>
              <a:t>Цели и задачи урока</a:t>
            </a:r>
            <a:endParaRPr lang="ru-RU" b="1" cap="none" dirty="0">
              <a:solidFill>
                <a:schemeClr val="tx1"/>
              </a:solidFill>
              <a:effectLst/>
              <a:latin typeface="Arno Pro Light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Познакомить учеников  с православными представлениями о добре и зле, дать понятие «грех», «раскаяние», поговорить о  внутреннем состоянии человека.</a:t>
            </a:r>
          </a:p>
          <a:p>
            <a:r>
              <a:rPr lang="ru-RU" b="1" dirty="0" smtClean="0"/>
              <a:t>Задачи: </a:t>
            </a:r>
            <a:endParaRPr lang="ru-RU" b="1" i="1" dirty="0" smtClean="0"/>
          </a:p>
          <a:p>
            <a:r>
              <a:rPr lang="ru-RU" b="1" dirty="0" smtClean="0"/>
              <a:t>Обучающая:</a:t>
            </a:r>
            <a:r>
              <a:rPr lang="ru-RU" dirty="0" smtClean="0"/>
              <a:t>  узнать значение и связь слов «добро», «зло», «грех», «совесть», «раскаяние» в русской православной культуре.</a:t>
            </a:r>
            <a:endParaRPr lang="ru-RU" b="1" i="1" dirty="0" smtClean="0"/>
          </a:p>
          <a:p>
            <a:r>
              <a:rPr lang="ru-RU" b="1" dirty="0" smtClean="0"/>
              <a:t>Развивающая:</a:t>
            </a:r>
            <a:r>
              <a:rPr lang="ru-RU" dirty="0" smtClean="0"/>
              <a:t>  осознать, что различать добро и зло человеку помогает совесть.</a:t>
            </a:r>
            <a:endParaRPr lang="ru-RU" b="1" i="1" dirty="0" smtClean="0"/>
          </a:p>
          <a:p>
            <a:r>
              <a:rPr lang="ru-RU" b="1" dirty="0" smtClean="0"/>
              <a:t>Воспитывающая:</a:t>
            </a:r>
            <a:r>
              <a:rPr lang="ru-RU" dirty="0" smtClean="0"/>
              <a:t> понять, что значит вести диалог со своей совестью.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в е с т </a:t>
            </a:r>
            <a:r>
              <a:rPr lang="ru-RU" sz="6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Я хороший добрый человек,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Всем детям в классе я желаю здоровья, радости,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Жить в ладу со своей совестью.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786190"/>
            <a:ext cx="4643470" cy="2786082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</a:rPr>
            </a:br>
            <a:r>
              <a:rPr lang="ru-RU" sz="49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добро, зло, совесть, грех  </a:t>
            </a:r>
            <a:endParaRPr lang="ru-RU" sz="49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50181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/>
              <a:t>Добрым быть совсем, совсем не просто,</a:t>
            </a:r>
          </a:p>
          <a:p>
            <a:pPr algn="ctr">
              <a:buNone/>
            </a:pPr>
            <a:r>
              <a:rPr lang="ru-RU" sz="2000" b="1" i="1" dirty="0" smtClean="0"/>
              <a:t>Не зависит доброта от  роста…</a:t>
            </a:r>
          </a:p>
          <a:p>
            <a:pPr algn="ctr">
              <a:buNone/>
            </a:pPr>
            <a:r>
              <a:rPr lang="ru-RU" sz="2000" b="1" i="1" dirty="0" smtClean="0"/>
              <a:t>Доброта приносит людям радость</a:t>
            </a:r>
          </a:p>
          <a:p>
            <a:pPr algn="ctr">
              <a:buNone/>
            </a:pPr>
            <a:r>
              <a:rPr lang="ru-RU" sz="2000" b="1" i="1" dirty="0" smtClean="0"/>
              <a:t>И взамен не требует награды.</a:t>
            </a:r>
          </a:p>
          <a:p>
            <a:pPr algn="ctr">
              <a:buNone/>
            </a:pPr>
            <a:endParaRPr lang="ru-RU" sz="1500" b="1" i="1" dirty="0" smtClean="0"/>
          </a:p>
          <a:p>
            <a:pPr algn="ctr">
              <a:buNone/>
            </a:pPr>
            <a:endParaRPr lang="ru-RU" sz="1500" b="1" i="1" dirty="0" smtClean="0"/>
          </a:p>
          <a:p>
            <a:pPr>
              <a:buNone/>
            </a:pPr>
            <a:r>
              <a:rPr lang="ru-RU" sz="1800" i="1" dirty="0" smtClean="0"/>
              <a:t>  </a:t>
            </a:r>
            <a:r>
              <a:rPr lang="ru-RU" sz="1800" dirty="0" smtClean="0"/>
              <a:t>-А что значит «быть добрым»?</a:t>
            </a:r>
          </a:p>
          <a:p>
            <a:pPr>
              <a:buNone/>
            </a:pPr>
            <a:r>
              <a:rPr lang="ru-RU" sz="1800" dirty="0" smtClean="0"/>
              <a:t>  -Просто ли быть добрым и почему?</a:t>
            </a:r>
            <a:endParaRPr lang="ru-RU" sz="1800" i="1" dirty="0" smtClean="0"/>
          </a:p>
          <a:p>
            <a:pPr>
              <a:buNone/>
            </a:pPr>
            <a:r>
              <a:rPr lang="ru-RU" sz="1800" dirty="0" smtClean="0"/>
              <a:t> -Подберите антоним  к слову «добро».</a:t>
            </a:r>
            <a:endParaRPr lang="ru-RU" sz="1800" i="1" dirty="0" smtClean="0"/>
          </a:p>
          <a:p>
            <a:pPr>
              <a:buNone/>
            </a:pPr>
            <a:r>
              <a:rPr lang="ru-RU" sz="1800" dirty="0" smtClean="0"/>
              <a:t>  -Подберите синоним к слову «зло»?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1600" b="1" dirty="0" smtClean="0"/>
              <a:t>В православии зло имеет синоним  </a:t>
            </a:r>
            <a:r>
              <a:rPr lang="ru-RU" sz="1500" b="1" dirty="0" smtClean="0"/>
              <a:t>…</a:t>
            </a:r>
          </a:p>
          <a:p>
            <a:pPr>
              <a:buNone/>
            </a:pPr>
            <a:r>
              <a:rPr lang="ru-RU" sz="4000" b="1" dirty="0" smtClean="0"/>
              <a:t>        (грех) </a:t>
            </a:r>
            <a:endParaRPr lang="ru-RU" sz="4000" b="1" i="1" dirty="0" smtClean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286124"/>
            <a:ext cx="4094286" cy="3071812"/>
          </a:xfrm>
          <a:prstGeom prst="snip2Diag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883153"/>
          </a:xfrm>
        </p:spPr>
        <p:txBody>
          <a:bodyPr>
            <a:normAutofit/>
          </a:bodyPr>
          <a:lstStyle/>
          <a:p>
            <a:pPr marL="514350" indent="-514350" algn="r">
              <a:buNone/>
            </a:pPr>
            <a:r>
              <a:rPr lang="ru-RU" dirty="0" smtClean="0"/>
              <a:t>                                      </a:t>
            </a:r>
            <a:r>
              <a:rPr lang="ru-RU" sz="2000" dirty="0" smtClean="0"/>
              <a:t>Добрая совесть — глаз Божий.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Добрая совесть любит обличение.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 В ком стыд, в том и совесть.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     Совесть без зубов, а загрызет.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       Злая совесть стоит палача.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     С совестью не разминуться.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                 Душа не сосед, не обойдешь.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Виноватый винится, а правый ничего не боится.</a:t>
            </a:r>
          </a:p>
          <a:p>
            <a:pPr marL="457200" indent="-457200" algn="r">
              <a:buNone/>
            </a:pPr>
            <a:r>
              <a:rPr lang="ru-RU" sz="2000" dirty="0" smtClean="0"/>
              <a:t>                                                 Как ни мудри, а совести не перемудришь.</a:t>
            </a:r>
          </a:p>
          <a:p>
            <a:pPr>
              <a:buNone/>
            </a:pPr>
            <a:r>
              <a:rPr lang="ru-RU" sz="2400" b="1" dirty="0" smtClean="0"/>
              <a:t>О.И.Даль</a:t>
            </a:r>
            <a:endParaRPr lang="ru-RU" sz="24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285860"/>
            <a:ext cx="3357554" cy="3291720"/>
          </a:xfrm>
          <a:prstGeom prst="round2Diag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357290" y="35716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Пословицы о совести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 и   грех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86800" cy="294641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338638"/>
                <a:gridCol w="4348162"/>
              </a:tblGrid>
              <a:tr h="87440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Добро</a:t>
                      </a:r>
                      <a:endParaRPr lang="ru-RU" sz="4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Грех</a:t>
                      </a:r>
                      <a:endParaRPr lang="ru-RU" sz="4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72005">
                <a:tc>
                  <a:txBody>
                    <a:bodyPr/>
                    <a:lstStyle/>
                    <a:p>
                      <a:r>
                        <a:rPr kumimoji="0" 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Помогает росту души человека;</a:t>
                      </a:r>
                      <a:endParaRPr kumimoji="0" lang="ru-RU" sz="2400" b="1" i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Помогает другим людям;</a:t>
                      </a:r>
                      <a:endParaRPr kumimoji="0" lang="ru-RU" sz="2400" b="1" i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Радует  Бога</a:t>
                      </a:r>
                      <a:endParaRPr kumimoji="0" lang="ru-RU" sz="2400" b="1" i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Недоброе движение чувства, мысли, воли человека.</a:t>
                      </a:r>
                      <a:endParaRPr kumimoji="0" lang="ru-RU" sz="2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42852"/>
            <a:ext cx="2214578" cy="1432940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3929066"/>
            <a:ext cx="3286148" cy="2786082"/>
          </a:xfrm>
          <a:prstGeom prst="round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26772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/>
              </a:rPr>
              <a:t>Аркадий Петрович Гайдар. Совесть</a:t>
            </a:r>
            <a:endParaRPr lang="ru-RU" b="1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24918" cy="61436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Нина Карнаухова не приготовила урока по алгебре и решила не идти в школу. </a:t>
            </a:r>
          </a:p>
          <a:p>
            <a:pPr>
              <a:buNone/>
            </a:pPr>
            <a:r>
              <a:rPr lang="ru-RU" sz="7200" dirty="0" smtClean="0"/>
              <a:t>Но, чтобы знакомые случайно не увидели, как она во время рабочего дня болтается с книгами по городу, Нина украдкой прошла в рощу. </a:t>
            </a:r>
          </a:p>
          <a:p>
            <a:pPr>
              <a:buNone/>
            </a:pPr>
            <a:r>
              <a:rPr lang="ru-RU" sz="7200" dirty="0" smtClean="0"/>
              <a:t>Положив пакет с завтраком и связку книг под куст, она побежала догонять красивую бабочку и наткнулась на малыша, который смотрел на нее добрыми, доверчивыми глазами. </a:t>
            </a:r>
          </a:p>
          <a:p>
            <a:pPr>
              <a:buNone/>
            </a:pPr>
            <a:r>
              <a:rPr lang="ru-RU" sz="7200" dirty="0" smtClean="0"/>
              <a:t>А так как в руке он сжимал букварь с заложенной в него тетрадкой, то Нина смекнула, в чем дело, и решила над ним подшутить. </a:t>
            </a:r>
          </a:p>
          <a:p>
            <a:pPr>
              <a:buNone/>
            </a:pPr>
            <a:r>
              <a:rPr lang="ru-RU" sz="7200" dirty="0" smtClean="0"/>
              <a:t>- Несчастный прогульщик! - строго сказала она. - И это с таких юных лет ты уже обманываешь родителей и школу? </a:t>
            </a:r>
          </a:p>
          <a:p>
            <a:pPr>
              <a:buNone/>
            </a:pPr>
            <a:r>
              <a:rPr lang="ru-RU" sz="7200" dirty="0" smtClean="0"/>
              <a:t>- Нет! - удивленно ответил малыш. - Я просто шел на урок. Но тут в лесу ходит большая   собака. Она залаяла, и я заблудился. </a:t>
            </a:r>
          </a:p>
          <a:p>
            <a:pPr>
              <a:buNone/>
            </a:pPr>
            <a:r>
              <a:rPr lang="ru-RU" sz="7200" dirty="0" smtClean="0"/>
              <a:t>Нина нахмурилась. Но этот малыш был такой смешной и добродушный, что ей пришлось взять его за руку и повести через рощу. </a:t>
            </a:r>
          </a:p>
          <a:p>
            <a:pPr>
              <a:buNone/>
            </a:pPr>
            <a:r>
              <a:rPr lang="ru-RU" sz="7200" dirty="0" smtClean="0"/>
              <a:t>А связка Нининых книг и завтрак так и остались лежать под кустом, потому что поднять их перед малышом теперь было бы стыдно. </a:t>
            </a:r>
          </a:p>
          <a:p>
            <a:pPr>
              <a:buNone/>
            </a:pPr>
            <a:r>
              <a:rPr lang="ru-RU" sz="7200" dirty="0" smtClean="0"/>
              <a:t>Вышмыгнула из-за ветвей собака, книг не тронула, а завтрак съела. </a:t>
            </a:r>
          </a:p>
          <a:p>
            <a:pPr>
              <a:buNone/>
            </a:pPr>
            <a:r>
              <a:rPr lang="ru-RU" sz="7200" dirty="0" smtClean="0"/>
              <a:t>Вернулась Нина, села и заплакала. Нет! Не жалко ей было украденного завтрака. Но слишком хорошо пели над ее головой веселые птицы.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b="1" u="sng" dirty="0" smtClean="0"/>
              <a:t>И очень тяжело было на ее сердце, которое грызла беспощадная совесть. </a:t>
            </a:r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/>
              </a:rPr>
              <a:t>Так говорят люди…</a:t>
            </a:r>
            <a:endParaRPr lang="ru-RU" b="1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По чистой совести.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Совесть заговорила.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Угрызение совести.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Со спокойной совестью.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Совесть замучила.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Для очистки совести.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/>
              <a:t>Крик совести.</a:t>
            </a:r>
          </a:p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500174"/>
            <a:ext cx="2857500" cy="4286250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В православии  </a:t>
            </a:r>
            <a:r>
              <a:rPr lang="ru-RU" sz="4000" b="1" i="1" dirty="0" smtClean="0">
                <a:effectLst/>
              </a:rPr>
              <a:t>Храм </a:t>
            </a:r>
            <a:r>
              <a:rPr lang="ru-RU" b="1" dirty="0" smtClean="0">
                <a:effectLst/>
              </a:rPr>
              <a:t> - 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место    </a:t>
            </a:r>
            <a:r>
              <a:rPr lang="ru-RU" sz="4800" b="1" dirty="0" smtClean="0">
                <a:effectLst/>
              </a:rPr>
              <a:t>покаянной</a:t>
            </a:r>
            <a:r>
              <a:rPr lang="ru-RU" b="1" dirty="0" smtClean="0">
                <a:effectLst/>
              </a:rPr>
              <a:t>   молитвы</a:t>
            </a:r>
            <a:endParaRPr lang="ru-RU" b="1" dirty="0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285860"/>
            <a:ext cx="2880000" cy="1932800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714488"/>
            <a:ext cx="2520000" cy="30681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14282" y="1214422"/>
            <a:ext cx="2880000" cy="216320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857628"/>
            <a:ext cx="2880000" cy="2160000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3857628"/>
            <a:ext cx="2880000" cy="1929600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72198" y="335756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Храм Иоанна Предтечи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50006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Собор      Святого Александра Невского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3500439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Рождественская церковь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21508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Церковь Сергия Радонежского.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74" y="607220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Церковь Александры Царицы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DBC1A7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654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Совесть и раскаяние</vt:lpstr>
      <vt:lpstr>Цели и задачи урока</vt:lpstr>
      <vt:lpstr>С о в е с т ь</vt:lpstr>
      <vt:lpstr> добро, зло, совесть, грех  </vt:lpstr>
      <vt:lpstr>  </vt:lpstr>
      <vt:lpstr>    добро  и   грех     добро</vt:lpstr>
      <vt:lpstr>Аркадий Петрович Гайдар. Совесть</vt:lpstr>
      <vt:lpstr>Так говорят люди…</vt:lpstr>
      <vt:lpstr>В православии  Храм  -   место    покаянной   молитвы</vt:lpstr>
      <vt:lpstr>Раскаяние (покаяние)</vt:lpstr>
      <vt:lpstr>Отречение  апостола   Петра</vt:lpstr>
      <vt:lpstr>Рефлексия.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Катерина</cp:lastModifiedBy>
  <cp:revision>23</cp:revision>
  <dcterms:modified xsi:type="dcterms:W3CDTF">2013-10-05T17:57:37Z</dcterms:modified>
</cp:coreProperties>
</file>