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73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4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7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D3262-2E61-4BE0-BE1C-3120DA8B4BE5}" type="datetimeFigureOut">
              <a:rPr lang="ru-RU" smtClean="0"/>
              <a:pPr/>
              <a:t>21.03.2013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6CF67-584F-4EC7-90C9-99A529DF84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13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90B57-8848-46E9-8449-259A911AEC0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87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06A6A-FAAB-477B-8399-6D86F08854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31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45CE0-5217-4EDA-9AE8-47539E0B4C3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718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A649C-03BE-46AD-8C11-C56EF6DE441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922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A5274-D559-4254-87C9-F0E84814B2D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20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986CB-469D-4287-905D-52210FE8EED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45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EDE67-1ED6-4D96-AAD5-3E4F6DAC86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614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F0EBB-344D-4F12-B2C5-09BB23511F2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41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7923C-E8C2-42CE-BA5C-813CA324437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32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A81F3-9E79-4437-844B-18F3F7A87EC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0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B56B3-AC96-4C7C-A300-011E710DFF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09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8C3C1D-F360-44A9-B58C-92B307F00634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26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2.xml"/><Relationship Id="rId3" Type="http://schemas.openxmlformats.org/officeDocument/2006/relationships/image" Target="../media/image3.jpeg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4.xml"/><Relationship Id="rId5" Type="http://schemas.openxmlformats.org/officeDocument/2006/relationships/image" Target="../media/image4.gif"/><Relationship Id="rId10" Type="http://schemas.openxmlformats.org/officeDocument/2006/relationships/slide" Target="slide7.xml"/><Relationship Id="rId4" Type="http://schemas.openxmlformats.org/officeDocument/2006/relationships/slide" Target="slide11.xml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460331"/>
            <a:ext cx="3841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5655" y="980728"/>
            <a:ext cx="835292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ИНТЕРАКТИВНАЯ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КАРТА</a:t>
            </a:r>
          </a:p>
          <a:p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«МОСКОВСКИЙ</a:t>
            </a:r>
          </a:p>
          <a:p>
            <a:pPr algn="ctr"/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КРЕМЛЬ»</a:t>
            </a:r>
            <a:endParaRPr lang="ru-RU" sz="5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504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548680"/>
            <a:ext cx="4180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Царь-пушка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4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473825"/>
            <a:ext cx="3841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 descr="http://stat21.privet.ru/lr/0c2663679585e42abd62a543d88e4aa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372" y="1472011"/>
            <a:ext cx="3953468" cy="296510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62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&amp;TScy;&amp;acy;&amp;rcy;&amp;softcy;-&amp;kcy;&amp;ocy;&amp;lcy;&amp;ocy;&amp;kcy;&amp;ocy;&amp;l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1" y="476672"/>
            <a:ext cx="4048125" cy="371475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79712" y="476672"/>
            <a:ext cx="4703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Царь-колокол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752165"/>
            <a:ext cx="77768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 восточной стороны колокольни Ивана Великого на каменном постаменте установлен Царь-колокол, являющийся выдающимся памятником русского литейного искусства </a:t>
            </a:r>
            <a:r>
              <a:rPr lang="ru-RU" dirty="0" err="1"/>
              <a:t>ХVIIIв</a:t>
            </a:r>
            <a:r>
              <a:rPr lang="ru-RU" dirty="0"/>
              <a:t>. Он был отлит по указу императрицы Анны Иоанновны в 1733-1735 гг. потомственными московскими литейщиками, колокольных дел мастерами </a:t>
            </a:r>
            <a:r>
              <a:rPr lang="ru-RU" dirty="0" err="1"/>
              <a:t>И.Ф.Моториным</a:t>
            </a:r>
            <a:r>
              <a:rPr lang="ru-RU" dirty="0"/>
              <a:t> и его сыном Михаилом. До настоящего времени это самый большой колокол в мире. Его вес почти 202 тонны, высота 6,14 метров, диаметр 6,6 метров.</a:t>
            </a:r>
          </a:p>
        </p:txBody>
      </p:sp>
      <p:pic>
        <p:nvPicPr>
          <p:cNvPr id="6147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435725"/>
            <a:ext cx="3841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77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&amp;Bcy;&amp;ocy;&amp;lcy;&amp;softcy;&amp;shcy;&amp;ocy;&amp;jcy; &amp;Kcy;&amp;rcy;&amp;iecy;&amp;mcy;&amp;lcy;&amp;iecy;&amp;vcy;&amp;scy;&amp;kcy;&amp;icy;&amp;jcy; &amp;dcy;&amp;vcy;&amp;ocy;&amp;rcy;&amp;iecy;&amp;tscy;. &amp;YUcy;&amp;zhcy;&amp;ncy;&amp;ycy;&amp;jcy; &amp;fcy;&amp;acy;&amp;scy;&amp;acy;&amp;d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62" b="10237"/>
          <a:stretch/>
        </p:blipFill>
        <p:spPr bwMode="auto">
          <a:xfrm>
            <a:off x="683568" y="819064"/>
            <a:ext cx="4180729" cy="306943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6473825"/>
            <a:ext cx="3841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7464" y="3888502"/>
            <a:ext cx="81610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Дворцовый комплекс, получивший в дальнейшем название “Большой Кремлевский дворец”, помимо </a:t>
            </a:r>
            <a:r>
              <a:rPr lang="ru-RU" dirty="0" err="1"/>
              <a:t>новопостроенного</a:t>
            </a:r>
            <a:r>
              <a:rPr lang="ru-RU" dirty="0"/>
              <a:t> здания, включил в себя часть сохранившихся сооружений конца ХV-</a:t>
            </a:r>
            <a:r>
              <a:rPr lang="ru-RU" dirty="0" err="1"/>
              <a:t>ХVIIвв</a:t>
            </a:r>
            <a:r>
              <a:rPr lang="ru-RU" dirty="0"/>
              <a:t>., входивших ранее в состав древней великокняжеской, а в последствии царской резиденции. Это </a:t>
            </a:r>
            <a:r>
              <a:rPr lang="ru-RU" dirty="0" err="1"/>
              <a:t>Грановитая</a:t>
            </a:r>
            <a:r>
              <a:rPr lang="ru-RU" dirty="0"/>
              <a:t> палата, Золотая Царицына палата, Теремной дворец и дворцовые церкви. После постройки в 1851 г. Оружейной палаты и примыкающего к ней с севера здания </a:t>
            </a:r>
            <a:r>
              <a:rPr lang="ru-RU" dirty="0" err="1"/>
              <a:t>Аппартаментов</a:t>
            </a:r>
            <a:r>
              <a:rPr lang="ru-RU" dirty="0"/>
              <a:t>, соединенного воздушным переходом с дворцовым комплексом, образовался единый ансамбль Большого Кремлевского дворца, связанного композиционно и стилистически.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8017" y="548680"/>
            <a:ext cx="826643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Большой Кремлевский</a:t>
            </a:r>
          </a:p>
          <a:p>
            <a:pPr algn="ctr"/>
            <a:r>
              <a:rPr lang="ru-RU" sz="5400" b="1" cap="none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дворец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272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408" y="548680"/>
            <a:ext cx="73687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Военная школа ВЦИК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290" name="Picture 2" descr="&amp;Vcy;&amp;ocy;&amp;iecy;&amp;ncy;&amp;ncy;&amp;acy;&amp;yacy; &amp;shcy;&amp;kcy;&amp;ocy;&amp;lcy;&amp;acy; &amp;Vcy;&amp;TScy;&amp;Icy;&amp;Kcy;. &amp;Gcy;&amp;lcy;&amp;acy;&amp;vcy;&amp;ncy;&amp;ycy;&amp;jcy; &amp;yucy;&amp;gcy;&amp;ocy;-&amp;vcy;&amp;ocy;&amp;scy;&amp;tcy;&amp;ocy;&amp;chcy;&amp;ncy;&amp;ycy;&amp;jcy; &amp;fcy;&amp;acy;&amp;scy;&amp;acy;&amp;d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6792"/>
            <a:ext cx="5180430" cy="288032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408" y="4941168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настоящее время в корпусе размещаются административные службы Администрации Президента и Комендатуры Кремля.</a:t>
            </a:r>
          </a:p>
          <a:p>
            <a:r>
              <a:rPr lang="ru-RU" dirty="0"/>
              <a:t> </a:t>
            </a:r>
          </a:p>
        </p:txBody>
      </p:sp>
      <p:pic>
        <p:nvPicPr>
          <p:cNvPr id="5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424" y="6473825"/>
            <a:ext cx="3841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761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71" y="-33164"/>
            <a:ext cx="9133415" cy="6858000"/>
          </a:xfrm>
          <a:prstGeom prst="rect">
            <a:avLst/>
          </a:prstGeom>
        </p:spPr>
      </p:pic>
      <p:pic>
        <p:nvPicPr>
          <p:cNvPr id="3" name="Рисунок 2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727" y="3291087"/>
            <a:ext cx="398169" cy="368492"/>
          </a:xfrm>
          <a:prstGeom prst="rect">
            <a:avLst/>
          </a:prstGeom>
        </p:spPr>
      </p:pic>
      <p:pic>
        <p:nvPicPr>
          <p:cNvPr id="4" name="Рисунок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1569" y="2581374"/>
            <a:ext cx="449047" cy="415578"/>
          </a:xfrm>
          <a:prstGeom prst="rect">
            <a:avLst/>
          </a:prstGeom>
        </p:spPr>
      </p:pic>
      <p:pic>
        <p:nvPicPr>
          <p:cNvPr id="12" name="Рисунок 11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354" y="836712"/>
            <a:ext cx="455534" cy="421581"/>
          </a:xfrm>
          <a:prstGeom prst="rect">
            <a:avLst/>
          </a:prstGeom>
        </p:spPr>
      </p:pic>
      <p:pic>
        <p:nvPicPr>
          <p:cNvPr id="13" name="Рисунок 12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79157"/>
            <a:ext cx="406723" cy="376408"/>
          </a:xfrm>
          <a:prstGeom prst="rect">
            <a:avLst/>
          </a:prstGeom>
        </p:spPr>
      </p:pic>
      <p:pic>
        <p:nvPicPr>
          <p:cNvPr id="17" name="Рисунок 16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273" y="1730360"/>
            <a:ext cx="455534" cy="421581"/>
          </a:xfrm>
          <a:prstGeom prst="rect">
            <a:avLst/>
          </a:prstGeom>
        </p:spPr>
      </p:pic>
      <p:pic>
        <p:nvPicPr>
          <p:cNvPr id="18" name="Рисунок 17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4292" y="2244774"/>
            <a:ext cx="455534" cy="421581"/>
          </a:xfrm>
          <a:prstGeom prst="rect">
            <a:avLst/>
          </a:prstGeom>
        </p:spPr>
      </p:pic>
      <p:pic>
        <p:nvPicPr>
          <p:cNvPr id="19" name="Рисунок 18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941" y="2696915"/>
            <a:ext cx="526332" cy="48710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243017"/>
            <a:ext cx="502049" cy="464629"/>
          </a:xfrm>
          <a:prstGeom prst="rect">
            <a:avLst/>
          </a:prstGeom>
        </p:spPr>
      </p:pic>
      <p:pic>
        <p:nvPicPr>
          <p:cNvPr id="21" name="Рисунок 20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786" y="1592055"/>
            <a:ext cx="526332" cy="487102"/>
          </a:xfrm>
          <a:prstGeom prst="rect">
            <a:avLst/>
          </a:prstGeom>
        </p:spPr>
      </p:pic>
      <p:pic>
        <p:nvPicPr>
          <p:cNvPr id="22" name="Рисунок 21">
            <a:hlinkClick r:id="rId12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284" y="4293096"/>
            <a:ext cx="526332" cy="487102"/>
          </a:xfrm>
          <a:prstGeom prst="rect">
            <a:avLst/>
          </a:prstGeom>
        </p:spPr>
      </p:pic>
      <p:pic>
        <p:nvPicPr>
          <p:cNvPr id="23" name="Рисунок 22">
            <a:hlinkClick r:id="rId13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659" y="1339934"/>
            <a:ext cx="449047" cy="41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7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476672"/>
            <a:ext cx="32403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СЕНАТ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http://progulkipomoskve.ru/foto1/raznoe/kreml/sen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255986"/>
            <a:ext cx="3816424" cy="247304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4322" y="3933056"/>
            <a:ext cx="75040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Здание Сената было построено по проекту архитектора </a:t>
            </a:r>
            <a:r>
              <a:rPr lang="ru-RU" dirty="0" err="1"/>
              <a:t>М.Ф.Казакова</a:t>
            </a:r>
            <a:r>
              <a:rPr lang="ru-RU" dirty="0"/>
              <a:t> в 1776-1787 гг., отделка интерьеров продолжалась до 1790 г. Здание предназначалось для проведения собраний дворянства Московской губернии, но с переводом из Петербурга в Москву двух сенатских департаментов оно было предоставлено Сенату.</a:t>
            </a:r>
          </a:p>
        </p:txBody>
      </p:sp>
      <p:sp>
        <p:nvSpPr>
          <p:cNvPr id="6" name="Овал 5">
            <a:hlinkClick r:id="rId3" action="ppaction://hlinksldjump"/>
          </p:cNvPr>
          <p:cNvSpPr/>
          <p:nvPr/>
        </p:nvSpPr>
        <p:spPr>
          <a:xfrm>
            <a:off x="8388424" y="6309320"/>
            <a:ext cx="360040" cy="360040"/>
          </a:xfrm>
          <a:prstGeom prst="ellipse">
            <a:avLst/>
          </a:prstGeom>
          <a:solidFill>
            <a:srgbClr val="C00000"/>
          </a:solidFill>
          <a:ln>
            <a:solidFill>
              <a:srgbClr val="BE79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48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33081" y="201414"/>
            <a:ext cx="28778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Арсенал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2" name="Picture 2" descr="http://mosday.ru/photos/89_3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48" b="26418"/>
          <a:stretch/>
        </p:blipFill>
        <p:spPr bwMode="auto">
          <a:xfrm>
            <a:off x="2915816" y="1124744"/>
            <a:ext cx="2764283" cy="1872208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2636912"/>
            <a:ext cx="71287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Здание Арсенала (Цейхгауза) имеет долгую строительную историю. Его возведение началось в1702 г. по инициативе Петра I в соответствии с составленным им планом. Арсенал предполагалось использовать не только в качестве военного склада, но и как музей-хранилище военных трофеев и древнего оружия. Самое большое сооружение Москвы петровского времени заняло северный угол территории Кремля между Троицкой и Никольской башнями, освободившийся от застройки после пожара 1701 г. Оно положило начало укрупнению масштаба строительства</a:t>
            </a:r>
          </a:p>
        </p:txBody>
      </p:sp>
      <p:pic>
        <p:nvPicPr>
          <p:cNvPr id="819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519" y="6461124"/>
            <a:ext cx="3841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58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9477" y="476672"/>
            <a:ext cx="6879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Кремлевский дворец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6" name="Picture 2" descr="http://img1.liveinternet.ru/images/attach/c/0/33/301/33301587_Gosudarstvennuyy_Kremlevskoy_dvore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273" y="1536601"/>
            <a:ext cx="3960440" cy="210203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3573016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 1959-1961 гг. на территории кремля у Троицких ворот напротив Здания Арсенала по проекту авторского коллектива архитекторов, возглавляемого </a:t>
            </a:r>
            <a:r>
              <a:rPr lang="ru-RU" dirty="0" err="1"/>
              <a:t>М.В.Посохиным</a:t>
            </a:r>
            <a:r>
              <a:rPr lang="ru-RU" dirty="0"/>
              <a:t>, возводится Дворец съездов.</a:t>
            </a:r>
          </a:p>
        </p:txBody>
      </p:sp>
      <p:pic>
        <p:nvPicPr>
          <p:cNvPr id="9218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473825"/>
            <a:ext cx="3841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44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2674" y="476672"/>
            <a:ext cx="84112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Колокольня Ивана Великого</a:t>
            </a:r>
            <a:endParaRPr lang="ru-RU" sz="48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4122946"/>
            <a:ext cx="75968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Ансамбль колокольни Ивана Великого расположен на границе между Соборной и Ивановской площадями и является композиционным центром Кремля. Он создавался на протяжении трех с лишним веков - с 1505 г. по 1815 г. и состоит из трех разновременных объектов: столпа колокольни Ивана Великого, Успенской звонницы и </a:t>
            </a:r>
            <a:r>
              <a:rPr lang="ru-RU" dirty="0" err="1"/>
              <a:t>Филаретовой</a:t>
            </a:r>
            <a:r>
              <a:rPr lang="ru-RU" dirty="0"/>
              <a:t> пристройки.</a:t>
            </a:r>
            <a:br>
              <a:rPr lang="ru-RU" dirty="0"/>
            </a:br>
            <a:r>
              <a:rPr lang="ru-RU" dirty="0"/>
              <a:t> </a:t>
            </a:r>
          </a:p>
        </p:txBody>
      </p:sp>
      <p:pic>
        <p:nvPicPr>
          <p:cNvPr id="2050" name="Picture 2" descr="&amp;Acy;&amp;ncy;&amp;scy;&amp;acy;&amp;mcy;&amp;bcy;&amp;lcy;&amp;softcy; &amp;kcy;&amp;ocy;&amp;lcy;&amp;ocy;&amp;kcy;&amp;ocy;&amp;lcy;&amp;softcy;&amp;ncy;&amp;icy; &amp;Icy;&amp;vcy;&amp;acy;&amp;ncy;&amp;acy; &amp;Vcy;&amp;iecy;&amp;lcy;&amp;icy;&amp;kcy;&amp;ocy;&amp;gcy;&amp;ocy;. &amp;Pcy;&amp;acy;&amp;ncy;&amp;ocy;&amp;rcy;&amp;acy;&amp;mcy;&amp;acy; &amp;vcy;&amp;ocy;&amp;scy;&amp;tcy;&amp;ocy;&amp;chcy;&amp;ncy;&amp;ocy;&amp;gcy;&amp;ocy; &amp;fcy;&amp;acy;&amp;scy;&amp;acy;&amp;d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4744"/>
            <a:ext cx="4286250" cy="315277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6426200"/>
            <a:ext cx="3841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461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&amp;Acy;&amp;rcy;&amp;khcy;&amp;acy;&amp;ncy;&amp;gcy;&amp;iecy;&amp;lcy;&amp;softcy;&amp;scy;&amp;kcy;&amp;icy;&amp;jcy; &amp;scy;&amp;ocy;&amp;bcy;&amp;ocy;&amp;r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4664"/>
            <a:ext cx="3495675" cy="371475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254489" y="548680"/>
            <a:ext cx="7040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Архангельский собор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3573016"/>
            <a:ext cx="74168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История Архангельского собора Московского Кремля восходит к XIV в.: в 1333 г. первый великий московский князь Иван </a:t>
            </a:r>
            <a:r>
              <a:rPr lang="ru-RU" dirty="0" err="1"/>
              <a:t>Калита</a:t>
            </a:r>
            <a:r>
              <a:rPr lang="ru-RU" dirty="0"/>
              <a:t> заложил белокаменную церковь во имя святого Архангела Михаила, издревле почитаемого на Руси как покровителя воинов и князей в их ратных подвигах. В 1505-1508 гг. на месте древнего храма был возведен новый величественный собор. Строительством руководил приглашенный великим князем венецианский архитектор </a:t>
            </a:r>
            <a:r>
              <a:rPr lang="ru-RU" dirty="0" err="1"/>
              <a:t>Алевиз</a:t>
            </a:r>
            <a:r>
              <a:rPr lang="ru-RU" dirty="0"/>
              <a:t> Новый.</a:t>
            </a:r>
          </a:p>
        </p:txBody>
      </p:sp>
      <p:pic>
        <p:nvPicPr>
          <p:cNvPr id="3075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5134" y="6445250"/>
            <a:ext cx="3841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27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Bcy;&amp;lcy;&amp;acy;&amp;gcy;&amp;ocy;&amp;vcy;&amp;iecy;&amp;shchcy;&amp;iecy;&amp;ncy;&amp;scy;&amp;kcy;&amp;icy;&amp;jcy; &amp;scy;&amp;ocy;&amp;bcy;&amp;ocy;&amp;r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9225"/>
            <a:ext cx="3295650" cy="371475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15563" y="414611"/>
            <a:ext cx="7496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Благовещенский собор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75" y="3789040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Ныне существующий Благовещенский собор почти полтора столетия служил домовой церковью московских великих князей и царей. Он был частью великокняжеского дворца и соединялся ступенчатым переходом с его парадными и жилыми покоями</a:t>
            </a:r>
          </a:p>
        </p:txBody>
      </p:sp>
      <p:pic>
        <p:nvPicPr>
          <p:cNvPr id="4099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535" y="6473825"/>
            <a:ext cx="3841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4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&amp;Ucy;&amp;scy;&amp;pcy;&amp;iecy;&amp;ncy;&amp;scy;&amp;kcy;&amp;icy;&amp;jcy; &amp;scy;&amp;ocy;&amp;bcy;&amp;ocy;&amp;rcy;. &amp;Vcy;&amp;ocy;&amp;scy;&amp;tcy;&amp;ocy;&amp;chcy;&amp;ncy;&amp;ycy;&amp;jcy; &amp;fcy;&amp;acy;&amp;scy;&amp;acy;&amp;d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764704"/>
            <a:ext cx="3038475" cy="369570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45779" y="476672"/>
            <a:ext cx="55286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Успенский собор</a:t>
            </a:r>
            <a:endParaRPr lang="ru-RU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063" y="4261261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Успенский собор на протяжении шести столетий был государственным и культовым центром России: здесь поставляли великих князей, а удельные присягали им на верность, венчали на царство, короновали императоров. В Успенском соборе возводили в сан епископов, митрополитов и патриархов, оглашали государственные акты, служили молебны перед военными походами и в честь побед.</a:t>
            </a:r>
          </a:p>
        </p:txBody>
      </p:sp>
      <p:pic>
        <p:nvPicPr>
          <p:cNvPr id="5123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473825"/>
            <a:ext cx="384175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87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556</Words>
  <Application>Microsoft Office PowerPoint</Application>
  <PresentationFormat>Экран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2013-03-19T16:36:52Z</dcterms:created>
  <dcterms:modified xsi:type="dcterms:W3CDTF">2013-03-21T17:45:18Z</dcterms:modified>
</cp:coreProperties>
</file>