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1" r:id="rId2"/>
    <p:sldId id="256" r:id="rId3"/>
    <p:sldId id="258" r:id="rId4"/>
    <p:sldId id="277" r:id="rId5"/>
    <p:sldId id="278" r:id="rId6"/>
    <p:sldId id="259" r:id="rId7"/>
    <p:sldId id="257" r:id="rId8"/>
    <p:sldId id="279" r:id="rId9"/>
    <p:sldId id="262" r:id="rId10"/>
    <p:sldId id="268" r:id="rId11"/>
    <p:sldId id="272" r:id="rId12"/>
    <p:sldId id="271" r:id="rId13"/>
    <p:sldId id="269" r:id="rId14"/>
    <p:sldId id="270" r:id="rId15"/>
    <p:sldId id="274" r:id="rId16"/>
    <p:sldId id="273" r:id="rId17"/>
    <p:sldId id="275" r:id="rId18"/>
    <p:sldId id="276" r:id="rId19"/>
    <p:sldId id="280" r:id="rId2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Impact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Impact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Impact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Impact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Impact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Impact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Impact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Impact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Impac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295"/>
    <a:srgbClr val="04AC30"/>
    <a:srgbClr val="6666FF"/>
    <a:srgbClr val="CCFF66"/>
    <a:srgbClr val="FFFFFF"/>
    <a:srgbClr val="6699FF"/>
    <a:srgbClr val="CCECFF"/>
    <a:srgbClr val="FFCC99"/>
    <a:srgbClr val="00FF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8094" autoAdjust="0"/>
    <p:restoredTop sz="94660"/>
  </p:normalViewPr>
  <p:slideViewPr>
    <p:cSldViewPr>
      <p:cViewPr varScale="1">
        <p:scale>
          <a:sx n="75" d="100"/>
          <a:sy n="75" d="100"/>
        </p:scale>
        <p:origin x="-8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7A5105-83FF-4A36-B3FB-619E6D950E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656AE0-523C-453A-9B1B-E82CC5EAEB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3B8F24-5ED0-493B-8920-FF4255AF2B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DF3D5-00EE-44D7-A746-FEDBB7331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3EE8CB-FA8E-49A1-AEDF-5744D2009F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989A75-9562-4007-8FA5-EF1F28B5A9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54421B-EED6-4991-8F8E-2A8A8780CC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031A71-3B57-405B-A320-C36CC3C901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49334D-5A0A-485E-BDF6-6116747B1D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ABF88C-25B1-4843-A139-E83E716DEF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CC22BE-E074-4DBD-A792-81F980CA98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1D53B4-3849-4D7A-A255-131B842C8C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FF00"/>
            </a:gs>
            <a:gs pos="100000">
              <a:srgbClr val="FF66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C7CB992-F51D-472B-88A8-C443DEDAF1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L:\&#1040;&#1090;&#1090;&#1077;&#1089;&#1090;&#1072;&#1094;&#1080;&#1103;%20&#1055;&#1077;&#1090;&#1091;&#1093;&#1086;&#1074;&#1072;%20&#1043;.&#1042;\&#1050;&#1086;&#1085;&#1082;&#1091;&#1088;&#1089;&#1085;&#1099;&#1077;%20&#1088;&#1072;&#1073;&#1086;&#1090;&#1099;%20&#1085;&#1086;&#1103;&#1073;&#1088;&#1100;%202012&#1075;\&#1055;&#1088;&#1086;&#1077;&#1082;&#1090;%20&#1047;&#1076;&#1086;&#1088;&#1086;&#1074;&#1100;&#1077;\S5004469.A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ChangeArrowheads="1"/>
          </p:cNvSpPr>
          <p:nvPr/>
        </p:nvSpPr>
        <p:spPr bwMode="auto">
          <a:xfrm rot="-1309578">
            <a:off x="231604" y="1515413"/>
            <a:ext cx="80645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+mj-lt"/>
              </a:rPr>
              <a:t>Научно – исследовательский проект </a:t>
            </a:r>
          </a:p>
          <a:p>
            <a:r>
              <a:rPr lang="ru-RU" sz="2400" b="1" dirty="0">
                <a:solidFill>
                  <a:srgbClr val="00B050"/>
                </a:solidFill>
                <a:latin typeface="+mj-lt"/>
              </a:rPr>
              <a:t>по внедрению </a:t>
            </a:r>
          </a:p>
          <a:p>
            <a:r>
              <a:rPr lang="ru-RU" sz="2400" b="1" dirty="0">
                <a:solidFill>
                  <a:srgbClr val="00B050"/>
                </a:solidFill>
                <a:latin typeface="+mj-lt"/>
              </a:rPr>
              <a:t>здоровьесберегающей технологии</a:t>
            </a:r>
          </a:p>
          <a:p>
            <a:r>
              <a:rPr lang="ru-RU" sz="2400" b="1" dirty="0">
                <a:solidFill>
                  <a:srgbClr val="00B050"/>
                </a:solidFill>
                <a:latin typeface="+mj-lt"/>
              </a:rPr>
              <a:t>через организацию</a:t>
            </a:r>
          </a:p>
          <a:p>
            <a:r>
              <a:rPr lang="ru-RU" sz="2400" b="1" dirty="0">
                <a:solidFill>
                  <a:srgbClr val="00B050"/>
                </a:solidFill>
                <a:latin typeface="+mj-lt"/>
              </a:rPr>
              <a:t>физкультминуток на уроках</a:t>
            </a:r>
          </a:p>
          <a:p>
            <a:endParaRPr lang="ru-RU" sz="2400" b="1" dirty="0">
              <a:solidFill>
                <a:srgbClr val="00B050"/>
              </a:solidFill>
              <a:latin typeface="+mj-lt"/>
            </a:endParaRPr>
          </a:p>
          <a:p>
            <a:r>
              <a:rPr lang="ru-RU" b="1" dirty="0">
                <a:solidFill>
                  <a:srgbClr val="00B050"/>
                </a:solidFill>
                <a:latin typeface="+mj-lt"/>
              </a:rPr>
              <a:t>	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 rot="795800">
            <a:off x="2991147" y="4417157"/>
            <a:ext cx="62642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AE0295"/>
                </a:solidFill>
                <a:latin typeface="+mj-lt"/>
              </a:rPr>
              <a:t>Автор: </a:t>
            </a:r>
          </a:p>
          <a:p>
            <a:r>
              <a:rPr lang="ru-RU" sz="1400" b="1" dirty="0">
                <a:solidFill>
                  <a:srgbClr val="AE0295"/>
                </a:solidFill>
                <a:latin typeface="+mj-lt"/>
              </a:rPr>
              <a:t>Петухова Галина Васильевна  </a:t>
            </a:r>
          </a:p>
          <a:p>
            <a:r>
              <a:rPr lang="ru-RU" sz="1400" b="1" dirty="0">
                <a:solidFill>
                  <a:srgbClr val="AE0295"/>
                </a:solidFill>
                <a:latin typeface="+mj-lt"/>
              </a:rPr>
              <a:t>учитель  начальных классов</a:t>
            </a:r>
          </a:p>
          <a:p>
            <a:r>
              <a:rPr lang="ru-RU" sz="1400" b="1" dirty="0">
                <a:solidFill>
                  <a:srgbClr val="AE0295"/>
                </a:solidFill>
                <a:latin typeface="+mj-lt"/>
              </a:rPr>
              <a:t> Муниципальное </a:t>
            </a:r>
            <a:r>
              <a:rPr lang="ru-RU" sz="1400" b="1" dirty="0" smtClean="0">
                <a:solidFill>
                  <a:srgbClr val="AE0295"/>
                </a:solidFill>
                <a:latin typeface="+mj-lt"/>
              </a:rPr>
              <a:t>автономное образовательное </a:t>
            </a:r>
            <a:r>
              <a:rPr lang="ru-RU" sz="1400" b="1" dirty="0">
                <a:solidFill>
                  <a:srgbClr val="AE0295"/>
                </a:solidFill>
                <a:latin typeface="+mj-lt"/>
              </a:rPr>
              <a:t>учреждение </a:t>
            </a:r>
          </a:p>
          <a:p>
            <a:r>
              <a:rPr lang="ru-RU" sz="1400" b="1" dirty="0">
                <a:solidFill>
                  <a:srgbClr val="AE0295"/>
                </a:solidFill>
                <a:latin typeface="+mj-lt"/>
              </a:rPr>
              <a:t>"Средняя общеобразовательная школа" №5</a:t>
            </a:r>
          </a:p>
          <a:p>
            <a:r>
              <a:rPr lang="ru-RU" sz="1400" b="1" dirty="0">
                <a:solidFill>
                  <a:srgbClr val="AE0295"/>
                </a:solidFill>
                <a:latin typeface="+mj-lt"/>
              </a:rPr>
              <a:t> города Лабытнанги</a:t>
            </a:r>
          </a:p>
        </p:txBody>
      </p:sp>
      <p:pic>
        <p:nvPicPr>
          <p:cNvPr id="3076" name="Picture 15" descr="23m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278575">
            <a:off x="1187450" y="3429000"/>
            <a:ext cx="13668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6" descr="cat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2636838"/>
            <a:ext cx="15668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91162" y="799100"/>
            <a:ext cx="836485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+mj-lt"/>
              </a:rPr>
              <a:t>Виды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+mj-lt"/>
              </a:rPr>
              <a:t>Виды физкультминуток</a:t>
            </a:r>
          </a:p>
          <a:p>
            <a:endParaRPr lang="ru-RU" sz="2800" dirty="0" smtClean="0">
              <a:solidFill>
                <a:srgbClr val="00B050"/>
              </a:solidFill>
              <a:latin typeface="+mj-lt"/>
            </a:endParaRPr>
          </a:p>
          <a:p>
            <a:pPr algn="l"/>
            <a:r>
              <a:rPr lang="ru-RU" sz="2800" dirty="0" smtClean="0">
                <a:latin typeface="+mj-lt"/>
              </a:rPr>
              <a:t>1. Упражнения для снятия общего </a:t>
            </a:r>
          </a:p>
          <a:p>
            <a:pPr algn="l"/>
            <a:r>
              <a:rPr lang="ru-RU" sz="2800" dirty="0" smtClean="0">
                <a:latin typeface="+mj-lt"/>
              </a:rPr>
              <a:t>     или локального утомления;</a:t>
            </a:r>
          </a:p>
          <a:p>
            <a:pPr algn="l"/>
            <a:r>
              <a:rPr lang="ru-RU" sz="2800" dirty="0" smtClean="0">
                <a:latin typeface="+mj-lt"/>
              </a:rPr>
              <a:t>2. упражнения для кистей рук;</a:t>
            </a:r>
          </a:p>
          <a:p>
            <a:pPr algn="l"/>
            <a:r>
              <a:rPr lang="ru-RU" sz="2800" dirty="0" smtClean="0">
                <a:latin typeface="+mj-lt"/>
              </a:rPr>
              <a:t>3. гимнастика для глаз;</a:t>
            </a:r>
          </a:p>
          <a:p>
            <a:pPr algn="l"/>
            <a:r>
              <a:rPr lang="ru-RU" sz="2800" dirty="0" smtClean="0">
                <a:latin typeface="+mj-lt"/>
              </a:rPr>
              <a:t>4. гимнастика для улучшения слуха; </a:t>
            </a:r>
          </a:p>
          <a:p>
            <a:pPr algn="l"/>
            <a:r>
              <a:rPr lang="ru-RU" sz="2800" dirty="0" smtClean="0">
                <a:latin typeface="+mj-lt"/>
              </a:rPr>
              <a:t>5. упражнения для профилактики плоскостопия; </a:t>
            </a:r>
          </a:p>
          <a:p>
            <a:pPr algn="l"/>
            <a:r>
              <a:rPr lang="ru-RU" sz="2800" dirty="0" smtClean="0">
                <a:latin typeface="+mj-lt"/>
              </a:rPr>
              <a:t>6. упражнения, корректирующие осанку;</a:t>
            </a:r>
          </a:p>
          <a:p>
            <a:pPr algn="l"/>
            <a:r>
              <a:rPr lang="ru-RU" sz="2800" dirty="0" smtClean="0">
                <a:latin typeface="+mj-lt"/>
              </a:rPr>
              <a:t>7. дыхательная гимнастика. </a:t>
            </a:r>
          </a:p>
          <a:p>
            <a:endParaRPr lang="ru-RU" sz="2800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809625"/>
            <a:ext cx="8508305" cy="60483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Основные требования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при составлении комплекса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физкультминуток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800" i="1" dirty="0" smtClean="0">
              <a:solidFill>
                <a:srgbClr val="F7191E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663300"/>
                </a:solidFill>
                <a:latin typeface="+mj-lt"/>
              </a:rPr>
              <a:t>	</a:t>
            </a:r>
            <a:r>
              <a:rPr lang="ru-RU" sz="2400" dirty="0" smtClean="0">
                <a:latin typeface="+mj-lt"/>
              </a:rPr>
              <a:t>Упражнения должны охватывать большие группы мышц и снимать статическое напряжение, вызываемое продолжительным сидением за партой. Это могут быть подтягивания, наклоны, повороты, приседания, подскоки, бег на месте. Движения кистями: сжимание, разжимание, вращение.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+mj-lt"/>
              </a:rPr>
              <a:t>   Упражнения должны быть просты, интересны, доступны детям, по   возможности связаны с содержанием занятий, носить игровой характер.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+mj-lt"/>
              </a:rPr>
              <a:t>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663300"/>
              </a:solidFill>
              <a:latin typeface="+mj-lt"/>
            </a:endParaRPr>
          </a:p>
        </p:txBody>
      </p:sp>
      <p:pic>
        <p:nvPicPr>
          <p:cNvPr id="12291" name="Picture 3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765175"/>
            <a:ext cx="944563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60"/>
                            </p:stCondLst>
                            <p:childTnLst>
                              <p:par>
                                <p:cTn id="2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960"/>
                            </p:stCondLst>
                            <p:childTnLst>
                              <p:par>
                                <p:cTn id="2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charset="0"/>
              </a:rPr>
              <a:t>Виды </a:t>
            </a:r>
            <a:r>
              <a:rPr lang="ru-RU" sz="2800" b="1" dirty="0" err="1" smtClean="0">
                <a:solidFill>
                  <a:srgbClr val="00B050"/>
                </a:solidFill>
                <a:latin typeface="Arial" charset="0"/>
              </a:rPr>
              <a:t>физминуток</a:t>
            </a:r>
            <a:r>
              <a:rPr lang="ru-RU" sz="28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Arial" charset="0"/>
              </a:rPr>
              <a:t/>
            </a:r>
            <a:br>
              <a:rPr lang="ru-RU" sz="2800" b="1" dirty="0">
                <a:solidFill>
                  <a:srgbClr val="00B050"/>
                </a:solidFill>
                <a:latin typeface="Arial" charset="0"/>
              </a:rPr>
            </a:br>
            <a:endParaRPr lang="ru-RU" sz="28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11188" y="1341438"/>
            <a:ext cx="8229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 Оздоровительно- гигиенические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   </a:t>
            </a:r>
            <a:r>
              <a:rPr lang="ru-RU" sz="2400" dirty="0">
                <a:latin typeface="Arial" charset="0"/>
              </a:rPr>
              <a:t>Их можно выполнять как стоя, так и сидя расправить плечи, прогнуть спину, потянуться, повертеть головой, «поболтать ножками». На уроках можно проводить зарядку для глаз: не поворачивая головы, посмотреть направо, налево, вверх, вниз.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400" b="1" i="1" dirty="0">
                <a:solidFill>
                  <a:srgbClr val="008080"/>
                </a:solidFill>
                <a:latin typeface="Arial" charset="0"/>
              </a:rPr>
              <a:t>                      </a:t>
            </a:r>
            <a:r>
              <a:rPr lang="ru-RU" sz="2800" b="1" i="1" dirty="0" smtClean="0">
                <a:solidFill>
                  <a:schemeClr val="bg1"/>
                </a:solidFill>
                <a:latin typeface="Arial" charset="0"/>
              </a:rPr>
              <a:t>2.Та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800" b="1" i="1" dirty="0" smtClean="0">
                <a:latin typeface="Arial" charset="0"/>
              </a:rPr>
              <a:t>       </a:t>
            </a:r>
            <a:r>
              <a:rPr lang="ru-RU" sz="2800" b="1" dirty="0" smtClean="0">
                <a:solidFill>
                  <a:srgbClr val="00B050"/>
                </a:solidFill>
                <a:latin typeface="Arial" charset="0"/>
              </a:rPr>
              <a:t>2.Танцевальные:</a:t>
            </a:r>
            <a:endParaRPr lang="ru-RU" sz="2800" b="1" dirty="0">
              <a:solidFill>
                <a:srgbClr val="00B050"/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i="1" dirty="0">
                <a:solidFill>
                  <a:srgbClr val="008080"/>
                </a:solidFill>
                <a:latin typeface="Arial" charset="0"/>
              </a:rPr>
              <a:t>      		</a:t>
            </a:r>
            <a:r>
              <a:rPr lang="ru-RU" sz="2400" dirty="0">
                <a:latin typeface="Arial" charset="0"/>
              </a:rPr>
              <a:t>Они обычно выполняются под музыку 		популярных детских песен. Все 	</a:t>
            </a:r>
            <a:r>
              <a:rPr lang="ru-RU" sz="2400" dirty="0" smtClean="0">
                <a:latin typeface="Arial" charset="0"/>
              </a:rPr>
              <a:t>движения </a:t>
            </a:r>
            <a:r>
              <a:rPr lang="ru-RU" sz="2400" dirty="0">
                <a:latin typeface="Arial" charset="0"/>
              </a:rPr>
              <a:t>произвольны, танцуют, кто </a:t>
            </a:r>
            <a:r>
              <a:rPr lang="ru-RU" sz="2400" dirty="0" smtClean="0">
                <a:latin typeface="Arial" charset="0"/>
              </a:rPr>
              <a:t>как </a:t>
            </a:r>
            <a:r>
              <a:rPr lang="ru-RU" sz="2400" dirty="0">
                <a:latin typeface="Arial" charset="0"/>
              </a:rPr>
              <a:t>умеет. Они выполняются под </a:t>
            </a:r>
            <a:r>
              <a:rPr lang="ru-RU" sz="2400" dirty="0" smtClean="0">
                <a:latin typeface="Arial" charset="0"/>
              </a:rPr>
              <a:t>музыку</a:t>
            </a:r>
            <a:r>
              <a:rPr lang="ru-RU" sz="2400" dirty="0">
                <a:latin typeface="Arial" charset="0"/>
              </a:rPr>
              <a:t>, но отличаются более четким </a:t>
            </a:r>
            <a:r>
              <a:rPr lang="ru-RU" sz="2400" dirty="0" smtClean="0">
                <a:latin typeface="Arial" charset="0"/>
              </a:rPr>
              <a:t>исполнением </a:t>
            </a:r>
            <a:r>
              <a:rPr lang="ru-RU" sz="2400" dirty="0">
                <a:latin typeface="Arial" charset="0"/>
              </a:rPr>
              <a:t>элементов.</a:t>
            </a:r>
          </a:p>
        </p:txBody>
      </p:sp>
      <p:pic>
        <p:nvPicPr>
          <p:cNvPr id="13316" name="Picture 4" descr="Новогодний подарок «Чумовая собак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67544" y="4509120"/>
            <a:ext cx="10080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j033677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404813"/>
            <a:ext cx="16922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40"/>
                            </p:stCondLst>
                            <p:childTnLst>
                              <p:par>
                                <p:cTn id="1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84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40"/>
                            </p:stCondLst>
                            <p:childTnLst>
                              <p:par>
                                <p:cTn id="3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80"/>
                            </p:stCondLst>
                            <p:childTnLst>
                              <p:par>
                                <p:cTn id="3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55650" y="476250"/>
            <a:ext cx="7993063" cy="50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B050"/>
                </a:solidFill>
                <a:latin typeface="Arial" charset="0"/>
              </a:rPr>
              <a:t>3. </a:t>
            </a:r>
            <a:r>
              <a:rPr lang="ru-RU" sz="2800" b="1" dirty="0" err="1">
                <a:solidFill>
                  <a:srgbClr val="00B050"/>
                </a:solidFill>
                <a:latin typeface="Arial" charset="0"/>
              </a:rPr>
              <a:t>Физкультурно</a:t>
            </a:r>
            <a:r>
              <a:rPr lang="ru-RU" sz="2800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Arial" charset="0"/>
              </a:rPr>
              <a:t>- спортив</a:t>
            </a:r>
            <a:r>
              <a:rPr lang="ru-RU" sz="2800" b="1" i="1" dirty="0" smtClean="0">
                <a:solidFill>
                  <a:srgbClr val="00B050"/>
                </a:solidFill>
                <a:latin typeface="Arial" charset="0"/>
              </a:rPr>
              <a:t>ные</a:t>
            </a:r>
            <a:endParaRPr lang="ru-RU" sz="2800" b="1" i="1" dirty="0">
              <a:solidFill>
                <a:srgbClr val="00B05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ru-RU" sz="2800" dirty="0">
                <a:latin typeface="Arial" charset="0"/>
              </a:rPr>
              <a:t>Это традиционная гимнастика, которая выполняется строго под счет с равномерным чередованием вдохов и выдохов. Каждое упражнение рассчитано для укрепления определенных групп мышц. Сюда можно включать бег, прыжки, приседания, ходьбу на месте.</a:t>
            </a:r>
          </a:p>
          <a:p>
            <a:pPr algn="l">
              <a:spcBef>
                <a:spcPct val="50000"/>
              </a:spcBef>
            </a:pPr>
            <a:endParaRPr lang="ru-RU" sz="2800" b="1" i="1" dirty="0">
              <a:solidFill>
                <a:srgbClr val="6633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ru-RU" sz="2800" b="1" i="1" dirty="0">
              <a:solidFill>
                <a:srgbClr val="663300"/>
              </a:solidFill>
              <a:latin typeface="Arial" charset="0"/>
            </a:endParaRPr>
          </a:p>
        </p:txBody>
      </p:sp>
      <p:pic>
        <p:nvPicPr>
          <p:cNvPr id="14339" name="Picture 3" descr="******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933056"/>
            <a:ext cx="15367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uman2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4365625"/>
            <a:ext cx="2159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4213" y="836613"/>
            <a:ext cx="822960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b="1" dirty="0">
                <a:latin typeface="Arial" charset="0"/>
              </a:rPr>
              <a:t>   	</a:t>
            </a:r>
            <a:r>
              <a:rPr lang="ru-RU" b="1" dirty="0">
                <a:solidFill>
                  <a:srgbClr val="00B050"/>
                </a:solidFill>
                <a:latin typeface="Arial" charset="0"/>
              </a:rPr>
              <a:t>	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4. Подражательные</a:t>
            </a:r>
          </a:p>
          <a:p>
            <a:pPr marL="342900" indent="-342900" algn="l">
              <a:spcBef>
                <a:spcPct val="20000"/>
              </a:spcBef>
            </a:pP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ru-RU" sz="2800" dirty="0" smtClean="0">
                <a:latin typeface="Arial" charset="0"/>
              </a:rPr>
              <a:t>   Зависят </a:t>
            </a:r>
            <a:r>
              <a:rPr lang="ru-RU" sz="2800" dirty="0">
                <a:latin typeface="Arial" charset="0"/>
              </a:rPr>
              <a:t>от фантазии и творчества учителя. Эти </a:t>
            </a:r>
            <a:r>
              <a:rPr lang="ru-RU" sz="2800" dirty="0" err="1">
                <a:latin typeface="Arial" charset="0"/>
              </a:rPr>
              <a:t>физминутки</a:t>
            </a:r>
            <a:r>
              <a:rPr lang="ru-RU" sz="2800" dirty="0">
                <a:latin typeface="Arial" charset="0"/>
              </a:rPr>
              <a:t> позволяют детям переключиться и поднять настроение. Можно имитировать движения и звуки машин, паровозиков, животных, птиц, движения зайчиков, кузнечиков, пчел, обезьянок.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i="1">
                <a:solidFill>
                  <a:schemeClr val="bg1"/>
                </a:solidFill>
                <a:latin typeface="Arial" charset="0"/>
              </a:rPr>
              <a:t>4. Подражательные</a:t>
            </a:r>
          </a:p>
        </p:txBody>
      </p:sp>
      <p:pic>
        <p:nvPicPr>
          <p:cNvPr id="15364" name="Picture 4" descr="a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581128"/>
            <a:ext cx="22320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a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734048" flipV="1">
            <a:off x="5237161" y="4527592"/>
            <a:ext cx="1943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734048" flipV="1">
            <a:off x="6173264" y="495144"/>
            <a:ext cx="1943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8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83880" cy="1051560"/>
          </a:xfrm>
          <a:noFill/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B050"/>
                </a:solidFill>
              </a:rPr>
              <a:t>5. Двигательно-речевые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8219256" cy="45259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Дети коллективно читают небольшие веселые стихи и одновременно выполняют различные движения, как бы, инсценируя их.</a:t>
            </a:r>
          </a:p>
          <a:p>
            <a:pPr algn="r" eaLnBrk="1" hangingPunct="1">
              <a:buFontTx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				</a:t>
            </a:r>
          </a:p>
          <a:p>
            <a:pPr algn="r" eaLnBrk="1" hangingPunct="1">
              <a:buFontTx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Ослик был сегодня зол.</a:t>
            </a:r>
          </a:p>
          <a:p>
            <a:pPr algn="r" eaLnBrk="1" hangingPunct="1">
              <a:buFontTx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			Он узнал, что он осел!</a:t>
            </a:r>
          </a:p>
        </p:txBody>
      </p:sp>
      <p:pic>
        <p:nvPicPr>
          <p:cNvPr id="16388" name="Picture 7" descr="Новогодний подарок «Танцующий осел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645024"/>
            <a:ext cx="1296144" cy="194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8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8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8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8183880" cy="10515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00B050"/>
                </a:solidFill>
              </a:rPr>
              <a:t>ВОЗМОЖНЫЕ ОШИБКИ</a:t>
            </a:r>
            <a:r>
              <a:rPr lang="ru-RU" sz="4000" dirty="0" smtClean="0">
                <a:solidFill>
                  <a:srgbClr val="00B050"/>
                </a:solidFill>
              </a:rPr>
              <a:t/>
            </a:r>
            <a:br>
              <a:rPr lang="ru-RU" sz="4000" dirty="0" smtClean="0">
                <a:solidFill>
                  <a:srgbClr val="00B050"/>
                </a:solidFill>
              </a:rPr>
            </a:br>
            <a:endParaRPr lang="ru-RU" sz="4000" dirty="0" smtClean="0">
              <a:solidFill>
                <a:srgbClr val="00B05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060848"/>
            <a:ext cx="8183880" cy="418795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+mj-lt"/>
              </a:rPr>
              <a:t>• подбор упражнений без учета вида деятельности на данном уроке;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+mj-lt"/>
              </a:rPr>
              <a:t>• увеличение или уменьшение продолжительности упражнений (без принятия во внимание степени утомления детей); 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+mj-lt"/>
              </a:rPr>
              <a:t>• выполнение движений с недостаточной амплитудой.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8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8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1880" y="980728"/>
            <a:ext cx="1872208" cy="7200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u="sng" dirty="0" smtClean="0">
                <a:solidFill>
                  <a:srgbClr val="00B050"/>
                </a:solidFill>
              </a:rPr>
              <a:t>ВЫВОД</a:t>
            </a:r>
            <a:r>
              <a:rPr lang="ru-RU" sz="3200" u="sng" dirty="0" smtClean="0">
                <a:solidFill>
                  <a:srgbClr val="00B050"/>
                </a:solidFill>
              </a:rPr>
              <a:t/>
            </a:r>
            <a:br>
              <a:rPr lang="ru-RU" sz="3200" u="sng" dirty="0" smtClean="0">
                <a:solidFill>
                  <a:srgbClr val="00B050"/>
                </a:solidFill>
              </a:rPr>
            </a:br>
            <a:endParaRPr lang="ru-RU" sz="3200" u="sng" dirty="0" smtClean="0">
              <a:solidFill>
                <a:srgbClr val="00B05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7776864" cy="470693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При написании проектной работы я сделала себе следующий вывод, что роль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движений для развития психики и интеллекта чрезвычайно велика.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Познакомилась с различными видами физкультминуток, а так же с основными требованиями  при составлении комплекса физкультминуток.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Физминутки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лучше всего, систематизировать и каким образом избежать возможных ошибок при проведении физкультминуток. Аутотренинг-релаксация позволяет ребенку полностью расслабиться, восстановить силы.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Дефициты движения пагубно отражаются на организм человека. Одна из главных причин такого роста нарушений - в недостаточной тренированности, что ведет к быстрой утомляемости.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Упражнения, которые представлены  в проектной работе, сохраняют здоровье,  помогают настраивать ребят на учебную деятельность,  вызывают приятные эмоции.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60120" y="764704"/>
            <a:ext cx="8183880" cy="10515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00B050"/>
                </a:solidFill>
              </a:rPr>
              <a:t>СПИСОК ЛИТЕРАТУРЫ</a:t>
            </a:r>
            <a:r>
              <a:rPr lang="ru-RU" sz="4000" dirty="0" smtClean="0">
                <a:solidFill>
                  <a:srgbClr val="00B050"/>
                </a:solidFill>
              </a:rPr>
              <a:t/>
            </a:r>
            <a:br>
              <a:rPr lang="ru-RU" sz="4000" dirty="0" smtClean="0">
                <a:solidFill>
                  <a:srgbClr val="00B050"/>
                </a:solidFill>
              </a:rPr>
            </a:br>
            <a:endParaRPr lang="ru-RU" sz="4000" dirty="0" smtClean="0">
              <a:solidFill>
                <a:srgbClr val="00B05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None/>
            </a:pPr>
            <a:r>
              <a:rPr lang="ru-RU" sz="2400" dirty="0" smtClean="0"/>
              <a:t>1. Михайлова М. А., Воронина Н. В. Танцы, игры, упражне­ния для красивого движения. Ярославль: Академия развития, 2001.</a:t>
            </a:r>
          </a:p>
          <a:p>
            <a:pPr marL="457200" indent="-457200" eaLnBrk="1" hangingPunct="1">
              <a:lnSpc>
                <a:spcPct val="90000"/>
              </a:lnSpc>
              <a:buNone/>
            </a:pPr>
            <a:r>
              <a:rPr lang="ru-RU" sz="2400" dirty="0" smtClean="0"/>
              <a:t>2.  </a:t>
            </a:r>
            <a:r>
              <a:rPr lang="ru-RU" sz="2400" dirty="0" err="1" smtClean="0"/>
              <a:t>Цвынтарный</a:t>
            </a:r>
            <a:r>
              <a:rPr lang="ru-RU" sz="2400" dirty="0" smtClean="0"/>
              <a:t> В. В. Играем пальчиками и развиваем речь. </a:t>
            </a:r>
            <a:r>
              <a:rPr lang="ru-RU" sz="2400" dirty="0" err="1" smtClean="0"/>
              <a:t>Спб</a:t>
            </a:r>
            <a:r>
              <a:rPr lang="ru-RU" sz="2400" dirty="0" smtClean="0"/>
              <a:t>.: Лань, 1997.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dirty="0" smtClean="0"/>
              <a:t>3.  </a:t>
            </a:r>
            <a:r>
              <a:rPr lang="ru-RU" sz="2400" dirty="0" err="1" smtClean="0"/>
              <a:t>Фопель</a:t>
            </a:r>
            <a:r>
              <a:rPr lang="ru-RU" sz="2400" dirty="0" smtClean="0"/>
              <a:t> К. Как научить детей сотрудничать. М.: Генезис, 1998.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dirty="0" smtClean="0"/>
              <a:t>4.  Лёвина С.А., </a:t>
            </a:r>
            <a:r>
              <a:rPr lang="ru-RU" sz="2400" dirty="0" err="1" smtClean="0"/>
              <a:t>Тукачёва</a:t>
            </a:r>
            <a:r>
              <a:rPr lang="ru-RU" sz="2400" dirty="0" smtClean="0"/>
              <a:t> С.И.Физкультминутки. Волгоград, Учитель, 2005.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dirty="0" smtClean="0"/>
              <a:t>5. С.А.Исаева «Физкультурные минутки в начальной школе», Айрис пресс, Москва 2004г.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8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8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80"/>
                            </p:stCondLst>
                            <p:childTnLst>
                              <p:par>
                                <p:cTn id="3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680"/>
                            </p:stCondLst>
                            <p:childTnLst>
                              <p:par>
                                <p:cTn id="4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Аутотренинг </a:t>
            </a:r>
          </a:p>
        </p:txBody>
      </p:sp>
      <p:pic>
        <p:nvPicPr>
          <p:cNvPr id="4" name="S5004469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810000" y="2857500"/>
            <a:ext cx="1524000" cy="11430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8" name="Group 200"/>
          <p:cNvGraphicFramePr>
            <a:graphicFrameLocks noGrp="1"/>
          </p:cNvGraphicFramePr>
          <p:nvPr/>
        </p:nvGraphicFramePr>
        <p:xfrm>
          <a:off x="251520" y="692696"/>
          <a:ext cx="8640763" cy="5090160"/>
        </p:xfrm>
        <a:graphic>
          <a:graphicData uri="http://schemas.openxmlformats.org/drawingml/2006/table">
            <a:tbl>
              <a:tblPr/>
              <a:tblGrid>
                <a:gridCol w="1071563"/>
                <a:gridCol w="5073650"/>
                <a:gridCol w="24955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№ п/п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Оглавление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Страница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Аннотация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Введение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Актуальность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Основное содержание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6 - 14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Вывод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Заключение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Список литературы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ru-RU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Приложения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18-28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ChangeArrowheads="1"/>
          </p:cNvSpPr>
          <p:nvPr/>
        </p:nvSpPr>
        <p:spPr bwMode="auto">
          <a:xfrm>
            <a:off x="395288" y="1034405"/>
            <a:ext cx="838835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tabLst>
                <a:tab pos="4000500" algn="l"/>
              </a:tabLst>
            </a:pPr>
            <a:r>
              <a:rPr lang="ru-RU" sz="2400" b="1" dirty="0">
                <a:latin typeface="+mj-lt"/>
              </a:rPr>
              <a:t>Цель</a:t>
            </a:r>
            <a:r>
              <a:rPr lang="ru-RU" sz="2800" b="1" dirty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- изучить разнообразие физкультминуток. </a:t>
            </a:r>
          </a:p>
          <a:p>
            <a:pPr algn="l">
              <a:tabLst>
                <a:tab pos="4000500" algn="l"/>
              </a:tabLst>
            </a:pPr>
            <a:endParaRPr lang="ru-RU" sz="2800" b="1" i="1" dirty="0">
              <a:latin typeface="+mj-lt"/>
            </a:endParaRPr>
          </a:p>
          <a:p>
            <a:pPr algn="l">
              <a:tabLst>
                <a:tab pos="4000500" algn="l"/>
              </a:tabLst>
            </a:pPr>
            <a:r>
              <a:rPr lang="ru-RU" sz="2400" b="1" dirty="0">
                <a:latin typeface="+mj-lt"/>
              </a:rPr>
              <a:t>Задачи:</a:t>
            </a:r>
            <a:r>
              <a:rPr lang="ru-RU" sz="2400" dirty="0">
                <a:latin typeface="+mj-lt"/>
              </a:rPr>
              <a:t> </a:t>
            </a:r>
          </a:p>
          <a:p>
            <a:pPr algn="l">
              <a:tabLst>
                <a:tab pos="4000500" algn="l"/>
              </a:tabLst>
            </a:pPr>
            <a:r>
              <a:rPr lang="ru-RU" sz="2400" dirty="0">
                <a:latin typeface="+mj-lt"/>
              </a:rPr>
              <a:t>1. Углубить знания о влиянии физкультминуток на здоровье человека. </a:t>
            </a:r>
          </a:p>
          <a:p>
            <a:pPr algn="l">
              <a:tabLst>
                <a:tab pos="4000500" algn="l"/>
              </a:tabLst>
            </a:pPr>
            <a:r>
              <a:rPr lang="ru-RU" sz="2400" dirty="0">
                <a:latin typeface="+mj-lt"/>
              </a:rPr>
              <a:t>2. Воспитывать бережное отношение к здоровью. </a:t>
            </a:r>
          </a:p>
          <a:p>
            <a:pPr algn="l">
              <a:tabLst>
                <a:tab pos="4000500" algn="l"/>
              </a:tabLst>
            </a:pPr>
            <a:r>
              <a:rPr lang="ru-RU" sz="2400" dirty="0">
                <a:latin typeface="+mj-lt"/>
              </a:rPr>
              <a:t>3. Вызвать  интерес к физкультминуткам. </a:t>
            </a:r>
          </a:p>
          <a:p>
            <a:pPr algn="l">
              <a:tabLst>
                <a:tab pos="4000500" algn="l"/>
              </a:tabLst>
            </a:pPr>
            <a:r>
              <a:rPr lang="ru-RU" sz="2400" dirty="0">
                <a:latin typeface="+mj-lt"/>
              </a:rPr>
              <a:t>4. Научиться за короткое время улучшить самочувствие. </a:t>
            </a:r>
          </a:p>
          <a:p>
            <a:pPr algn="l">
              <a:tabLst>
                <a:tab pos="4000500" algn="l"/>
              </a:tabLst>
            </a:pPr>
            <a:endParaRPr lang="ru-RU" sz="2400" b="1" i="1" dirty="0">
              <a:latin typeface="+mj-lt"/>
            </a:endParaRPr>
          </a:p>
          <a:p>
            <a:pPr algn="l">
              <a:tabLst>
                <a:tab pos="4000500" algn="l"/>
              </a:tabLst>
            </a:pPr>
            <a:r>
              <a:rPr lang="ru-RU" sz="2400" b="1" dirty="0">
                <a:latin typeface="+mj-lt"/>
              </a:rPr>
              <a:t>Разделы: </a:t>
            </a:r>
          </a:p>
          <a:p>
            <a:pPr algn="l">
              <a:tabLst>
                <a:tab pos="4000500" algn="l"/>
              </a:tabLst>
            </a:pPr>
            <a:r>
              <a:rPr lang="ru-RU" sz="2400" dirty="0">
                <a:latin typeface="+mj-lt"/>
              </a:rPr>
              <a:t>виды оздоровительных мероприятий</a:t>
            </a:r>
          </a:p>
          <a:p>
            <a:pPr algn="l">
              <a:tabLst>
                <a:tab pos="4000500" algn="l"/>
              </a:tabLst>
            </a:pPr>
            <a:r>
              <a:rPr lang="ru-RU" sz="2400" dirty="0">
                <a:latin typeface="+mj-lt"/>
              </a:rPr>
              <a:t>требования к проведению физкультминуток</a:t>
            </a:r>
          </a:p>
          <a:p>
            <a:pPr algn="l">
              <a:tabLst>
                <a:tab pos="4000500" algn="l"/>
              </a:tabLst>
            </a:pPr>
            <a:r>
              <a:rPr lang="ru-RU" sz="2400" dirty="0">
                <a:latin typeface="+mj-lt"/>
              </a:rPr>
              <a:t>виды физкультминуток</a:t>
            </a:r>
          </a:p>
          <a:p>
            <a:pPr algn="l">
              <a:tabLst>
                <a:tab pos="4000500" algn="l"/>
              </a:tabLst>
            </a:pPr>
            <a:r>
              <a:rPr lang="ru-RU" sz="2400" dirty="0">
                <a:latin typeface="+mj-lt"/>
              </a:rPr>
              <a:t>возможные ошибки</a:t>
            </a:r>
          </a:p>
        </p:txBody>
      </p:sp>
      <p:sp>
        <p:nvSpPr>
          <p:cNvPr id="5123" name="Text Box 13"/>
          <p:cNvSpPr txBox="1">
            <a:spLocks noChangeArrowheads="1"/>
          </p:cNvSpPr>
          <p:nvPr/>
        </p:nvSpPr>
        <p:spPr bwMode="auto">
          <a:xfrm>
            <a:off x="1835150" y="476250"/>
            <a:ext cx="482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2124075" y="260350"/>
            <a:ext cx="4464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B050"/>
                </a:solidFill>
                <a:latin typeface="+mj-lt"/>
              </a:rPr>
              <a:t>Аннотация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4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4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4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640"/>
                            </p:stCondLst>
                            <p:childTnLst>
                              <p:par>
                                <p:cTn id="3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640"/>
                            </p:stCondLst>
                            <p:childTnLst>
                              <p:par>
                                <p:cTn id="4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64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7869560" cy="4104456"/>
          </a:xfrm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</a:pPr>
            <a:r>
              <a:rPr lang="ru-RU" sz="2000" b="1" i="1" dirty="0" smtClean="0"/>
              <a:t>                                      Здоровье </a:t>
            </a:r>
            <a:r>
              <a:rPr lang="ru-RU" sz="2000" b="1" dirty="0" smtClean="0"/>
              <a:t>— </a:t>
            </a:r>
            <a:r>
              <a:rPr lang="ru-RU" sz="2000" b="1" i="1" dirty="0" smtClean="0"/>
              <a:t>не всё, </a:t>
            </a:r>
          </a:p>
          <a:p>
            <a:pPr algn="ctr" eaLnBrk="1" hangingPunct="1">
              <a:buFontTx/>
              <a:buNone/>
            </a:pPr>
            <a:r>
              <a:rPr lang="ru-RU" sz="2000" b="1" i="1" dirty="0" smtClean="0"/>
              <a:t>                                                          но всё без здоровья </a:t>
            </a:r>
            <a:r>
              <a:rPr lang="ru-RU" sz="2000" b="1" dirty="0" smtClean="0"/>
              <a:t>— </a:t>
            </a:r>
            <a:r>
              <a:rPr lang="ru-RU" sz="2000" b="1" i="1" dirty="0" smtClean="0"/>
              <a:t>ничто.</a:t>
            </a:r>
          </a:p>
          <a:p>
            <a:pPr algn="r" eaLnBrk="1" hangingPunct="1">
              <a:buFontTx/>
              <a:buNone/>
            </a:pPr>
            <a:r>
              <a:rPr lang="ru-RU" sz="2000" b="1" i="1" dirty="0" smtClean="0"/>
              <a:t>Сократ</a:t>
            </a:r>
          </a:p>
          <a:p>
            <a:pPr algn="r" eaLnBrk="1" hangingPunct="1">
              <a:buFontTx/>
              <a:buNone/>
            </a:pPr>
            <a:endParaRPr lang="ru-RU" sz="2000" b="1" dirty="0" smtClean="0"/>
          </a:p>
          <a:p>
            <a:pPr eaLnBrk="1" hangingPunct="1">
              <a:buNone/>
            </a:pPr>
            <a:r>
              <a:rPr lang="ru-RU" sz="2400" dirty="0" smtClean="0"/>
              <a:t>   Человек — высшее творение природы. Но для того, чтобы сполна наслаждаться ее сокровищами, он должен отвечать, по крайней мере, одному требованию  - быть здоровым. </a:t>
            </a:r>
          </a:p>
          <a:p>
            <a:pPr eaLnBrk="1" hangingPunct="1">
              <a:buNone/>
            </a:pPr>
            <a:r>
              <a:rPr lang="ru-RU" sz="2400" b="1" i="1" dirty="0" smtClean="0"/>
              <a:t>   Роль движений для развития психики и интеллекта чрезвычайно велика.</a:t>
            </a:r>
            <a:r>
              <a:rPr lang="ru-RU" sz="2400" i="1" dirty="0" smtClean="0"/>
              <a:t> </a:t>
            </a:r>
            <a:r>
              <a:rPr lang="ru-RU" sz="2400" dirty="0" smtClean="0"/>
              <a:t>От работающих мышц импульсы постоянно поступают в мозг, стимулируя центральную нервную систему и тем самым способствует ее развитию.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4" y="54868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ВВЕДЕНИЕ</a:t>
            </a:r>
            <a:endParaRPr kumimoji="0" lang="ru-RU" sz="3600" b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9" name="Object 7"/>
          <p:cNvGraphicFramePr>
            <a:graphicFrameLocks noChangeAspect="1"/>
          </p:cNvGraphicFramePr>
          <p:nvPr>
            <p:ph/>
          </p:nvPr>
        </p:nvGraphicFramePr>
        <p:xfrm>
          <a:off x="323528" y="260648"/>
          <a:ext cx="8496944" cy="5953125"/>
        </p:xfrm>
        <a:graphic>
          <a:graphicData uri="http://schemas.openxmlformats.org/presentationml/2006/ole">
            <p:oleObj spid="_x0000_s1026" name="Слайд" r:id="rId3" imgW="4276410" imgH="3208028" progId="PowerPoint.Slide.8">
              <p:embed/>
            </p:oleObj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human2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292600"/>
            <a:ext cx="2159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WordArt 11"/>
          <p:cNvSpPr>
            <a:spLocks noChangeArrowheads="1" noChangeShapeType="1" noTextEdit="1"/>
          </p:cNvSpPr>
          <p:nvPr/>
        </p:nvSpPr>
        <p:spPr bwMode="auto">
          <a:xfrm>
            <a:off x="395536" y="1268760"/>
            <a:ext cx="8352928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Здоровье - не всё,</a:t>
            </a:r>
          </a:p>
          <a:p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но всё без здоровья </a:t>
            </a:r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– ничто.</a:t>
            </a:r>
            <a:endParaRPr lang="ru-RU" sz="3600" b="1" kern="10" spc="720" dirty="0">
              <a:ln w="9525">
                <a:noFill/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6084888" y="4508500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Сократ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58888" y="476250"/>
            <a:ext cx="64087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>
                <a:solidFill>
                  <a:srgbClr val="04AC30"/>
                </a:solidFill>
              </a:rPr>
              <a:t>Актуальность</a:t>
            </a:r>
          </a:p>
          <a:p>
            <a:pPr algn="l"/>
            <a:endParaRPr lang="ru-RU" sz="3600" dirty="0"/>
          </a:p>
        </p:txBody>
      </p:sp>
      <p:sp>
        <p:nvSpPr>
          <p:cNvPr id="8195" name="Rectangle 11"/>
          <p:cNvSpPr>
            <a:spLocks noChangeArrowheads="1"/>
          </p:cNvSpPr>
          <p:nvPr/>
        </p:nvSpPr>
        <p:spPr bwMode="auto">
          <a:xfrm>
            <a:off x="179388" y="1412875"/>
            <a:ext cx="87137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+mn-lt"/>
              </a:rPr>
              <a:t>В современных условиях модернизации российского образования основная ориентация учителя начальных классов должна быть связана с усилением внимания к таким важным качествам, как культура поведения, усвоение этических норм, </a:t>
            </a:r>
            <a:r>
              <a:rPr lang="ru-RU" sz="2400" dirty="0" err="1">
                <a:latin typeface="+mn-lt"/>
              </a:rPr>
              <a:t>сформированность</a:t>
            </a:r>
            <a:r>
              <a:rPr lang="ru-RU" sz="2400" dirty="0">
                <a:latin typeface="+mn-lt"/>
              </a:rPr>
              <a:t> ценностного отношения к собственному здоровью.</a:t>
            </a:r>
          </a:p>
        </p:txBody>
      </p:sp>
      <p:pic>
        <p:nvPicPr>
          <p:cNvPr id="8197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221163"/>
            <a:ext cx="2514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49 0.02755 C -0.1941 0.02268 -0.19514 0.0162 -0.19774 0.01111 C -0.20417 -0.00185 -0.21563 -0.00648 -0.22483 -0.01389 C -0.23125 -0.01898 -0.23733 -0.025 -0.24358 -0.03056 C -0.24722 -0.0338 -0.25191 -0.03426 -0.25608 -0.03611 C -0.2599 -0.03773 -0.26285 -0.04213 -0.26649 -0.04445 C -0.26979 -0.04676 -0.27326 -0.04861 -0.27691 -0.05023 C -0.28698 -0.05417 -0.29792 -0.05764 -0.30816 -0.06111 C -0.31858 -0.07037 -0.33785 -0.08079 -0.34983 -0.08611 C -0.36094 -0.09745 -0.36944 -0.10463 -0.38316 -0.10833 C -0.39878 -0.11875 -0.4092 -0.12986 -0.42274 -0.14445 C -0.42517 -0.15116 -0.42882 -0.15695 -0.43108 -0.16389 C -0.43212 -0.16736 -0.43194 -0.17153 -0.43316 -0.175 C -0.44635 -0.21435 -0.43507 -0.1713 -0.44149 -0.19722 C -0.44323 -0.21204 -0.44931 -0.24445 -0.44358 -0.26111 C -0.44236 -0.26458 -0.43785 -0.2625 -0.43524 -0.26389 C -0.41788 -0.27245 -0.43663 -0.26759 -0.41649 -0.27222 C -0.39497 -0.27732 -0.37361 -0.28241 -0.35191 -0.28611 C -0.28663 -0.28519 -0.22135 -0.28519 -0.15608 -0.28333 C -0.13819 -0.28287 -0.11962 -0.27315 -0.10191 -0.26945 C -0.07274 -0.26343 -0.04392 -0.25625 -0.01441 -0.25278 C 0.00903 -0.2544 0.03385 -0.25394 0.05642 -0.26389 C 0.06632 -0.2838 0.07569 -0.30486 0.08142 -0.32778 C 0.07969 -0.34445 0.0809 -0.36273 0.075 -0.37778 C 0.07101 -0.38912 0.0658 -0.40625 0.06059 -0.41667 C 0.05903 -0.41991 0.0559 -0.42199 0.05417 -0.425 C 0.05122 -0.43033 0.04948 -0.43704 0.04601 -0.44167 C 0.03628 -0.45463 0.02656 -0.46759 0.01684 -0.48056 C 0.01111 -0.4882 0.0026 -0.49144 -0.00399 -0.49722 C -0.02083 -0.51158 -0.03906 -0.52037 -0.05816 -0.52778 C -0.08108 -0.52523 -0.10417 -0.52384 -0.12691 -0.51945 C -0.14132 -0.51667 -0.15434 -0.50648 -0.16858 -0.50278 C -0.17899 -0.49445 -0.18594 -0.48935 -0.19774 -0.48611 C -0.20573 -0.48079 -0.21007 -0.47639 -0.21858 -0.475 C -0.23316 -0.47269 -0.26233 -0.46945 -0.26233 -0.46945 C -0.29948 -0.47269 -0.34375 -0.4669 -0.37274 -0.50556 C -0.3783 -0.51296 -0.38281 -0.52454 -0.38733 -0.53333 C -0.39184 -0.55764 -0.38281 -0.57616 -0.36441 -0.58611 C -0.36094 -0.58796 -0.35729 -0.58935 -0.35399 -0.59167 C -0.35104 -0.59398 -0.34878 -0.59815 -0.34566 -0.6 C -0.34236 -0.60185 -0.33872 -0.60162 -0.33524 -0.60278 C -0.31771 -0.60903 -0.30122 -0.61181 -0.28316 -0.61667 C -0.28108 -0.61713 -0.27899 -0.61898 -0.27691 -0.61945 C -0.26719 -0.62176 -0.25747 -0.62315 -0.24774 -0.625 C -0.21233 -0.62408 -0.17691 -0.62431 -0.14149 -0.62222 C -0.13038 -0.62153 -0.10816 -0.61667 -0.10816 -0.61667 C -0.09288 -0.60995 -0.08316 -0.60787 -0.06649 -0.60556 C -0.01736 -0.5838 0.07569 -0.59236 0.10851 -0.59167 C 0.12257 -0.58889 0.1467 -0.58403 0.15851 -0.57222 C 0.17622 -0.5544 0.18924 -0.53148 0.20226 -0.50833 C 0.21163 -0.49167 0.2224 -0.4757 0.23142 -0.45833 C 0.24149 -0.43912 0.23437 -0.45046 0.24184 -0.43056 C 0.24549 -0.4206 0.25278 -0.41551 0.25642 -0.40556 C 0.26684 -0.37778 0.27778 -0.34908 0.28976 -0.32222 C 0.29514 -0.29375 0.30573 -0.26921 0.31267 -0.24167 C 0.31597 -0.20301 0.31806 -0.16273 0.32517 -0.125 C 0.32222 -0.08958 0.31892 -0.06111 0.31267 -0.02778 C 0.31198 -0.02431 0.31007 -0.0125 0.30851 -0.00833 C 0.30278 0.00694 0.29583 0.01782 0.28767 0.03055 C 0.25139 0.08773 0.28976 0.03588 0.26267 0.06389 C 0.25069 0.07639 0.25434 0.07569 0.23976 0.08055 C 0.20885 0.07639 0.17882 0.0706 0.14809 0.06389 C 0.13663 0.06134 0.12604 0.05579 0.11476 0.05278 C 0.07743 0.02801 0.04288 1.48148E-6 -2.77778E-6 1.48148E-6 " pathEditMode="relative" ptsTypes="fffffffffffffffffffffffffffffffffffffffffffffffffffffffffffffffA">
                                      <p:cBhvr>
                                        <p:cTn id="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" dur="8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" dur="8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8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183880" cy="105156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00B050"/>
                </a:solidFill>
              </a:rPr>
              <a:t>Виды 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оздоровительных мероприятий: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496944" cy="41879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+mj-lt"/>
              </a:rPr>
              <a:t>1.    Гимнастика до учебных занятий.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+mj-lt"/>
              </a:rPr>
              <a:t>2.    Подвижные перемены.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+mj-lt"/>
              </a:rPr>
              <a:t>3.    Спортивный час в группах продленного дня.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+mj-lt"/>
              </a:rPr>
              <a:t>4.    Участие в соревнованиях в учебном году.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+mj-lt"/>
              </a:rPr>
              <a:t>5.    Дни здоровья и спорта. 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+mj-lt"/>
              </a:rPr>
              <a:t>6.    Физкультминутки на уроках: 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+mj-lt"/>
              </a:rPr>
              <a:t>       физкультминутки-игры,  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+mj-lt"/>
              </a:rPr>
              <a:t>       </a:t>
            </a:r>
            <a:r>
              <a:rPr lang="ru-RU" sz="2400" b="1" dirty="0" err="1" smtClean="0">
                <a:latin typeface="+mj-lt"/>
              </a:rPr>
              <a:t>общеразвивающие</a:t>
            </a:r>
            <a:r>
              <a:rPr lang="ru-RU" sz="2400" b="1" dirty="0" smtClean="0">
                <a:latin typeface="+mj-lt"/>
              </a:rPr>
              <a:t> физкультминутки, 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+mj-lt"/>
              </a:rPr>
              <a:t>       тематические физкультминутки,  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+mj-lt"/>
              </a:rPr>
              <a:t>        пальчиковая гимнастика.</a:t>
            </a:r>
          </a:p>
          <a:p>
            <a:pPr>
              <a:lnSpc>
                <a:spcPct val="90000"/>
              </a:lnSpc>
            </a:pPr>
            <a:endParaRPr lang="ru-RU" sz="2400" b="1" dirty="0" smtClean="0">
              <a:latin typeface="+mj-lt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539552" y="332656"/>
            <a:ext cx="8208912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ru-RU" b="1" dirty="0" smtClean="0">
                <a:solidFill>
                  <a:srgbClr val="00B050"/>
                </a:solidFill>
                <a:latin typeface="+mj-lt"/>
              </a:rPr>
              <a:t>Роль </a:t>
            </a:r>
            <a:r>
              <a:rPr lang="ru-RU" b="1" dirty="0" err="1">
                <a:solidFill>
                  <a:srgbClr val="00B050"/>
                </a:solidFill>
                <a:latin typeface="+mj-lt"/>
              </a:rPr>
              <a:t>физминуток</a:t>
            </a:r>
            <a:r>
              <a:rPr lang="ru-RU" b="1" dirty="0">
                <a:solidFill>
                  <a:srgbClr val="00B050"/>
                </a:solidFill>
                <a:latin typeface="+mj-lt"/>
              </a:rPr>
              <a:t> на </a:t>
            </a:r>
            <a:r>
              <a:rPr lang="ru-RU" b="1" dirty="0" smtClean="0">
                <a:solidFill>
                  <a:srgbClr val="00B050"/>
                </a:solidFill>
                <a:latin typeface="+mj-lt"/>
              </a:rPr>
              <a:t>уроке</a:t>
            </a:r>
            <a:endParaRPr lang="ru-RU" b="1" i="1" dirty="0" smtClean="0">
              <a:solidFill>
                <a:srgbClr val="663300"/>
              </a:solidFill>
              <a:latin typeface="+mj-lt"/>
            </a:endParaRPr>
          </a:p>
          <a:p>
            <a:pPr algn="l"/>
            <a:endParaRPr lang="ru-RU" b="1" i="1" dirty="0">
              <a:solidFill>
                <a:srgbClr val="663300"/>
              </a:solidFill>
              <a:latin typeface="+mj-lt"/>
            </a:endParaRPr>
          </a:p>
          <a:p>
            <a:pPr algn="l"/>
            <a:r>
              <a:rPr lang="ru-RU" sz="2400" b="1" dirty="0">
                <a:latin typeface="+mj-lt"/>
              </a:rPr>
              <a:t>Известно, что дети быстро утомляются на уроках, поскольку длительное время находятся в статичном положении.</a:t>
            </a:r>
          </a:p>
          <a:p>
            <a:pPr algn="l"/>
            <a:r>
              <a:rPr lang="ru-RU" sz="2400" b="1" dirty="0">
                <a:latin typeface="+mj-lt"/>
              </a:rPr>
              <a:t>Физкультминутки помогают предупреждению и снятию умственного утомления.</a:t>
            </a:r>
          </a:p>
          <a:p>
            <a:pPr algn="l"/>
            <a:r>
              <a:rPr lang="ru-RU" sz="2400" b="1" dirty="0">
                <a:latin typeface="+mj-lt"/>
              </a:rPr>
              <a:t>Проводят физкультминутку на 12- 20 минуте от начала урока. Иногда бывает целесообразным проведение физкультминутки дважды за урок (в</a:t>
            </a:r>
            <a:r>
              <a:rPr lang="en-US" sz="2400" b="1" dirty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начале учебного года и в последние дни четверти на последних уроках, особенно в конце недели).</a:t>
            </a:r>
          </a:p>
          <a:p>
            <a:pPr algn="l"/>
            <a:r>
              <a:rPr lang="ru-RU" sz="2400" b="1" dirty="0">
                <a:latin typeface="+mj-lt"/>
              </a:rPr>
              <a:t>Продолжительность 2-3 минуты.</a:t>
            </a:r>
          </a:p>
          <a:p>
            <a:pPr algn="l" eaLnBrk="0" hangingPunct="0">
              <a:spcBef>
                <a:spcPct val="50000"/>
              </a:spcBef>
            </a:pPr>
            <a:r>
              <a:rPr lang="ru-RU" sz="2800" b="1" dirty="0">
                <a:latin typeface="+mj-lt"/>
              </a:rPr>
              <a:t>                  </a:t>
            </a:r>
          </a:p>
        </p:txBody>
      </p:sp>
      <p:pic>
        <p:nvPicPr>
          <p:cNvPr id="8202" name="Picture 10" descr="j02324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4813"/>
            <a:ext cx="1143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j028365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140325"/>
            <a:ext cx="19081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16 0.0564 C 0.03732 0.07327 0.03194 0.05524 0.04496 0.07743 C 0.04826 0.08298 0.04965 0.08992 0.05277 0.0957 C 0.05885 0.10702 0.06076 0.10841 0.06649 0.12182 C 0.07152 0.13361 0.07795 0.15418 0.0842 0.1662 C 0.09531 0.1877 0.10816 0.20943 0.12135 0.22885 C 0.12986 0.24156 0.13593 0.25589 0.14496 0.26791 C 0.14809 0.28086 0.15642 0.28825 0.16267 0.29935 C 0.16614 0.30536 0.16909 0.3116 0.17239 0.31761 C 0.17777 0.32755 0.18698 0.33333 0.19392 0.34096 C 0.20086 0.34835 0.20868 0.36315 0.21354 0.3724 C 0.22795 0.39921 0.24184 0.42672 0.25677 0.4533 C 0.26614 0.46995 0.27639 0.48497 0.2842 0.503 C 0.29843 0.53536 0.3092 0.57512 0.32934 0.60217 C 0.33107 0.61419 0.33211 0.62089 0.33715 0.6306 C 0.33941 0.64655 0.34409 0.66158 0.35086 0.67522 C 0.3526 0.68747 0.35659 0.69463 0.35868 0.70665 C 0.36145 0.69533 0.3677 0.68747 0.37239 0.67753 C 0.37812 0.66597 0.38229 0.65302 0.38802 0.64124 C 0.39739 0.62205 0.39948 0.62274 0.40764 0.60217 C 0.41441 0.58529 0.41805 0.56657 0.42534 0.54993 C 0.43402 0.52982 0.44739 0.51479 0.45677 0.49514 C 0.46493 0.47804 0.47014 0.46625 0.48229 0.4533 C 0.48854 0.43989 0.49687 0.41932 0.50382 0.40638 C 0.52274 0.37124 0.54687 0.34096 0.56458 0.30443 C 0.56823 0.29704 0.57031 0.28825 0.5743 0.28109 C 0.5776 0.27508 0.58229 0.27092 0.58611 0.26537 C 0.58958 0.26028 0.59305 0.2552 0.596 0.24965 C 0.60746 0.22861 0.61944 0.20781 0.63125 0.187 C 0.63802 0.17498 0.64548 0.16112 0.65086 0.14794 C 0.65225 0.14447 0.65277 0.14031 0.65468 0.13731 C 0.65798 0.13199 0.66284 0.12921 0.66649 0.12436 C 0.66996 0.11072 0.67205 0.09708 0.6783 0.08529 C 0.67968 0.07928 0.67916 0.07189 0.68229 0.06703 C 0.68541 0.06241 0.69392 0.0564 0.69392 0.05663 C 0.69739 0.0497 0.69913 0.03837 0.70382 0.03305 C 0.71302 0.02242 0.71389 0.02334 0.72343 0.01988 C 0.72725 0.01641 0.73507 0.00947 0.73507 0.0097 " pathEditMode="relative" rAng="0" ptsTypes="fffffffffffffffffffffffffffffffffffffA">
                                      <p:cBhvr>
                                        <p:cTn id="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" y="3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57 0.05023 C -0.46545 0.07477 -0.80833 0.0993 -0.8559 0.03634 C -0.90347 -0.02662 -0.41458 -0.19792 -0.40799 -0.32755 C -0.40139 -0.45718 -0.60885 -0.59931 -0.81632 -0.74144 " pathEditMode="relative" ptsTypes="aaaA">
                                      <p:cBhvr>
                                        <p:cTn id="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748</TotalTime>
  <Words>817</Words>
  <Application>Microsoft Office PowerPoint</Application>
  <PresentationFormat>Экран (4:3)</PresentationFormat>
  <Paragraphs>136</Paragraphs>
  <Slides>19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Аспект</vt:lpstr>
      <vt:lpstr>Слайд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Виды  оздоровительных мероприятий:</vt:lpstr>
      <vt:lpstr>Слайд 9</vt:lpstr>
      <vt:lpstr>Слайд 10</vt:lpstr>
      <vt:lpstr>Слайд 11</vt:lpstr>
      <vt:lpstr>Слайд 12</vt:lpstr>
      <vt:lpstr>Слайд 13</vt:lpstr>
      <vt:lpstr>Слайд 14</vt:lpstr>
      <vt:lpstr>5. Двигательно-речевые</vt:lpstr>
      <vt:lpstr>ВОЗМОЖНЫЕ ОШИБКИ </vt:lpstr>
      <vt:lpstr>ВЫВОД </vt:lpstr>
      <vt:lpstr>СПИСОК ЛИТЕРАТУРЫ </vt:lpstr>
      <vt:lpstr>Аутотренинг </vt:lpstr>
    </vt:vector>
  </TitlesOfParts>
  <Company>Kontora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41</cp:revision>
  <dcterms:created xsi:type="dcterms:W3CDTF">2008-02-25T06:17:32Z</dcterms:created>
  <dcterms:modified xsi:type="dcterms:W3CDTF">2013-10-20T10:45:56Z</dcterms:modified>
</cp:coreProperties>
</file>