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handoutMasterIdLst>
    <p:handoutMasterId r:id="rId10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9942513" cy="67611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8422" cy="3392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1790" y="1"/>
            <a:ext cx="4308422" cy="3392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EB957-FF02-477B-910A-CB778880B8B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21932"/>
            <a:ext cx="4308422" cy="3392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1790" y="6421932"/>
            <a:ext cx="4308422" cy="3392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ED48A-9194-4EE5-A3FD-507C4315BC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623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22" cy="3396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2365" y="0"/>
            <a:ext cx="4308422" cy="3396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A170C-EEAD-4709-BE9C-8B8EC73A49F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49638" y="844550"/>
            <a:ext cx="3043237" cy="2282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252" y="3253811"/>
            <a:ext cx="7954010" cy="26622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21541"/>
            <a:ext cx="4308422" cy="3396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2365" y="6421541"/>
            <a:ext cx="4308422" cy="3396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3D3EA-0E63-4345-B030-50DF6A971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174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3D3EA-0E63-4345-B030-50DF6A971FE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454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A1CBE-3FC8-45D1-9E2F-77EFA8C8777C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62AD-C2E2-46AE-AE85-9C8F506D5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500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A1CBE-3FC8-45D1-9E2F-77EFA8C8777C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62AD-C2E2-46AE-AE85-9C8F506D5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007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A1CBE-3FC8-45D1-9E2F-77EFA8C8777C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62AD-C2E2-46AE-AE85-9C8F506D5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65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A1CBE-3FC8-45D1-9E2F-77EFA8C8777C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62AD-C2E2-46AE-AE85-9C8F506D5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74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A1CBE-3FC8-45D1-9E2F-77EFA8C8777C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62AD-C2E2-46AE-AE85-9C8F506D5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441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A1CBE-3FC8-45D1-9E2F-77EFA8C8777C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62AD-C2E2-46AE-AE85-9C8F506D5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020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A1CBE-3FC8-45D1-9E2F-77EFA8C8777C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62AD-C2E2-46AE-AE85-9C8F506D5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211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A1CBE-3FC8-45D1-9E2F-77EFA8C8777C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62AD-C2E2-46AE-AE85-9C8F506D5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55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A1CBE-3FC8-45D1-9E2F-77EFA8C8777C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62AD-C2E2-46AE-AE85-9C8F506D5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338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A1CBE-3FC8-45D1-9E2F-77EFA8C8777C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62AD-C2E2-46AE-AE85-9C8F506D5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290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A1CBE-3FC8-45D1-9E2F-77EFA8C8777C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62AD-C2E2-46AE-AE85-9C8F506D5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826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5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A1CBE-3FC8-45D1-9E2F-77EFA8C8777C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762AD-C2E2-46AE-AE85-9C8F506D5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316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141663"/>
            <a:ext cx="2411413" cy="868362"/>
          </a:xfrm>
        </p:spPr>
        <p:txBody>
          <a:bodyPr/>
          <a:lstStyle/>
          <a:p>
            <a:r>
              <a:rPr lang="ru-RU" dirty="0" smtClean="0"/>
              <a:t>часы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425"/>
            <a:ext cx="2592388" cy="2614613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8077"/>
            <a:ext cx="3402082" cy="255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593588" y="3140968"/>
            <a:ext cx="2818656" cy="108498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ч</a:t>
            </a:r>
            <a:r>
              <a:rPr lang="ru-RU" dirty="0" smtClean="0"/>
              <a:t>ерепаха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343" y="3127857"/>
            <a:ext cx="2550219" cy="255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197182" y="5698693"/>
            <a:ext cx="2242592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ч</a:t>
            </a:r>
            <a:r>
              <a:rPr lang="ru-RU" dirty="0" smtClean="0"/>
              <a:t>айник</a:t>
            </a:r>
            <a:endParaRPr lang="ru-RU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343" y="3132049"/>
            <a:ext cx="2550219" cy="255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001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2325439"/>
            <a:ext cx="2592288" cy="18722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/>
              <a:t>г</a:t>
            </a:r>
            <a:r>
              <a:rPr lang="ru-RU" sz="3200" dirty="0" smtClean="0"/>
              <a:t>ласный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?</a:t>
            </a:r>
          </a:p>
          <a:p>
            <a:pPr algn="ctr"/>
            <a:r>
              <a:rPr lang="ru-RU" sz="3200" dirty="0" smtClean="0"/>
              <a:t>согласный</a:t>
            </a:r>
            <a:endParaRPr lang="ru-RU" sz="3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75856" y="2356342"/>
            <a:ext cx="2592288" cy="18722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звонкий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?</a:t>
            </a:r>
          </a:p>
          <a:p>
            <a:pPr algn="ctr"/>
            <a:r>
              <a:rPr lang="ru-RU" sz="3200" dirty="0" smtClean="0"/>
              <a:t>глухой</a:t>
            </a:r>
            <a:endParaRPr lang="ru-RU" sz="3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00192" y="2348880"/>
            <a:ext cx="2592288" cy="18722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твердый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?</a:t>
            </a:r>
          </a:p>
          <a:p>
            <a:pPr algn="ctr"/>
            <a:r>
              <a:rPr lang="ru-RU" sz="3200" dirty="0" smtClean="0"/>
              <a:t>мягкий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4782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461529" y="1628800"/>
            <a:ext cx="3744416" cy="39604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Ч</a:t>
            </a:r>
            <a:endParaRPr lang="ru-RU" sz="20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77449" y="2658887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473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71" y="1935578"/>
            <a:ext cx="3816424" cy="23051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09" y="1432386"/>
            <a:ext cx="2808312" cy="28083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flipH="1">
            <a:off x="1120071" y="4869160"/>
            <a:ext cx="1296144" cy="504056"/>
          </a:xfrm>
          <a:custGeom>
            <a:avLst/>
            <a:gdLst>
              <a:gd name="connsiteX0" fmla="*/ 0 w 1296144"/>
              <a:gd name="connsiteY0" fmla="*/ 0 h 504056"/>
              <a:gd name="connsiteX1" fmla="*/ 1296144 w 1296144"/>
              <a:gd name="connsiteY1" fmla="*/ 0 h 504056"/>
              <a:gd name="connsiteX2" fmla="*/ 1296144 w 1296144"/>
              <a:gd name="connsiteY2" fmla="*/ 504056 h 504056"/>
              <a:gd name="connsiteX3" fmla="*/ 0 w 1296144"/>
              <a:gd name="connsiteY3" fmla="*/ 504056 h 504056"/>
              <a:gd name="connsiteX4" fmla="*/ 0 w 1296144"/>
              <a:gd name="connsiteY4" fmla="*/ 0 h 504056"/>
              <a:gd name="connsiteX0" fmla="*/ 0 w 1309999"/>
              <a:gd name="connsiteY0" fmla="*/ 0 h 504056"/>
              <a:gd name="connsiteX1" fmla="*/ 1296144 w 1309999"/>
              <a:gd name="connsiteY1" fmla="*/ 0 h 504056"/>
              <a:gd name="connsiteX2" fmla="*/ 1309999 w 1309999"/>
              <a:gd name="connsiteY2" fmla="*/ 490202 h 504056"/>
              <a:gd name="connsiteX3" fmla="*/ 0 w 1309999"/>
              <a:gd name="connsiteY3" fmla="*/ 504056 h 504056"/>
              <a:gd name="connsiteX4" fmla="*/ 0 w 1309999"/>
              <a:gd name="connsiteY4" fmla="*/ 0 h 504056"/>
              <a:gd name="connsiteX0" fmla="*/ 0 w 1296144"/>
              <a:gd name="connsiteY0" fmla="*/ 0 h 504056"/>
              <a:gd name="connsiteX1" fmla="*/ 1296144 w 1296144"/>
              <a:gd name="connsiteY1" fmla="*/ 0 h 504056"/>
              <a:gd name="connsiteX2" fmla="*/ 617272 w 1296144"/>
              <a:gd name="connsiteY2" fmla="*/ 268529 h 504056"/>
              <a:gd name="connsiteX3" fmla="*/ 0 w 1296144"/>
              <a:gd name="connsiteY3" fmla="*/ 504056 h 504056"/>
              <a:gd name="connsiteX4" fmla="*/ 0 w 1296144"/>
              <a:gd name="connsiteY4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6144" h="504056">
                <a:moveTo>
                  <a:pt x="0" y="0"/>
                </a:moveTo>
                <a:lnTo>
                  <a:pt x="1296144" y="0"/>
                </a:lnTo>
                <a:lnTo>
                  <a:pt x="617272" y="268529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3"/>
          <p:cNvSpPr/>
          <p:nvPr/>
        </p:nvSpPr>
        <p:spPr>
          <a:xfrm rot="10800000" flipH="1">
            <a:off x="1120071" y="4869159"/>
            <a:ext cx="1296144" cy="504056"/>
          </a:xfrm>
          <a:custGeom>
            <a:avLst/>
            <a:gdLst>
              <a:gd name="connsiteX0" fmla="*/ 0 w 1296144"/>
              <a:gd name="connsiteY0" fmla="*/ 0 h 504056"/>
              <a:gd name="connsiteX1" fmla="*/ 1296144 w 1296144"/>
              <a:gd name="connsiteY1" fmla="*/ 0 h 504056"/>
              <a:gd name="connsiteX2" fmla="*/ 1296144 w 1296144"/>
              <a:gd name="connsiteY2" fmla="*/ 504056 h 504056"/>
              <a:gd name="connsiteX3" fmla="*/ 0 w 1296144"/>
              <a:gd name="connsiteY3" fmla="*/ 504056 h 504056"/>
              <a:gd name="connsiteX4" fmla="*/ 0 w 1296144"/>
              <a:gd name="connsiteY4" fmla="*/ 0 h 504056"/>
              <a:gd name="connsiteX0" fmla="*/ 0 w 1309999"/>
              <a:gd name="connsiteY0" fmla="*/ 0 h 504056"/>
              <a:gd name="connsiteX1" fmla="*/ 1296144 w 1309999"/>
              <a:gd name="connsiteY1" fmla="*/ 0 h 504056"/>
              <a:gd name="connsiteX2" fmla="*/ 1309999 w 1309999"/>
              <a:gd name="connsiteY2" fmla="*/ 490202 h 504056"/>
              <a:gd name="connsiteX3" fmla="*/ 0 w 1309999"/>
              <a:gd name="connsiteY3" fmla="*/ 504056 h 504056"/>
              <a:gd name="connsiteX4" fmla="*/ 0 w 1309999"/>
              <a:gd name="connsiteY4" fmla="*/ 0 h 504056"/>
              <a:gd name="connsiteX0" fmla="*/ 0 w 1296144"/>
              <a:gd name="connsiteY0" fmla="*/ 0 h 504056"/>
              <a:gd name="connsiteX1" fmla="*/ 1296144 w 1296144"/>
              <a:gd name="connsiteY1" fmla="*/ 0 h 504056"/>
              <a:gd name="connsiteX2" fmla="*/ 617272 w 1296144"/>
              <a:gd name="connsiteY2" fmla="*/ 268529 h 504056"/>
              <a:gd name="connsiteX3" fmla="*/ 0 w 1296144"/>
              <a:gd name="connsiteY3" fmla="*/ 504056 h 504056"/>
              <a:gd name="connsiteX4" fmla="*/ 0 w 1296144"/>
              <a:gd name="connsiteY4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6144" h="504056">
                <a:moveTo>
                  <a:pt x="0" y="0"/>
                </a:moveTo>
                <a:lnTo>
                  <a:pt x="1296144" y="0"/>
                </a:lnTo>
                <a:lnTo>
                  <a:pt x="617272" y="268529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416215" y="4869159"/>
            <a:ext cx="571609" cy="5040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3"/>
          <p:cNvSpPr/>
          <p:nvPr/>
        </p:nvSpPr>
        <p:spPr>
          <a:xfrm rot="10800000" flipH="1">
            <a:off x="5296535" y="4869158"/>
            <a:ext cx="1296144" cy="504056"/>
          </a:xfrm>
          <a:custGeom>
            <a:avLst/>
            <a:gdLst>
              <a:gd name="connsiteX0" fmla="*/ 0 w 1296144"/>
              <a:gd name="connsiteY0" fmla="*/ 0 h 504056"/>
              <a:gd name="connsiteX1" fmla="*/ 1296144 w 1296144"/>
              <a:gd name="connsiteY1" fmla="*/ 0 h 504056"/>
              <a:gd name="connsiteX2" fmla="*/ 1296144 w 1296144"/>
              <a:gd name="connsiteY2" fmla="*/ 504056 h 504056"/>
              <a:gd name="connsiteX3" fmla="*/ 0 w 1296144"/>
              <a:gd name="connsiteY3" fmla="*/ 504056 h 504056"/>
              <a:gd name="connsiteX4" fmla="*/ 0 w 1296144"/>
              <a:gd name="connsiteY4" fmla="*/ 0 h 504056"/>
              <a:gd name="connsiteX0" fmla="*/ 0 w 1309999"/>
              <a:gd name="connsiteY0" fmla="*/ 0 h 504056"/>
              <a:gd name="connsiteX1" fmla="*/ 1296144 w 1309999"/>
              <a:gd name="connsiteY1" fmla="*/ 0 h 504056"/>
              <a:gd name="connsiteX2" fmla="*/ 1309999 w 1309999"/>
              <a:gd name="connsiteY2" fmla="*/ 490202 h 504056"/>
              <a:gd name="connsiteX3" fmla="*/ 0 w 1309999"/>
              <a:gd name="connsiteY3" fmla="*/ 504056 h 504056"/>
              <a:gd name="connsiteX4" fmla="*/ 0 w 1309999"/>
              <a:gd name="connsiteY4" fmla="*/ 0 h 504056"/>
              <a:gd name="connsiteX0" fmla="*/ 0 w 1296144"/>
              <a:gd name="connsiteY0" fmla="*/ 0 h 504056"/>
              <a:gd name="connsiteX1" fmla="*/ 1296144 w 1296144"/>
              <a:gd name="connsiteY1" fmla="*/ 0 h 504056"/>
              <a:gd name="connsiteX2" fmla="*/ 617272 w 1296144"/>
              <a:gd name="connsiteY2" fmla="*/ 268529 h 504056"/>
              <a:gd name="connsiteX3" fmla="*/ 0 w 1296144"/>
              <a:gd name="connsiteY3" fmla="*/ 504056 h 504056"/>
              <a:gd name="connsiteX4" fmla="*/ 0 w 1296144"/>
              <a:gd name="connsiteY4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6144" h="504056">
                <a:moveTo>
                  <a:pt x="0" y="0"/>
                </a:moveTo>
                <a:lnTo>
                  <a:pt x="1296144" y="0"/>
                </a:lnTo>
                <a:lnTo>
                  <a:pt x="617272" y="268529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3"/>
          <p:cNvSpPr/>
          <p:nvPr/>
        </p:nvSpPr>
        <p:spPr>
          <a:xfrm flipH="1">
            <a:off x="5296534" y="4869157"/>
            <a:ext cx="1296144" cy="504056"/>
          </a:xfrm>
          <a:custGeom>
            <a:avLst/>
            <a:gdLst>
              <a:gd name="connsiteX0" fmla="*/ 0 w 1296144"/>
              <a:gd name="connsiteY0" fmla="*/ 0 h 504056"/>
              <a:gd name="connsiteX1" fmla="*/ 1296144 w 1296144"/>
              <a:gd name="connsiteY1" fmla="*/ 0 h 504056"/>
              <a:gd name="connsiteX2" fmla="*/ 1296144 w 1296144"/>
              <a:gd name="connsiteY2" fmla="*/ 504056 h 504056"/>
              <a:gd name="connsiteX3" fmla="*/ 0 w 1296144"/>
              <a:gd name="connsiteY3" fmla="*/ 504056 h 504056"/>
              <a:gd name="connsiteX4" fmla="*/ 0 w 1296144"/>
              <a:gd name="connsiteY4" fmla="*/ 0 h 504056"/>
              <a:gd name="connsiteX0" fmla="*/ 0 w 1309999"/>
              <a:gd name="connsiteY0" fmla="*/ 0 h 504056"/>
              <a:gd name="connsiteX1" fmla="*/ 1296144 w 1309999"/>
              <a:gd name="connsiteY1" fmla="*/ 0 h 504056"/>
              <a:gd name="connsiteX2" fmla="*/ 1309999 w 1309999"/>
              <a:gd name="connsiteY2" fmla="*/ 490202 h 504056"/>
              <a:gd name="connsiteX3" fmla="*/ 0 w 1309999"/>
              <a:gd name="connsiteY3" fmla="*/ 504056 h 504056"/>
              <a:gd name="connsiteX4" fmla="*/ 0 w 1309999"/>
              <a:gd name="connsiteY4" fmla="*/ 0 h 504056"/>
              <a:gd name="connsiteX0" fmla="*/ 0 w 1296144"/>
              <a:gd name="connsiteY0" fmla="*/ 0 h 504056"/>
              <a:gd name="connsiteX1" fmla="*/ 1296144 w 1296144"/>
              <a:gd name="connsiteY1" fmla="*/ 0 h 504056"/>
              <a:gd name="connsiteX2" fmla="*/ 617272 w 1296144"/>
              <a:gd name="connsiteY2" fmla="*/ 268529 h 504056"/>
              <a:gd name="connsiteX3" fmla="*/ 0 w 1296144"/>
              <a:gd name="connsiteY3" fmla="*/ 504056 h 504056"/>
              <a:gd name="connsiteX4" fmla="*/ 0 w 1296144"/>
              <a:gd name="connsiteY4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6144" h="504056">
                <a:moveTo>
                  <a:pt x="0" y="0"/>
                </a:moveTo>
                <a:lnTo>
                  <a:pt x="1296144" y="0"/>
                </a:lnTo>
                <a:lnTo>
                  <a:pt x="617272" y="268529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592679" y="4869157"/>
            <a:ext cx="571609" cy="5040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3"/>
          <p:cNvSpPr/>
          <p:nvPr/>
        </p:nvSpPr>
        <p:spPr>
          <a:xfrm flipH="1">
            <a:off x="7164288" y="4869159"/>
            <a:ext cx="1296144" cy="504056"/>
          </a:xfrm>
          <a:custGeom>
            <a:avLst/>
            <a:gdLst>
              <a:gd name="connsiteX0" fmla="*/ 0 w 1296144"/>
              <a:gd name="connsiteY0" fmla="*/ 0 h 504056"/>
              <a:gd name="connsiteX1" fmla="*/ 1296144 w 1296144"/>
              <a:gd name="connsiteY1" fmla="*/ 0 h 504056"/>
              <a:gd name="connsiteX2" fmla="*/ 1296144 w 1296144"/>
              <a:gd name="connsiteY2" fmla="*/ 504056 h 504056"/>
              <a:gd name="connsiteX3" fmla="*/ 0 w 1296144"/>
              <a:gd name="connsiteY3" fmla="*/ 504056 h 504056"/>
              <a:gd name="connsiteX4" fmla="*/ 0 w 1296144"/>
              <a:gd name="connsiteY4" fmla="*/ 0 h 504056"/>
              <a:gd name="connsiteX0" fmla="*/ 0 w 1309999"/>
              <a:gd name="connsiteY0" fmla="*/ 0 h 504056"/>
              <a:gd name="connsiteX1" fmla="*/ 1296144 w 1309999"/>
              <a:gd name="connsiteY1" fmla="*/ 0 h 504056"/>
              <a:gd name="connsiteX2" fmla="*/ 1309999 w 1309999"/>
              <a:gd name="connsiteY2" fmla="*/ 490202 h 504056"/>
              <a:gd name="connsiteX3" fmla="*/ 0 w 1309999"/>
              <a:gd name="connsiteY3" fmla="*/ 504056 h 504056"/>
              <a:gd name="connsiteX4" fmla="*/ 0 w 1309999"/>
              <a:gd name="connsiteY4" fmla="*/ 0 h 504056"/>
              <a:gd name="connsiteX0" fmla="*/ 0 w 1296144"/>
              <a:gd name="connsiteY0" fmla="*/ 0 h 504056"/>
              <a:gd name="connsiteX1" fmla="*/ 1296144 w 1296144"/>
              <a:gd name="connsiteY1" fmla="*/ 0 h 504056"/>
              <a:gd name="connsiteX2" fmla="*/ 617272 w 1296144"/>
              <a:gd name="connsiteY2" fmla="*/ 268529 h 504056"/>
              <a:gd name="connsiteX3" fmla="*/ 0 w 1296144"/>
              <a:gd name="connsiteY3" fmla="*/ 504056 h 504056"/>
              <a:gd name="connsiteX4" fmla="*/ 0 w 1296144"/>
              <a:gd name="connsiteY4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6144" h="504056">
                <a:moveTo>
                  <a:pt x="0" y="0"/>
                </a:moveTo>
                <a:lnTo>
                  <a:pt x="1296144" y="0"/>
                </a:lnTo>
                <a:lnTo>
                  <a:pt x="617272" y="268529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3"/>
          <p:cNvSpPr/>
          <p:nvPr/>
        </p:nvSpPr>
        <p:spPr>
          <a:xfrm rot="10800000" flipH="1">
            <a:off x="7164288" y="4869159"/>
            <a:ext cx="1296144" cy="504056"/>
          </a:xfrm>
          <a:custGeom>
            <a:avLst/>
            <a:gdLst>
              <a:gd name="connsiteX0" fmla="*/ 0 w 1296144"/>
              <a:gd name="connsiteY0" fmla="*/ 0 h 504056"/>
              <a:gd name="connsiteX1" fmla="*/ 1296144 w 1296144"/>
              <a:gd name="connsiteY1" fmla="*/ 0 h 504056"/>
              <a:gd name="connsiteX2" fmla="*/ 1296144 w 1296144"/>
              <a:gd name="connsiteY2" fmla="*/ 504056 h 504056"/>
              <a:gd name="connsiteX3" fmla="*/ 0 w 1296144"/>
              <a:gd name="connsiteY3" fmla="*/ 504056 h 504056"/>
              <a:gd name="connsiteX4" fmla="*/ 0 w 1296144"/>
              <a:gd name="connsiteY4" fmla="*/ 0 h 504056"/>
              <a:gd name="connsiteX0" fmla="*/ 0 w 1309999"/>
              <a:gd name="connsiteY0" fmla="*/ 0 h 504056"/>
              <a:gd name="connsiteX1" fmla="*/ 1296144 w 1309999"/>
              <a:gd name="connsiteY1" fmla="*/ 0 h 504056"/>
              <a:gd name="connsiteX2" fmla="*/ 1309999 w 1309999"/>
              <a:gd name="connsiteY2" fmla="*/ 490202 h 504056"/>
              <a:gd name="connsiteX3" fmla="*/ 0 w 1309999"/>
              <a:gd name="connsiteY3" fmla="*/ 504056 h 504056"/>
              <a:gd name="connsiteX4" fmla="*/ 0 w 1309999"/>
              <a:gd name="connsiteY4" fmla="*/ 0 h 504056"/>
              <a:gd name="connsiteX0" fmla="*/ 0 w 1296144"/>
              <a:gd name="connsiteY0" fmla="*/ 0 h 504056"/>
              <a:gd name="connsiteX1" fmla="*/ 1296144 w 1296144"/>
              <a:gd name="connsiteY1" fmla="*/ 0 h 504056"/>
              <a:gd name="connsiteX2" fmla="*/ 617272 w 1296144"/>
              <a:gd name="connsiteY2" fmla="*/ 268529 h 504056"/>
              <a:gd name="connsiteX3" fmla="*/ 0 w 1296144"/>
              <a:gd name="connsiteY3" fmla="*/ 504056 h 504056"/>
              <a:gd name="connsiteX4" fmla="*/ 0 w 1296144"/>
              <a:gd name="connsiteY4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6144" h="504056">
                <a:moveTo>
                  <a:pt x="0" y="0"/>
                </a:moveTo>
                <a:lnTo>
                  <a:pt x="1296144" y="0"/>
                </a:lnTo>
                <a:lnTo>
                  <a:pt x="617272" y="268529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7164287" y="4581125"/>
            <a:ext cx="1" cy="10801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6160631" y="4437109"/>
            <a:ext cx="216024" cy="1440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19198" y="332656"/>
            <a:ext cx="13067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мяч</a:t>
            </a:r>
            <a:endParaRPr lang="ru-RU" sz="5400" dirty="0"/>
          </a:p>
        </p:txBody>
      </p:sp>
      <p:sp>
        <p:nvSpPr>
          <p:cNvPr id="14" name="TextBox 13"/>
          <p:cNvSpPr txBox="1"/>
          <p:nvPr/>
        </p:nvSpPr>
        <p:spPr>
          <a:xfrm>
            <a:off x="5944606" y="291239"/>
            <a:ext cx="18253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ручка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51719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 flipH="1">
            <a:off x="3296564" y="3723927"/>
            <a:ext cx="293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ч</a:t>
            </a:r>
          </a:p>
        </p:txBody>
      </p:sp>
      <p:sp>
        <p:nvSpPr>
          <p:cNvPr id="14" name="TextBox 13"/>
          <p:cNvSpPr txBox="1"/>
          <p:nvPr/>
        </p:nvSpPr>
        <p:spPr>
          <a:xfrm rot="9173034">
            <a:off x="5552601" y="4770730"/>
            <a:ext cx="3770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ч</a:t>
            </a:r>
            <a:endParaRPr lang="ru-RU" sz="3200" dirty="0"/>
          </a:p>
        </p:txBody>
      </p:sp>
      <p:sp>
        <p:nvSpPr>
          <p:cNvPr id="15" name="TextBox 14"/>
          <p:cNvSpPr txBox="1"/>
          <p:nvPr/>
        </p:nvSpPr>
        <p:spPr>
          <a:xfrm flipV="1">
            <a:off x="4427984" y="5103958"/>
            <a:ext cx="352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ч</a:t>
            </a:r>
            <a:endParaRPr lang="ru-RU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7410684" y="4357760"/>
            <a:ext cx="5822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/>
              <a:t>ч</a:t>
            </a:r>
            <a:endParaRPr lang="ru-RU" sz="6600" dirty="0"/>
          </a:p>
        </p:txBody>
      </p:sp>
      <p:sp>
        <p:nvSpPr>
          <p:cNvPr id="17" name="TextBox 16"/>
          <p:cNvSpPr txBox="1"/>
          <p:nvPr/>
        </p:nvSpPr>
        <p:spPr>
          <a:xfrm rot="17889976">
            <a:off x="3353631" y="4594434"/>
            <a:ext cx="4732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ч</a:t>
            </a:r>
            <a:endParaRPr lang="ru-RU" sz="4800" dirty="0"/>
          </a:p>
        </p:txBody>
      </p:sp>
      <p:sp>
        <p:nvSpPr>
          <p:cNvPr id="18" name="TextBox 17"/>
          <p:cNvSpPr txBox="1"/>
          <p:nvPr/>
        </p:nvSpPr>
        <p:spPr>
          <a:xfrm>
            <a:off x="827584" y="3798332"/>
            <a:ext cx="5822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/>
              <a:t>ч</a:t>
            </a:r>
            <a:endParaRPr lang="ru-RU" sz="6600" dirty="0"/>
          </a:p>
        </p:txBody>
      </p:sp>
      <p:sp>
        <p:nvSpPr>
          <p:cNvPr id="19" name="TextBox 18"/>
          <p:cNvSpPr txBox="1"/>
          <p:nvPr/>
        </p:nvSpPr>
        <p:spPr>
          <a:xfrm rot="16032790">
            <a:off x="4556385" y="3862427"/>
            <a:ext cx="4491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ч</a:t>
            </a:r>
            <a:endParaRPr lang="ru-RU" sz="4400" dirty="0"/>
          </a:p>
        </p:txBody>
      </p:sp>
      <p:sp>
        <p:nvSpPr>
          <p:cNvPr id="20" name="TextBox 19"/>
          <p:cNvSpPr txBox="1"/>
          <p:nvPr/>
        </p:nvSpPr>
        <p:spPr>
          <a:xfrm rot="4511497">
            <a:off x="2201374" y="4509120"/>
            <a:ext cx="352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ч</a:t>
            </a:r>
            <a:endParaRPr lang="ru-RU" sz="2800" dirty="0"/>
          </a:p>
        </p:txBody>
      </p:sp>
      <p:sp>
        <p:nvSpPr>
          <p:cNvPr id="21" name="TextBox 20"/>
          <p:cNvSpPr txBox="1"/>
          <p:nvPr/>
        </p:nvSpPr>
        <p:spPr>
          <a:xfrm rot="12068312">
            <a:off x="6732240" y="4878452"/>
            <a:ext cx="3770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ч</a:t>
            </a:r>
            <a:endParaRPr lang="ru-RU" sz="3200" dirty="0"/>
          </a:p>
        </p:txBody>
      </p:sp>
      <p:sp>
        <p:nvSpPr>
          <p:cNvPr id="22" name="Прямоугольник 21"/>
          <p:cNvSpPr/>
          <p:nvPr/>
        </p:nvSpPr>
        <p:spPr>
          <a:xfrm rot="5400000">
            <a:off x="6729331" y="3539261"/>
            <a:ext cx="4251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dirty="0">
                <a:solidFill>
                  <a:prstClr val="black"/>
                </a:solidFill>
              </a:rPr>
              <a:t>ч</a:t>
            </a:r>
          </a:p>
        </p:txBody>
      </p:sp>
      <p:sp>
        <p:nvSpPr>
          <p:cNvPr id="2" name="TextBox 1"/>
          <p:cNvSpPr txBox="1"/>
          <p:nvPr/>
        </p:nvSpPr>
        <p:spPr>
          <a:xfrm flipH="1">
            <a:off x="4068214" y="2924944"/>
            <a:ext cx="359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229461" y="5627178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ч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427984" y="4716944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ч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765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548680"/>
            <a:ext cx="6696744" cy="4602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4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smtClean="0">
                <a:ea typeface="Calibri"/>
                <a:cs typeface="Times New Roman"/>
              </a:rPr>
              <a:t>  </a:t>
            </a:r>
            <a:r>
              <a:rPr lang="ru-RU" sz="2400" dirty="0" smtClean="0">
                <a:ea typeface="Calibri"/>
                <a:cs typeface="Times New Roman"/>
              </a:rPr>
              <a:t>Выбери правильный ответ: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a typeface="Calibri"/>
                <a:cs typeface="Times New Roman"/>
              </a:rPr>
              <a:t>- Звук [ч] согласный</a:t>
            </a:r>
            <a:endParaRPr lang="ru-RU" sz="24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a typeface="Calibri"/>
                <a:cs typeface="Times New Roman"/>
              </a:rPr>
              <a:t>- </a:t>
            </a:r>
            <a:r>
              <a:rPr lang="ru-RU" dirty="0">
                <a:ea typeface="Calibri"/>
                <a:cs typeface="Times New Roman"/>
              </a:rPr>
              <a:t>Звук [ч] гласный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/>
                <a:cs typeface="Times New Roman"/>
              </a:rPr>
              <a:t>- </a:t>
            </a:r>
            <a:r>
              <a:rPr lang="ru-RU" dirty="0" smtClean="0">
                <a:ea typeface="Calibri"/>
                <a:cs typeface="Times New Roman"/>
              </a:rPr>
              <a:t>Звук [ч</a:t>
            </a:r>
            <a:r>
              <a:rPr lang="ru-RU" dirty="0">
                <a:ea typeface="Calibri"/>
                <a:cs typeface="Times New Roman"/>
              </a:rPr>
              <a:t>] звонкий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/>
                <a:cs typeface="Times New Roman"/>
              </a:rPr>
              <a:t>- </a:t>
            </a:r>
            <a:r>
              <a:rPr lang="ru-RU" dirty="0" smtClean="0">
                <a:ea typeface="Calibri"/>
                <a:cs typeface="Times New Roman"/>
              </a:rPr>
              <a:t>Звук [ч] </a:t>
            </a:r>
            <a:r>
              <a:rPr lang="ru-RU" dirty="0">
                <a:ea typeface="Calibri"/>
                <a:cs typeface="Times New Roman"/>
              </a:rPr>
              <a:t>глухой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/>
                <a:cs typeface="Times New Roman"/>
              </a:rPr>
              <a:t>- </a:t>
            </a:r>
            <a:r>
              <a:rPr lang="ru-RU" dirty="0" smtClean="0">
                <a:ea typeface="Calibri"/>
                <a:cs typeface="Times New Roman"/>
              </a:rPr>
              <a:t>Звук [ч] </a:t>
            </a:r>
            <a:r>
              <a:rPr lang="ru-RU" dirty="0">
                <a:ea typeface="Calibri"/>
                <a:cs typeface="Times New Roman"/>
              </a:rPr>
              <a:t>всегда твердый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a typeface="Calibri"/>
                <a:cs typeface="Times New Roman"/>
              </a:rPr>
              <a:t>- Звук </a:t>
            </a:r>
            <a:r>
              <a:rPr lang="ru-RU" dirty="0">
                <a:ea typeface="Calibri"/>
                <a:cs typeface="Times New Roman"/>
              </a:rPr>
              <a:t>[ч] </a:t>
            </a:r>
            <a:r>
              <a:rPr lang="ru-RU" dirty="0" smtClean="0">
                <a:ea typeface="Calibri"/>
                <a:cs typeface="Times New Roman"/>
              </a:rPr>
              <a:t>всегда </a:t>
            </a:r>
            <a:r>
              <a:rPr lang="ru-RU" dirty="0">
                <a:ea typeface="Calibri"/>
                <a:cs typeface="Times New Roman"/>
              </a:rPr>
              <a:t>мягкий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/>
                <a:cs typeface="Times New Roman"/>
              </a:rPr>
              <a:t>- Звук [</a:t>
            </a:r>
            <a:r>
              <a:rPr lang="ru-RU" dirty="0" smtClean="0">
                <a:ea typeface="Calibri"/>
                <a:cs typeface="Times New Roman"/>
              </a:rPr>
              <a:t>ч] парный</a:t>
            </a:r>
            <a:endParaRPr lang="ru-RU" sz="2400" dirty="0">
              <a:ea typeface="Calibri"/>
              <a:cs typeface="Times New Roman"/>
            </a:endParaRPr>
          </a:p>
          <a:p>
            <a:r>
              <a:rPr lang="ru-RU" dirty="0" smtClean="0">
                <a:ea typeface="Calibri"/>
                <a:cs typeface="Times New Roman"/>
              </a:rPr>
              <a:t>- Звук </a:t>
            </a:r>
            <a:r>
              <a:rPr lang="ru-RU" dirty="0">
                <a:ea typeface="Calibri"/>
                <a:cs typeface="Times New Roman"/>
              </a:rPr>
              <a:t>[ч] непарный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33900" y="1742593"/>
            <a:ext cx="216024" cy="2160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433900" y="2167914"/>
            <a:ext cx="216024" cy="2160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433900" y="2645229"/>
            <a:ext cx="216024" cy="2160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433900" y="3068960"/>
            <a:ext cx="216024" cy="2160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433900" y="3492691"/>
            <a:ext cx="216024" cy="2160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433900" y="3950534"/>
            <a:ext cx="216024" cy="2160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433900" y="4407532"/>
            <a:ext cx="216024" cy="2160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33900" y="4797152"/>
            <a:ext cx="216024" cy="2160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03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открытый урок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92896"/>
            <a:ext cx="3931637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764704"/>
            <a:ext cx="80864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Спасибо за внимание!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54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219</TotalTime>
  <Words>88</Words>
  <Application>Microsoft Office PowerPoint</Application>
  <PresentationFormat>Экран (4:3)</PresentationFormat>
  <Paragraphs>40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Тема1</vt:lpstr>
      <vt:lpstr>часы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</dc:creator>
  <cp:lastModifiedBy>Лариса</cp:lastModifiedBy>
  <cp:revision>39</cp:revision>
  <cp:lastPrinted>2014-02-02T19:38:48Z</cp:lastPrinted>
  <dcterms:created xsi:type="dcterms:W3CDTF">2013-12-01T14:43:34Z</dcterms:created>
  <dcterms:modified xsi:type="dcterms:W3CDTF">2014-02-02T19:45:50Z</dcterms:modified>
</cp:coreProperties>
</file>