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70" r:id="rId4"/>
    <p:sldId id="269" r:id="rId5"/>
    <p:sldId id="260" r:id="rId6"/>
    <p:sldId id="259" r:id="rId7"/>
    <p:sldId id="263" r:id="rId8"/>
    <p:sldId id="264" r:id="rId9"/>
    <p:sldId id="265" r:id="rId10"/>
    <p:sldId id="266" r:id="rId11"/>
    <p:sldId id="271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68F0A-F4E4-4776-87C8-40D39F32F11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0C2F7-62EC-4345-BF0A-4D523FBB5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0C2F7-62EC-4345-BF0A-4D523FBB550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1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2D8-E9BD-4477-91BB-C8DB932E7382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3BA5-C7FC-48D2-AE59-D6ED6EEF6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2D8-E9BD-4477-91BB-C8DB932E7382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3BA5-C7FC-48D2-AE59-D6ED6EEF6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2D8-E9BD-4477-91BB-C8DB932E7382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3BA5-C7FC-48D2-AE59-D6ED6EEF6AE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2D8-E9BD-4477-91BB-C8DB932E7382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3BA5-C7FC-48D2-AE59-D6ED6EEF6A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2D8-E9BD-4477-91BB-C8DB932E7382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3BA5-C7FC-48D2-AE59-D6ED6EEF6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2D8-E9BD-4477-91BB-C8DB932E7382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3BA5-C7FC-48D2-AE59-D6ED6EEF6A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2D8-E9BD-4477-91BB-C8DB932E7382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3BA5-C7FC-48D2-AE59-D6ED6EEF6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2D8-E9BD-4477-91BB-C8DB932E7382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3BA5-C7FC-48D2-AE59-D6ED6EEF6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2D8-E9BD-4477-91BB-C8DB932E7382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3BA5-C7FC-48D2-AE59-D6ED6EEF6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2D8-E9BD-4477-91BB-C8DB932E7382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3BA5-C7FC-48D2-AE59-D6ED6EEF6AE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2D8-E9BD-4477-91BB-C8DB932E7382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3BA5-C7FC-48D2-AE59-D6ED6EEF6A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D4C2D8-E9BD-4477-91BB-C8DB932E7382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ED3BA5-C7FC-48D2-AE59-D6ED6EEF6A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4016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tt-RU" sz="4800" b="1" u="sng" dirty="0" smtClean="0">
                <a:solidFill>
                  <a:srgbClr val="C00000"/>
                </a:solidFill>
              </a:rPr>
              <a:t>Проектның темасы: </a:t>
            </a:r>
            <a:br>
              <a:rPr lang="tt-RU" sz="4800" b="1" u="sng" dirty="0" smtClean="0">
                <a:solidFill>
                  <a:srgbClr val="C00000"/>
                </a:solidFill>
              </a:rPr>
            </a:br>
            <a:r>
              <a:rPr lang="tt-RU" sz="4800" b="1" dirty="0" smtClean="0">
                <a:solidFill>
                  <a:srgbClr val="C00000"/>
                </a:solidFill>
              </a:rPr>
              <a:t>“Мәсьәлә чишү”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35" y="2276872"/>
            <a:ext cx="5400600" cy="3744416"/>
          </a:xfrm>
        </p:spPr>
        <p:txBody>
          <a:bodyPr>
            <a:noAutofit/>
          </a:bodyPr>
          <a:lstStyle/>
          <a:p>
            <a:pPr algn="l"/>
            <a:r>
              <a:rPr lang="tt-RU" sz="3600" b="1" u="sng" dirty="0" smtClean="0">
                <a:solidFill>
                  <a:srgbClr val="C00000"/>
                </a:solidFill>
              </a:rPr>
              <a:t>Эшнең </a:t>
            </a:r>
            <a:r>
              <a:rPr lang="tt-RU" sz="3600" b="1" u="sng" dirty="0">
                <a:solidFill>
                  <a:srgbClr val="C00000"/>
                </a:solidFill>
              </a:rPr>
              <a:t>барышы:</a:t>
            </a:r>
            <a:r>
              <a:rPr lang="tt-RU" sz="3600" b="1" dirty="0">
                <a:solidFill>
                  <a:srgbClr val="C00000"/>
                </a:solidFill>
              </a:rPr>
              <a:t> </a:t>
            </a:r>
            <a:endParaRPr lang="tt-RU" sz="3600" b="1" dirty="0" smtClean="0">
              <a:solidFill>
                <a:srgbClr val="C00000"/>
              </a:solidFill>
            </a:endParaRPr>
          </a:p>
          <a:p>
            <a:pPr algn="l"/>
            <a:r>
              <a:rPr lang="tt-RU" sz="3600" dirty="0" smtClean="0">
                <a:solidFill>
                  <a:srgbClr val="00421E"/>
                </a:solidFill>
              </a:rPr>
              <a:t>Балта-пычкы </a:t>
            </a:r>
            <a:r>
              <a:rPr lang="tt-RU" sz="3600" dirty="0" smtClean="0">
                <a:solidFill>
                  <a:srgbClr val="00421E"/>
                </a:solidFill>
              </a:rPr>
              <a:t>алдык без</a:t>
            </a:r>
          </a:p>
          <a:p>
            <a:pPr algn="l"/>
            <a:r>
              <a:rPr lang="tt-RU" sz="3600" dirty="0" smtClean="0">
                <a:solidFill>
                  <a:srgbClr val="00421E"/>
                </a:solidFill>
              </a:rPr>
              <a:t>Нәни йортлар салдык без</a:t>
            </a:r>
          </a:p>
          <a:p>
            <a:pPr algn="l"/>
            <a:r>
              <a:rPr lang="tt-RU" sz="3600" dirty="0" smtClean="0">
                <a:solidFill>
                  <a:srgbClr val="00421E"/>
                </a:solidFill>
              </a:rPr>
              <a:t>Йортыбыз нәк</a:t>
            </a:r>
            <a:r>
              <a:rPr lang="ru-RU" sz="3600" dirty="0" smtClean="0">
                <a:solidFill>
                  <a:srgbClr val="00421E"/>
                </a:solidFill>
              </a:rPr>
              <a:t>ъ уенчык</a:t>
            </a:r>
          </a:p>
          <a:p>
            <a:pPr algn="l"/>
            <a:r>
              <a:rPr lang="tt-RU" sz="3600" dirty="0" smtClean="0">
                <a:solidFill>
                  <a:srgbClr val="00421E"/>
                </a:solidFill>
              </a:rPr>
              <a:t>Кунагыбыз </a:t>
            </a:r>
            <a:r>
              <a:rPr lang="tt-RU" sz="3600" dirty="0" smtClean="0">
                <a:solidFill>
                  <a:srgbClr val="00B050"/>
                </a:solidFill>
              </a:rPr>
              <a:t>...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28214" y="4850992"/>
            <a:ext cx="2880320" cy="13863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dirty="0" smtClean="0">
                <a:solidFill>
                  <a:srgbClr val="C00000"/>
                </a:solidFill>
              </a:rPr>
              <a:t>Сыерчык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2403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588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t-RU" sz="5400" b="1" dirty="0" smtClean="0">
                <a:solidFill>
                  <a:srgbClr val="C00000"/>
                </a:solidFill>
              </a:rPr>
              <a:t>- Кайсы ысул уңайлырак?</a:t>
            </a:r>
          </a:p>
          <a:p>
            <a:pPr marL="0" indent="0" algn="ctr">
              <a:buNone/>
            </a:pPr>
            <a:r>
              <a:rPr lang="tt-RU" sz="5400" b="1" dirty="0" smtClean="0">
                <a:solidFill>
                  <a:srgbClr val="C00000"/>
                </a:solidFill>
              </a:rPr>
              <a:t>- Ни өчен?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492896"/>
            <a:ext cx="5341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dirty="0" smtClean="0">
                <a:solidFill>
                  <a:srgbClr val="00421E"/>
                </a:solidFill>
              </a:rPr>
              <a:t>Модельләштереп тә куябыз:</a:t>
            </a:r>
            <a:endParaRPr lang="ru-RU" sz="3200" dirty="0">
              <a:solidFill>
                <a:srgbClr val="00421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077671"/>
            <a:ext cx="7698495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t-RU" sz="9600" dirty="0" smtClean="0"/>
              <a:t>(	     +      ) : 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563807"/>
            <a:ext cx="1224136" cy="792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63807"/>
            <a:ext cx="8651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07904" y="3563807"/>
            <a:ext cx="790631" cy="78436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6406" y="5085184"/>
            <a:ext cx="8722644" cy="107721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Димәк: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Мәсьәлә чишү аша гипотеза дөрес дип табылды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412776"/>
            <a:ext cx="8208911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t-RU" sz="5400" dirty="0" smtClean="0">
                <a:solidFill>
                  <a:srgbClr val="00421E"/>
                </a:solidFill>
              </a:rPr>
              <a:t>Ә без абый белән “Иң матур сыерчык оясы” бәйгесендә катнашып җинүче булдык.</a:t>
            </a:r>
            <a:endParaRPr lang="ru-RU" sz="5400" dirty="0">
              <a:solidFill>
                <a:srgbClr val="00421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C00000"/>
                </a:solidFill>
              </a:rPr>
              <a:t>Рефлексия: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727"/>
            <a:ext cx="2498950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4435"/>
            <a:ext cx="2488009" cy="3745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86" y="2060848"/>
            <a:ext cx="3405706" cy="46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836712"/>
            <a:ext cx="4464495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- Әти, синең үзебезнең авылда оештырган яңа фермер хуҗалыгына да бу сыерчык ояларын илтеп куярбыз әле.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- Ә нигә бу кирәк сон, улым?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- Безнең фермер хуҗалыгын тагын да ямьләндереп, эшкә дәрт биреп көн дә сыерчыклар сайрап  торыр. Кошларга ашарга күп булыр. Шулай булгач, бу сыерчыклар, </a:t>
            </a:r>
            <a:r>
              <a:rPr lang="tt-RU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салкыннар башлангач та , </a:t>
            </a:r>
            <a:r>
              <a:rPr lang="tt-RU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безне ташлап </a:t>
            </a:r>
            <a:r>
              <a:rPr lang="tt-RU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китмәсләр </a:t>
            </a:r>
            <a:r>
              <a:rPr lang="tt-RU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дип уйлыйм.</a:t>
            </a:r>
            <a:endParaRPr lang="ru-RU" dirty="0">
              <a:solidFill>
                <a:srgbClr val="0042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3348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2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772816"/>
            <a:ext cx="5040560" cy="1944216"/>
          </a:xfrm>
          <a:prstGeom prst="rect">
            <a:avLst/>
          </a:prstGeom>
          <a:solidFill>
            <a:srgbClr val="92D050"/>
          </a:solidFill>
          <a:ln w="57150">
            <a:solidFill>
              <a:srgbClr val="004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39841" y="404664"/>
            <a:ext cx="7408333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dirty="0" smtClean="0">
                <a:solidFill>
                  <a:srgbClr val="00421E"/>
                </a:solidFill>
              </a:rPr>
              <a:t>- Сыерчыкларны </a:t>
            </a:r>
            <a:r>
              <a:rPr lang="tt-RU" dirty="0" smtClean="0">
                <a:solidFill>
                  <a:srgbClr val="00421E"/>
                </a:solidFill>
              </a:rPr>
              <a:t>күрдегезме?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421E"/>
                </a:solidFill>
              </a:rPr>
              <a:t>- Аларны </a:t>
            </a:r>
            <a:r>
              <a:rPr lang="tt-RU" dirty="0" smtClean="0">
                <a:solidFill>
                  <a:srgbClr val="00421E"/>
                </a:solidFill>
              </a:rPr>
              <a:t>ничек каршы алдыгыз?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421E"/>
                </a:solidFill>
              </a:rPr>
              <a:t>- Мин </a:t>
            </a:r>
            <a:r>
              <a:rPr lang="tt-RU" dirty="0" smtClean="0">
                <a:solidFill>
                  <a:srgbClr val="00421E"/>
                </a:solidFill>
              </a:rPr>
              <a:t>сыерчыкларны күзәттем. Бик матур сайрыйлар.</a:t>
            </a:r>
          </a:p>
          <a:p>
            <a:pPr marL="0" indent="0" algn="ctr">
              <a:buNone/>
            </a:pPr>
            <a:r>
              <a:rPr lang="tt-RU" sz="3200" dirty="0" smtClean="0">
                <a:solidFill>
                  <a:srgbClr val="FF0000"/>
                </a:solidFill>
              </a:rPr>
              <a:t>- Ләкин ул кайда йоклар?</a:t>
            </a:r>
          </a:p>
          <a:p>
            <a:pPr marL="0" indent="0" algn="ctr">
              <a:buNone/>
            </a:pPr>
            <a:r>
              <a:rPr lang="tt-RU" sz="3200" dirty="0" smtClean="0">
                <a:solidFill>
                  <a:srgbClr val="FF0000"/>
                </a:solidFill>
              </a:rPr>
              <a:t>- Кайда йомырка салыр?</a:t>
            </a:r>
          </a:p>
          <a:p>
            <a:pPr marL="0" indent="0" algn="ctr">
              <a:buNone/>
            </a:pPr>
            <a:r>
              <a:rPr lang="tt-RU" sz="3200" dirty="0" smtClean="0">
                <a:solidFill>
                  <a:srgbClr val="FF0000"/>
                </a:solidFill>
              </a:rPr>
              <a:t>- Ничек  бала чыгарыр?</a:t>
            </a:r>
          </a:p>
          <a:p>
            <a:pPr algn="ctr">
              <a:buFontTx/>
              <a:buChar char="-"/>
            </a:pP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3816424"/>
          </a:xfrm>
          <a:solidFill>
            <a:srgbClr val="92D050"/>
          </a:solidFill>
          <a:ln w="38100">
            <a:solidFill>
              <a:srgbClr val="00421E"/>
            </a:solidFill>
          </a:ln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Дим</a:t>
            </a:r>
            <a:r>
              <a:rPr lang="tt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әк, сыерчыклар өчен оя кирәк!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632848" cy="5688631"/>
          </a:xfrm>
        </p:spPr>
      </p:pic>
    </p:spTree>
    <p:extLst>
      <p:ext uri="{BB962C8B-B14F-4D97-AF65-F5344CB8AC3E}">
        <p14:creationId xmlns:p14="http://schemas.microsoft.com/office/powerpoint/2010/main" val="13190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003" y="1988840"/>
            <a:ext cx="8139461" cy="1556792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8273" y="332656"/>
            <a:ext cx="8280919" cy="5976664"/>
          </a:xfrm>
        </p:spPr>
        <p:txBody>
          <a:bodyPr/>
          <a:lstStyle/>
          <a:p>
            <a:pPr marL="0" indent="0">
              <a:buNone/>
            </a:pPr>
            <a:r>
              <a:rPr lang="tt-RU" dirty="0" smtClean="0">
                <a:solidFill>
                  <a:srgbClr val="00421E"/>
                </a:solidFill>
              </a:rPr>
              <a:t>- </a:t>
            </a:r>
            <a:r>
              <a:rPr lang="tt-RU" dirty="0" smtClean="0">
                <a:solidFill>
                  <a:srgbClr val="00421E"/>
                </a:solidFill>
              </a:rPr>
              <a:t>Ә сыерчык оясын ничек ясарга дип укытучыдан сораган идек. Ул безгә менә шундый мәсьәләне чишәргә кушты. Бу мәьәләне без төркемнәрдә чишеп килдек.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421E"/>
                </a:solidFill>
              </a:rPr>
              <a:t>Мәсьәлә</a:t>
            </a:r>
            <a:r>
              <a:rPr lang="tt-RU" dirty="0" smtClean="0">
                <a:solidFill>
                  <a:srgbClr val="00421E"/>
                </a:solidFill>
              </a:rPr>
              <a:t>: (3 кл.,математика М.И Моро,М.А. Бантова)</a:t>
            </a:r>
          </a:p>
          <a:p>
            <a:pPr marL="0" indent="0">
              <a:buNone/>
            </a:pPr>
            <a:r>
              <a:rPr lang="tt-RU" sz="2800" dirty="0" smtClean="0">
                <a:solidFill>
                  <a:srgbClr val="00421E"/>
                </a:solidFill>
              </a:rPr>
              <a:t>Безнең максат: 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421E"/>
                </a:solidFill>
              </a:rPr>
              <a:t> </a:t>
            </a:r>
            <a:r>
              <a:rPr lang="tt-RU" sz="4800" dirty="0" smtClean="0">
                <a:solidFill>
                  <a:srgbClr val="C00000"/>
                </a:solidFill>
              </a:rPr>
              <a:t>Бу мәсьәләне чишәргә кирәк!</a:t>
            </a:r>
            <a:endParaRPr lang="ru-RU" sz="4800" dirty="0">
              <a:solidFill>
                <a:srgbClr val="00421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789040"/>
            <a:ext cx="8352927" cy="2880320"/>
          </a:xfrm>
          <a:prstGeom prst="rect">
            <a:avLst/>
          </a:prstGeom>
          <a:noFill/>
          <a:ln w="381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t-RU" sz="3600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5 бертөрле сыерчык оясы ясау өчен, 20 турыпочмаклык һәм 10 квадрат формасындагы такта кирәк. 1 сыерчык оясына ничә такта китә?</a:t>
            </a:r>
          </a:p>
          <a:p>
            <a:pPr algn="just"/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815" y="399340"/>
            <a:ext cx="8568951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sz="3200" dirty="0" smtClean="0">
                <a:solidFill>
                  <a:srgbClr val="00421E"/>
                </a:solidFill>
              </a:rPr>
              <a:t>-Уйлагыз, кыскача язылышны кем уңайлырак яза? (Табли</a:t>
            </a:r>
            <a:r>
              <a:rPr lang="ru-RU" sz="3200" dirty="0" err="1" smtClean="0">
                <a:solidFill>
                  <a:srgbClr val="00421E"/>
                </a:solidFill>
              </a:rPr>
              <a:t>ца</a:t>
            </a:r>
            <a:r>
              <a:rPr lang="ru-RU" sz="3200" dirty="0" smtClean="0">
                <a:solidFill>
                  <a:srgbClr val="00421E"/>
                </a:solidFill>
              </a:rPr>
              <a:t>)</a:t>
            </a:r>
          </a:p>
          <a:p>
            <a:pPr marL="0" indent="0">
              <a:buNone/>
            </a:pPr>
            <a:endParaRPr lang="ru-RU" sz="3200" dirty="0">
              <a:solidFill>
                <a:srgbClr val="00421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98023"/>
              </p:ext>
            </p:extLst>
          </p:nvPr>
        </p:nvGraphicFramePr>
        <p:xfrm>
          <a:off x="227972" y="1628800"/>
          <a:ext cx="8784976" cy="337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515"/>
                <a:gridCol w="1947973"/>
                <a:gridCol w="2196244"/>
                <a:gridCol w="2196244"/>
              </a:tblGrid>
              <a:tr h="1125709"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Фигуралар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1 сыерчык</a:t>
                      </a:r>
                      <a:r>
                        <a:rPr lang="tt-RU" sz="2400" baseline="0" dirty="0" smtClean="0"/>
                        <a:t> оясына киткән такта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Сыерчык</a:t>
                      </a:r>
                      <a:r>
                        <a:rPr lang="tt-RU" sz="2400" baseline="0" dirty="0" smtClean="0"/>
                        <a:t> оясы саны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Барлык такта</a:t>
                      </a:r>
                      <a:endParaRPr lang="ru-RU" sz="2400" dirty="0"/>
                    </a:p>
                  </a:txBody>
                  <a:tcPr/>
                </a:tc>
              </a:tr>
              <a:tr h="109333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Турыпочмаклык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4800" dirty="0" smtClean="0"/>
                        <a:t>?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5 оя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20 т.</a:t>
                      </a:r>
                      <a:endParaRPr lang="ru-RU" sz="3200" dirty="0"/>
                    </a:p>
                  </a:txBody>
                  <a:tcPr/>
                </a:tc>
              </a:tr>
              <a:tr h="1093330"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Квадрат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4800" dirty="0" smtClean="0"/>
                        <a:t>?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5 оя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10 т.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3108292" y="3068960"/>
            <a:ext cx="864096" cy="1288886"/>
          </a:xfrm>
          <a:prstGeom prst="rightBrace">
            <a:avLst/>
          </a:prstGeom>
          <a:ln w="3810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84356" y="2928573"/>
            <a:ext cx="988341" cy="1569660"/>
          </a:xfrm>
          <a:prstGeom prst="rect">
            <a:avLst/>
          </a:prstGeom>
          <a:noFill/>
          <a:ln w="0" cmpd="sng">
            <a:noFill/>
          </a:ln>
        </p:spPr>
        <p:txBody>
          <a:bodyPr wrap="square" rtlCol="0">
            <a:sp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972" y="1628800"/>
            <a:ext cx="8784976" cy="3456384"/>
          </a:xfrm>
          <a:prstGeom prst="rect">
            <a:avLst/>
          </a:prstGeom>
          <a:noFill/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7972" y="2784585"/>
            <a:ext cx="8784976" cy="0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76244" y="1628800"/>
            <a:ext cx="0" cy="3456384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0"/>
          </p:cNvCxnSpPr>
          <p:nvPr/>
        </p:nvCxnSpPr>
        <p:spPr>
          <a:xfrm>
            <a:off x="4620460" y="1628800"/>
            <a:ext cx="0" cy="3456384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52708" y="1628800"/>
            <a:ext cx="0" cy="3456384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7972" y="3933056"/>
            <a:ext cx="8784976" cy="0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8206" y="5229200"/>
            <a:ext cx="7368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t-RU" sz="2800" dirty="0" smtClean="0">
                <a:solidFill>
                  <a:srgbClr val="C00000"/>
                </a:solidFill>
              </a:rPr>
              <a:t>5 саны нәрсәне белдерә?</a:t>
            </a:r>
          </a:p>
          <a:p>
            <a:pPr marL="285750" indent="-285750">
              <a:buFontTx/>
              <a:buChar char="-"/>
            </a:pPr>
            <a:r>
              <a:rPr lang="tt-RU" sz="2800" dirty="0" smtClean="0">
                <a:solidFill>
                  <a:srgbClr val="C00000"/>
                </a:solidFill>
              </a:rPr>
              <a:t>-20, 10 саны нәрсәне белдерә?</a:t>
            </a:r>
          </a:p>
          <a:p>
            <a:pPr marL="285750" indent="-285750">
              <a:buFontTx/>
              <a:buChar char="-"/>
            </a:pPr>
            <a:r>
              <a:rPr lang="tt-RU" sz="2800" dirty="0" smtClean="0">
                <a:solidFill>
                  <a:srgbClr val="C00000"/>
                </a:solidFill>
              </a:rPr>
              <a:t>Мәс</a:t>
            </a:r>
            <a:r>
              <a:rPr lang="ru-RU" sz="2800" dirty="0" smtClean="0">
                <a:solidFill>
                  <a:srgbClr val="C00000"/>
                </a:solidFill>
              </a:rPr>
              <a:t>ь</a:t>
            </a:r>
            <a:r>
              <a:rPr lang="tt-RU" sz="2800" dirty="0" smtClean="0">
                <a:solidFill>
                  <a:srgbClr val="C00000"/>
                </a:solidFill>
              </a:rPr>
              <a:t>әләдә нәрсәне табарга кирәк?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7962" y="2515954"/>
            <a:ext cx="7084309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421E"/>
                </a:solidFill>
              </a:rPr>
              <a:t>I </a:t>
            </a:r>
            <a:r>
              <a:rPr lang="tt-RU" dirty="0" smtClean="0">
                <a:solidFill>
                  <a:srgbClr val="00421E"/>
                </a:solidFill>
              </a:rPr>
              <a:t>ысул:</a:t>
            </a:r>
          </a:p>
          <a:p>
            <a:pPr marL="457200" indent="-457200">
              <a:buAutoNum type="arabicParenR"/>
            </a:pPr>
            <a:r>
              <a:rPr lang="tt-RU" dirty="0" smtClean="0">
                <a:solidFill>
                  <a:srgbClr val="00421E"/>
                </a:solidFill>
              </a:rPr>
              <a:t>20:5=4 (турыпочмаклык) – 1 сыерчык оясы өчен</a:t>
            </a:r>
          </a:p>
          <a:p>
            <a:pPr marL="457200" indent="-457200">
              <a:buAutoNum type="arabicParenR"/>
            </a:pPr>
            <a:r>
              <a:rPr lang="tt-RU" dirty="0" smtClean="0">
                <a:solidFill>
                  <a:srgbClr val="00421E"/>
                </a:solidFill>
              </a:rPr>
              <a:t>10:5=2 (квадрат) – 1 сыерчык оясы өчен</a:t>
            </a:r>
          </a:p>
          <a:p>
            <a:pPr marL="457200" indent="-457200">
              <a:buAutoNum type="arabicParenR"/>
            </a:pPr>
            <a:r>
              <a:rPr lang="tt-RU" dirty="0" smtClean="0">
                <a:solidFill>
                  <a:srgbClr val="00421E"/>
                </a:solidFill>
              </a:rPr>
              <a:t>4+2=6 (такта) кирәк</a:t>
            </a:r>
          </a:p>
          <a:p>
            <a:pPr marL="0" indent="0">
              <a:buNone/>
            </a:pPr>
            <a:r>
              <a:rPr lang="tt-RU" dirty="0">
                <a:solidFill>
                  <a:srgbClr val="00421E"/>
                </a:solidFill>
              </a:rPr>
              <a:t> </a:t>
            </a:r>
            <a:r>
              <a:rPr lang="tt-RU" dirty="0" smtClean="0">
                <a:solidFill>
                  <a:srgbClr val="00421E"/>
                </a:solidFill>
              </a:rPr>
              <a:t>Җавап: 6 такта кирәк.</a:t>
            </a:r>
            <a:endParaRPr lang="ru-RU" dirty="0">
              <a:solidFill>
                <a:srgbClr val="00421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C00000"/>
                </a:solidFill>
              </a:rPr>
              <a:t>Чишү: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719" y="5080132"/>
            <a:ext cx="129614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080431"/>
            <a:ext cx="129614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5080431"/>
            <a:ext cx="129614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080132"/>
            <a:ext cx="129614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5942598"/>
            <a:ext cx="648072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2719" y="5942598"/>
            <a:ext cx="648072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7092280" y="5080431"/>
            <a:ext cx="648072" cy="1510239"/>
          </a:xfrm>
          <a:prstGeom prst="rightBrace">
            <a:avLst/>
          </a:prstGeom>
          <a:ln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884368" y="5434766"/>
            <a:ext cx="609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6000" dirty="0" smtClean="0">
                <a:solidFill>
                  <a:srgbClr val="00421E"/>
                </a:solidFill>
              </a:rPr>
              <a:t>6</a:t>
            </a:r>
            <a:endParaRPr lang="ru-RU" sz="6000" dirty="0">
              <a:solidFill>
                <a:srgbClr val="0042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70265"/>
              </p:ext>
            </p:extLst>
          </p:nvPr>
        </p:nvGraphicFramePr>
        <p:xfrm>
          <a:off x="227972" y="1628800"/>
          <a:ext cx="8784976" cy="228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515"/>
                <a:gridCol w="1947973"/>
                <a:gridCol w="2196244"/>
                <a:gridCol w="2196244"/>
              </a:tblGrid>
              <a:tr h="1125709"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Фигуралар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1 сыерчык</a:t>
                      </a:r>
                      <a:r>
                        <a:rPr lang="tt-RU" sz="2400" baseline="0" dirty="0" smtClean="0"/>
                        <a:t> оясына киткән такта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Сыерчык</a:t>
                      </a:r>
                      <a:r>
                        <a:rPr lang="tt-RU" sz="2400" baseline="0" dirty="0" smtClean="0"/>
                        <a:t> оясы саны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Барлык такта</a:t>
                      </a:r>
                      <a:endParaRPr lang="ru-RU" sz="2400" dirty="0"/>
                    </a:p>
                  </a:txBody>
                  <a:tcPr/>
                </a:tc>
              </a:tr>
              <a:tr h="109333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Турыпочмаклык</a:t>
                      </a:r>
                    </a:p>
                    <a:p>
                      <a:r>
                        <a:rPr lang="tt-RU" sz="2400" dirty="0" smtClean="0"/>
                        <a:t>Квадрат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4800" dirty="0" smtClean="0"/>
                        <a:t>?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5 оя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20 </a:t>
                      </a:r>
                      <a:r>
                        <a:rPr lang="tt-RU" sz="2400" dirty="0" smtClean="0"/>
                        <a:t>һәм</a:t>
                      </a:r>
                      <a:r>
                        <a:rPr lang="tt-RU" sz="3200" dirty="0" smtClean="0"/>
                        <a:t> 10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7972" y="1628800"/>
            <a:ext cx="8784976" cy="2304256"/>
          </a:xfrm>
          <a:prstGeom prst="rect">
            <a:avLst/>
          </a:prstGeom>
          <a:noFill/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7972" y="2784585"/>
            <a:ext cx="8784976" cy="0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76244" y="1628800"/>
            <a:ext cx="0" cy="2304256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0"/>
            <a:endCxn id="7" idx="2"/>
          </p:cNvCxnSpPr>
          <p:nvPr/>
        </p:nvCxnSpPr>
        <p:spPr>
          <a:xfrm>
            <a:off x="4620460" y="1628800"/>
            <a:ext cx="0" cy="2304256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52708" y="1628800"/>
            <a:ext cx="0" cy="2304256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7972" y="3933056"/>
            <a:ext cx="8784976" cy="0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0904" y="68541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II </a:t>
            </a:r>
            <a:r>
              <a:rPr lang="tt-RU" sz="2400" dirty="0" smtClean="0"/>
              <a:t> ысул:</a:t>
            </a:r>
          </a:p>
          <a:p>
            <a:r>
              <a:rPr lang="tt-RU" sz="2400" dirty="0" smtClean="0"/>
              <a:t>Шарты: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0904" y="4293095"/>
            <a:ext cx="7875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00421E"/>
                </a:solidFill>
              </a:rPr>
              <a:t>Чишү:</a:t>
            </a:r>
          </a:p>
          <a:p>
            <a:r>
              <a:rPr lang="tt-RU" sz="3200" dirty="0" smtClean="0">
                <a:solidFill>
                  <a:srgbClr val="00421E"/>
                </a:solidFill>
              </a:rPr>
              <a:t>1) 20+10=30 (такта)</a:t>
            </a:r>
          </a:p>
          <a:p>
            <a:r>
              <a:rPr lang="tt-RU" sz="3200" dirty="0" smtClean="0">
                <a:solidFill>
                  <a:srgbClr val="00421E"/>
                </a:solidFill>
              </a:rPr>
              <a:t>2) 30:5=6 (такта) кирәк</a:t>
            </a:r>
          </a:p>
          <a:p>
            <a:r>
              <a:rPr lang="tt-RU" sz="3200" dirty="0" smtClean="0">
                <a:solidFill>
                  <a:srgbClr val="00421E"/>
                </a:solidFill>
              </a:rPr>
              <a:t>Җавап: 6 такта кирәк.</a:t>
            </a:r>
            <a:endParaRPr lang="ru-RU" sz="3200" dirty="0">
              <a:solidFill>
                <a:srgbClr val="0042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20550"/>
              </p:ext>
            </p:extLst>
          </p:nvPr>
        </p:nvGraphicFramePr>
        <p:xfrm>
          <a:off x="227972" y="1628800"/>
          <a:ext cx="8784976" cy="228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515"/>
                <a:gridCol w="1947973"/>
                <a:gridCol w="2196244"/>
                <a:gridCol w="2196244"/>
              </a:tblGrid>
              <a:tr h="1125709"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Фигуралар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1 сыерчык</a:t>
                      </a:r>
                      <a:r>
                        <a:rPr lang="tt-RU" sz="2400" baseline="0" dirty="0" smtClean="0"/>
                        <a:t> оясына киткән такта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Сыерчык</a:t>
                      </a:r>
                      <a:r>
                        <a:rPr lang="tt-RU" sz="2400" baseline="0" dirty="0" smtClean="0"/>
                        <a:t> оясы саны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Барлык такта</a:t>
                      </a:r>
                      <a:endParaRPr lang="ru-RU" sz="2400" dirty="0"/>
                    </a:p>
                  </a:txBody>
                  <a:tcPr/>
                </a:tc>
              </a:tr>
              <a:tr h="109333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Турыпочмаклык</a:t>
                      </a:r>
                    </a:p>
                    <a:p>
                      <a:r>
                        <a:rPr lang="tt-RU" sz="2400" dirty="0" smtClean="0"/>
                        <a:t>Квадрат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4800" dirty="0" smtClean="0"/>
                        <a:t>?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5 оя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20 </a:t>
                      </a:r>
                      <a:r>
                        <a:rPr lang="tt-RU" sz="2400" dirty="0" smtClean="0"/>
                        <a:t>һәм</a:t>
                      </a:r>
                      <a:r>
                        <a:rPr lang="tt-RU" sz="3200" dirty="0" smtClean="0"/>
                        <a:t> 10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7972" y="1628800"/>
            <a:ext cx="8784976" cy="2304256"/>
          </a:xfrm>
          <a:prstGeom prst="rect">
            <a:avLst/>
          </a:prstGeom>
          <a:noFill/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7972" y="2784585"/>
            <a:ext cx="8784976" cy="0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76244" y="1628800"/>
            <a:ext cx="0" cy="2304256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0"/>
            <a:endCxn id="7" idx="2"/>
          </p:cNvCxnSpPr>
          <p:nvPr/>
        </p:nvCxnSpPr>
        <p:spPr>
          <a:xfrm>
            <a:off x="4620460" y="1628800"/>
            <a:ext cx="0" cy="2304256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52708" y="1628800"/>
            <a:ext cx="0" cy="2304256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7972" y="3933056"/>
            <a:ext cx="8784976" cy="0"/>
          </a:xfrm>
          <a:prstGeom prst="line">
            <a:avLst/>
          </a:prstGeom>
          <a:ln w="57150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7972" y="68541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III</a:t>
            </a:r>
            <a:r>
              <a:rPr lang="tt-RU" sz="2400" dirty="0" smtClean="0"/>
              <a:t>.</a:t>
            </a:r>
            <a:r>
              <a:rPr lang="en-US" sz="2400" dirty="0" smtClean="0"/>
              <a:t> </a:t>
            </a:r>
            <a:r>
              <a:rPr lang="tt-RU" sz="2400" dirty="0" smtClean="0"/>
              <a:t> 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Аңлатма төзү юлы белән</a:t>
            </a:r>
            <a:endParaRPr lang="tt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dirty="0" smtClean="0"/>
              <a:t>Шарты: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0904" y="4293095"/>
            <a:ext cx="7875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00421E"/>
                </a:solidFill>
              </a:rPr>
              <a:t>Чишү:</a:t>
            </a:r>
            <a:endParaRPr lang="en-US" sz="3200" dirty="0" smtClean="0">
              <a:solidFill>
                <a:srgbClr val="00421E"/>
              </a:solidFill>
            </a:endParaRPr>
          </a:p>
          <a:p>
            <a:r>
              <a:rPr lang="en-US" sz="3200" dirty="0" smtClean="0">
                <a:solidFill>
                  <a:srgbClr val="00421E"/>
                </a:solidFill>
              </a:rPr>
              <a:t>(20+10)</a:t>
            </a:r>
            <a:r>
              <a:rPr lang="tt-RU" sz="3200" dirty="0" smtClean="0">
                <a:solidFill>
                  <a:srgbClr val="00421E"/>
                </a:solidFill>
              </a:rPr>
              <a:t>:</a:t>
            </a:r>
            <a:r>
              <a:rPr lang="tt-RU" sz="3200" dirty="0" smtClean="0">
                <a:solidFill>
                  <a:srgbClr val="00421E"/>
                </a:solidFill>
              </a:rPr>
              <a:t>5=6			20:5+10:5=6</a:t>
            </a:r>
            <a:endParaRPr lang="tt-RU" sz="3200" dirty="0" smtClean="0">
              <a:solidFill>
                <a:srgbClr val="00421E"/>
              </a:solidFill>
            </a:endParaRPr>
          </a:p>
          <a:p>
            <a:r>
              <a:rPr lang="tt-RU" sz="3200" dirty="0" smtClean="0">
                <a:solidFill>
                  <a:srgbClr val="00421E"/>
                </a:solidFill>
              </a:rPr>
              <a:t>		Җавап</a:t>
            </a:r>
            <a:r>
              <a:rPr lang="tt-RU" sz="3200" dirty="0" smtClean="0">
                <a:solidFill>
                  <a:srgbClr val="00421E"/>
                </a:solidFill>
              </a:rPr>
              <a:t>: 6 такта кирәк.</a:t>
            </a:r>
            <a:endParaRPr lang="ru-RU" sz="3200" dirty="0">
              <a:solidFill>
                <a:srgbClr val="0042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</TotalTime>
  <Words>413</Words>
  <Application>Microsoft Office PowerPoint</Application>
  <PresentationFormat>Экран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Проектның темасы:  “Мәсьәлә чишү”</vt:lpstr>
      <vt:lpstr>Презентация PowerPoint</vt:lpstr>
      <vt:lpstr>Димәк, сыерчыклар өчен оя кирәк!</vt:lpstr>
      <vt:lpstr>Презентация PowerPoint</vt:lpstr>
      <vt:lpstr>Презентация PowerPoint</vt:lpstr>
      <vt:lpstr>Презентация PowerPoint</vt:lpstr>
      <vt:lpstr>Чишү:</vt:lpstr>
      <vt:lpstr>Презентация PowerPoint</vt:lpstr>
      <vt:lpstr>Презентация PowerPoint</vt:lpstr>
      <vt:lpstr>Презентация PowerPoint</vt:lpstr>
      <vt:lpstr>Рефлексия: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Мәсьәлә чишү</dc:title>
  <dc:creator>Ильназ учитель</dc:creator>
  <cp:lastModifiedBy>Ильназ учитель</cp:lastModifiedBy>
  <cp:revision>20</cp:revision>
  <dcterms:created xsi:type="dcterms:W3CDTF">2012-04-18T08:48:01Z</dcterms:created>
  <dcterms:modified xsi:type="dcterms:W3CDTF">2012-04-19T07:14:39Z</dcterms:modified>
</cp:coreProperties>
</file>