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4125D-0B30-4C01-A274-0041BBCB1D23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8F23-D63B-4940-8EFE-910CC33FD0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4125D-0B30-4C01-A274-0041BBCB1D23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8F23-D63B-4940-8EFE-910CC33FD0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4125D-0B30-4C01-A274-0041BBCB1D23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8F23-D63B-4940-8EFE-910CC33FD0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4125D-0B30-4C01-A274-0041BBCB1D23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8F23-D63B-4940-8EFE-910CC33FD0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4125D-0B30-4C01-A274-0041BBCB1D23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8F23-D63B-4940-8EFE-910CC33FD0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4125D-0B30-4C01-A274-0041BBCB1D23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8F23-D63B-4940-8EFE-910CC33FD0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4125D-0B30-4C01-A274-0041BBCB1D23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8F23-D63B-4940-8EFE-910CC33FD0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4125D-0B30-4C01-A274-0041BBCB1D23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8F23-D63B-4940-8EFE-910CC33FD0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4125D-0B30-4C01-A274-0041BBCB1D23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8F23-D63B-4940-8EFE-910CC33FD0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4125D-0B30-4C01-A274-0041BBCB1D23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8F23-D63B-4940-8EFE-910CC33FD0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4125D-0B30-4C01-A274-0041BBCB1D23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8F23-D63B-4940-8EFE-910CC33FD0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4125D-0B30-4C01-A274-0041BBCB1D23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8F23-D63B-4940-8EFE-910CC33FD0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2691730"/>
          </a:xfrm>
          <a:blipFill>
            <a:blip r:embed="rId2" cstate="email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Золотая осень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мастер-класс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каравай из ваты и бумаги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роща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82294" y="836712"/>
            <a:ext cx="537942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Мастер класс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Каравай из ваты и бумаги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Дары золотой осени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86638" y="2967335"/>
            <a:ext cx="7370736" cy="138499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Автор: Сулейманова </a:t>
            </a:r>
            <a:r>
              <a:rPr lang="ru-RU" sz="2800" b="1" cap="all" spc="0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ирина</a:t>
            </a:r>
            <a:r>
              <a:rPr lang="ru-RU" sz="28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Михайловна</a:t>
            </a:r>
          </a:p>
          <a:p>
            <a:pPr algn="ctr"/>
            <a:r>
              <a:rPr lang="ru-RU" sz="28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Учитель начальных классов</a:t>
            </a:r>
          </a:p>
          <a:p>
            <a:pPr algn="ctr"/>
            <a:r>
              <a:rPr lang="ru-RU" sz="28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МБОУ Гимназия №4 город Махачкала</a:t>
            </a:r>
            <a:endParaRPr lang="ru-RU" sz="28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4054" y="836712"/>
            <a:ext cx="70359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Данный мастер-класс поможет приготовить наглядные пособия для уроков 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P1030017.JPG"/>
          <p:cNvPicPr>
            <a:picLocks noChangeAspect="1"/>
          </p:cNvPicPr>
          <p:nvPr/>
        </p:nvPicPr>
        <p:blipFill>
          <a:blip r:embed="rId2" cstate="email"/>
          <a:srcRect l="28222" t="4935" r="26126" b="43478"/>
          <a:stretch>
            <a:fillRect/>
          </a:stretch>
        </p:blipFill>
        <p:spPr>
          <a:xfrm>
            <a:off x="2771800" y="2204864"/>
            <a:ext cx="3168352" cy="26851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43608" y="5229200"/>
            <a:ext cx="70359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2.jpg"/>
          <p:cNvPicPr>
            <a:picLocks noChangeAspect="1"/>
          </p:cNvPicPr>
          <p:nvPr/>
        </p:nvPicPr>
        <p:blipFill>
          <a:blip r:embed="rId2" cstate="email"/>
          <a:srcRect b="3801"/>
          <a:stretch>
            <a:fillRect/>
          </a:stretch>
        </p:blipFill>
        <p:spPr>
          <a:xfrm>
            <a:off x="323528" y="404664"/>
            <a:ext cx="8545177" cy="61653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3568" y="692696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</a:rPr>
              <a:t>Из чего печётся хлеб,</a:t>
            </a:r>
            <a:r>
              <a:rPr lang="ru-RU" sz="2000" b="1" i="1" dirty="0" smtClean="0">
                <a:solidFill>
                  <a:srgbClr val="002060"/>
                </a:solidFill>
              </a:rPr>
              <a:t/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>
                <a:solidFill>
                  <a:srgbClr val="002060"/>
                </a:solidFill>
              </a:rPr>
              <a:t>Что едим мы на обед?</a:t>
            </a:r>
            <a:r>
              <a:rPr lang="ru-RU" sz="2000" b="1" i="1" dirty="0" smtClean="0">
                <a:solidFill>
                  <a:srgbClr val="002060"/>
                </a:solidFill>
              </a:rPr>
              <a:t/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>
                <a:solidFill>
                  <a:srgbClr val="002060"/>
                </a:solidFill>
              </a:rPr>
              <a:t>Хлеб печётся из муки,</a:t>
            </a:r>
            <a:r>
              <a:rPr lang="ru-RU" sz="2000" b="1" i="1" dirty="0" smtClean="0">
                <a:solidFill>
                  <a:srgbClr val="002060"/>
                </a:solidFill>
              </a:rPr>
              <a:t/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>
                <a:solidFill>
                  <a:srgbClr val="002060"/>
                </a:solidFill>
              </a:rPr>
              <a:t>Что дают нам колоски.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39952" y="3645024"/>
            <a:ext cx="39604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</a:rPr>
              <a:t>Золотистую пшеницу</a:t>
            </a:r>
            <a:r>
              <a:rPr lang="ru-RU" sz="2000" b="1" i="1" dirty="0" smtClean="0">
                <a:solidFill>
                  <a:srgbClr val="002060"/>
                </a:solidFill>
              </a:rPr>
              <a:t/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>
                <a:solidFill>
                  <a:srgbClr val="002060"/>
                </a:solidFill>
              </a:rPr>
              <a:t>Жернова сотрут в мучицу.</a:t>
            </a:r>
            <a:r>
              <a:rPr lang="ru-RU" sz="2000" b="1" i="1" dirty="0" smtClean="0">
                <a:solidFill>
                  <a:srgbClr val="002060"/>
                </a:solidFill>
              </a:rPr>
              <a:t/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>
                <a:solidFill>
                  <a:srgbClr val="002060"/>
                </a:solidFill>
              </a:rPr>
              <a:t>Из муки замесим тесто –</a:t>
            </a:r>
            <a:r>
              <a:rPr lang="ru-RU" sz="2000" b="1" i="1" dirty="0" smtClean="0">
                <a:solidFill>
                  <a:srgbClr val="002060"/>
                </a:solidFill>
              </a:rPr>
              <a:t/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>
                <a:solidFill>
                  <a:srgbClr val="002060"/>
                </a:solidFill>
              </a:rPr>
              <a:t>В формочках  в печи ей место.</a:t>
            </a:r>
            <a:r>
              <a:rPr lang="ru-RU" sz="2000" b="1" i="1" dirty="0" smtClean="0">
                <a:solidFill>
                  <a:srgbClr val="002060"/>
                </a:solidFill>
              </a:rPr>
              <a:t/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>
                <a:solidFill>
                  <a:srgbClr val="002060"/>
                </a:solidFill>
              </a:rPr>
              <a:t>Подрумянился, окреп</a:t>
            </a:r>
            <a:r>
              <a:rPr lang="ru-RU" sz="2000" b="1" i="1" dirty="0" smtClean="0">
                <a:solidFill>
                  <a:srgbClr val="002060"/>
                </a:solidFill>
              </a:rPr>
              <a:t/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>
                <a:solidFill>
                  <a:srgbClr val="002060"/>
                </a:solidFill>
              </a:rPr>
              <a:t>В жаркой печке вкусный хлеб .</a:t>
            </a:r>
          </a:p>
        </p:txBody>
      </p:sp>
      <p:pic>
        <p:nvPicPr>
          <p:cNvPr id="5" name="Рисунок 4" descr="karavay-sol-0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3233" y="3789040"/>
            <a:ext cx="2626707" cy="2088232"/>
          </a:xfrm>
          <a:prstGeom prst="rect">
            <a:avLst/>
          </a:prstGeom>
        </p:spPr>
      </p:pic>
      <p:pic>
        <p:nvPicPr>
          <p:cNvPr id="6" name="Рисунок 5" descr="11111111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300192" y="476672"/>
            <a:ext cx="1703860" cy="2556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andex.ru-9644_4213_124033-1366x768.jpg"/>
          <p:cNvPicPr>
            <a:picLocks noChangeAspect="1"/>
          </p:cNvPicPr>
          <p:nvPr/>
        </p:nvPicPr>
        <p:blipFill>
          <a:blip r:embed="rId2" cstate="email"/>
          <a:srcRect t="3951" r="2002"/>
          <a:stretch>
            <a:fillRect/>
          </a:stretch>
        </p:blipFill>
        <p:spPr>
          <a:xfrm>
            <a:off x="179512" y="332656"/>
            <a:ext cx="8784976" cy="6336704"/>
          </a:xfrm>
          <a:prstGeom prst="rect">
            <a:avLst/>
          </a:prstGeom>
        </p:spPr>
      </p:pic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5536" y="1196752"/>
            <a:ext cx="5760640" cy="4320480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228184" y="1052736"/>
            <a:ext cx="2448272" cy="48013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Для моего каравая потребовалось:</a:t>
            </a:r>
          </a:p>
          <a:p>
            <a:pPr algn="r"/>
            <a:r>
              <a:rPr lang="ru-RU" sz="2400" b="1" dirty="0" smtClean="0"/>
              <a:t>Вата</a:t>
            </a:r>
          </a:p>
          <a:p>
            <a:pPr algn="r"/>
            <a:r>
              <a:rPr lang="ru-RU" sz="2400" b="1" dirty="0" smtClean="0"/>
              <a:t>Бумага</a:t>
            </a:r>
          </a:p>
          <a:p>
            <a:pPr algn="r"/>
            <a:r>
              <a:rPr lang="ru-RU" sz="2400" b="1" dirty="0" smtClean="0"/>
              <a:t>Клей ПВА</a:t>
            </a:r>
          </a:p>
          <a:p>
            <a:pPr algn="r"/>
            <a:r>
              <a:rPr lang="ru-RU" sz="2400" b="1" dirty="0" smtClean="0"/>
              <a:t>Ножницы</a:t>
            </a:r>
          </a:p>
          <a:p>
            <a:pPr algn="r"/>
            <a:r>
              <a:rPr lang="ru-RU" sz="2400" b="1" dirty="0" smtClean="0"/>
              <a:t>Нитки</a:t>
            </a:r>
          </a:p>
          <a:p>
            <a:pPr algn="r"/>
            <a:r>
              <a:rPr lang="ru-RU" sz="2400" b="1" dirty="0" smtClean="0"/>
              <a:t>Яйца</a:t>
            </a:r>
          </a:p>
          <a:p>
            <a:pPr algn="r"/>
            <a:r>
              <a:rPr lang="ru-RU" sz="2400" b="1" dirty="0" smtClean="0"/>
              <a:t>Ванилин</a:t>
            </a:r>
          </a:p>
          <a:p>
            <a:pPr algn="r"/>
            <a:r>
              <a:rPr lang="ru-RU" sz="2400" b="1" dirty="0" smtClean="0"/>
              <a:t>Ватные диски</a:t>
            </a:r>
          </a:p>
          <a:p>
            <a:pPr algn="r"/>
            <a:r>
              <a:rPr lang="ru-RU" sz="2400" b="1" dirty="0" smtClean="0"/>
              <a:t>Кисть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Wheat_Tomsk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1560" y="404664"/>
            <a:ext cx="3696411" cy="2772308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3" name="Рисунок 2" descr="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847522" y="404664"/>
            <a:ext cx="3648405" cy="2736304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4" name="Рисунок 3" descr="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11560" y="3789040"/>
            <a:ext cx="3552395" cy="2664296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5" name="Рисунок 4" descr="8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788025" y="3789040"/>
            <a:ext cx="3456384" cy="2592288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s (1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79206"/>
            <a:ext cx="9144000" cy="6778794"/>
          </a:xfrm>
          <a:prstGeom prst="rect">
            <a:avLst/>
          </a:prstGeom>
        </p:spPr>
      </p:pic>
      <p:pic>
        <p:nvPicPr>
          <p:cNvPr id="2" name="Рисунок 1" descr="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1560" y="548680"/>
            <a:ext cx="3779912" cy="2834934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3" name="Рисунок 2" descr="1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860032" y="548680"/>
            <a:ext cx="3803915" cy="2852936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5" name="Рисунок 4" descr="1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860031" y="3645024"/>
            <a:ext cx="3840426" cy="288032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67544" y="4005064"/>
            <a:ext cx="3672408" cy="23083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Скрученную бумагу покрываю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ватой и слоем клея ПВА.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Придаю караваю форму.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Какой  каравай без украшений?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3007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55576" y="548680"/>
            <a:ext cx="3635896" cy="2726922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868145" y="620688"/>
            <a:ext cx="2808312" cy="175432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Украшаю каравай лепестками из ватных дисков.</a:t>
            </a:r>
          </a:p>
          <a:p>
            <a:r>
              <a:rPr lang="ru-RU" b="1" dirty="0" smtClean="0"/>
              <a:t>Окрашиваю их смесью клея ПВА с добавлением колера.</a:t>
            </a:r>
            <a:endParaRPr lang="ru-RU" b="1" dirty="0"/>
          </a:p>
        </p:txBody>
      </p:sp>
      <p:pic>
        <p:nvPicPr>
          <p:cNvPr id="4" name="Рисунок 3" descr="P103007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16016" y="2852936"/>
            <a:ext cx="3360373" cy="252028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5" name="Рисунок 4" descr="P103007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27584" y="3545632"/>
            <a:ext cx="3600400" cy="270030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шеничное-поле-фото-2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933035"/>
          </a:xfrm>
          <a:prstGeom prst="rect">
            <a:avLst/>
          </a:prstGeom>
        </p:spPr>
      </p:pic>
      <p:pic>
        <p:nvPicPr>
          <p:cNvPr id="3" name="Рисунок 2" descr="1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1520" y="404664"/>
            <a:ext cx="4128459" cy="3096344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4" name="Рисунок 3" descr="1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88024" y="404664"/>
            <a:ext cx="4128459" cy="3096344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5" name="Рисунок 4" descr="1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51520" y="3789040"/>
            <a:ext cx="4091947" cy="306896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6" name="Рисунок 5" descr="16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716016" y="3807042"/>
            <a:ext cx="4067944" cy="3050958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765832_m63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44318" y="332656"/>
            <a:ext cx="8220405" cy="6165304"/>
          </a:xfrm>
          <a:prstGeom prst="rect">
            <a:avLst/>
          </a:prstGeom>
        </p:spPr>
      </p:pic>
      <p:pic>
        <p:nvPicPr>
          <p:cNvPr id="2" name="Рисунок 1" descr="1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83568" y="692696"/>
            <a:ext cx="3851920" cy="288894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3" name="Рисунок 2" descr="1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355976" y="3068960"/>
            <a:ext cx="3923928" cy="2942946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4788024" y="692696"/>
            <a:ext cx="3528392" cy="1754326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Каравай готов!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 cstate="email"/>
          <a:srcRect r="9863"/>
          <a:stretch>
            <a:fillRect/>
          </a:stretch>
        </p:blipFill>
        <p:spPr>
          <a:xfrm>
            <a:off x="5940152" y="980728"/>
            <a:ext cx="2402159" cy="19280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91880" y="3573016"/>
            <a:ext cx="468052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i="1" dirty="0">
                <a:solidFill>
                  <a:schemeClr val="tx2"/>
                </a:solidFill>
              </a:rPr>
              <a:t>Вам и расскажут, и в книгах прочтёте:</a:t>
            </a:r>
            <a:r>
              <a:rPr lang="ru-RU" sz="2000" b="1" i="1" dirty="0" smtClean="0">
                <a:solidFill>
                  <a:schemeClr val="tx2"/>
                </a:solidFill>
              </a:rPr>
              <a:t/>
            </a:r>
            <a:br>
              <a:rPr lang="ru-RU" sz="2000" b="1" i="1" dirty="0" smtClean="0">
                <a:solidFill>
                  <a:schemeClr val="tx2"/>
                </a:solidFill>
              </a:rPr>
            </a:br>
            <a:r>
              <a:rPr lang="ru-RU" sz="2000" b="1" i="1" dirty="0">
                <a:solidFill>
                  <a:schemeClr val="tx2"/>
                </a:solidFill>
              </a:rPr>
              <a:t>Хлеб наш насущный всегда был в почёте.</a:t>
            </a:r>
            <a:r>
              <a:rPr lang="ru-RU" sz="2000" b="1" i="1" dirty="0" smtClean="0">
                <a:solidFill>
                  <a:schemeClr val="tx2"/>
                </a:solidFill>
              </a:rPr>
              <a:t/>
            </a:r>
            <a:br>
              <a:rPr lang="ru-RU" sz="2000" b="1" i="1" dirty="0" smtClean="0">
                <a:solidFill>
                  <a:schemeClr val="tx2"/>
                </a:solidFill>
              </a:rPr>
            </a:br>
            <a:r>
              <a:rPr lang="ru-RU" sz="2000" b="1" i="1" dirty="0">
                <a:solidFill>
                  <a:schemeClr val="tx2"/>
                </a:solidFill>
              </a:rPr>
              <a:t>Низкий поклон мастерам урожаев,</a:t>
            </a:r>
            <a:r>
              <a:rPr lang="ru-RU" sz="2000" b="1" i="1" dirty="0" smtClean="0">
                <a:solidFill>
                  <a:schemeClr val="tx2"/>
                </a:solidFill>
              </a:rPr>
              <a:t/>
            </a:r>
            <a:br>
              <a:rPr lang="ru-RU" sz="2000" b="1" i="1" dirty="0" smtClean="0">
                <a:solidFill>
                  <a:schemeClr val="tx2"/>
                </a:solidFill>
              </a:rPr>
            </a:br>
            <a:r>
              <a:rPr lang="ru-RU" sz="2000" b="1" i="1" dirty="0">
                <a:solidFill>
                  <a:schemeClr val="tx2"/>
                </a:solidFill>
              </a:rPr>
              <a:t>Тем, кто зерно в закромах умножает,</a:t>
            </a:r>
            <a:r>
              <a:rPr lang="ru-RU" sz="2000" b="1" i="1" dirty="0" smtClean="0">
                <a:solidFill>
                  <a:schemeClr val="tx2"/>
                </a:solidFill>
              </a:rPr>
              <a:t/>
            </a:r>
            <a:br>
              <a:rPr lang="ru-RU" sz="2000" b="1" i="1" dirty="0" smtClean="0">
                <a:solidFill>
                  <a:schemeClr val="tx2"/>
                </a:solidFill>
              </a:rPr>
            </a:br>
            <a:r>
              <a:rPr lang="ru-RU" sz="2000" b="1" i="1" dirty="0">
                <a:solidFill>
                  <a:schemeClr val="tx2"/>
                </a:solidFill>
              </a:rPr>
              <a:t>И хлебопекам-умельцам искусным</a:t>
            </a:r>
            <a:r>
              <a:rPr lang="ru-RU" sz="2000" b="1" i="1" dirty="0" smtClean="0">
                <a:solidFill>
                  <a:schemeClr val="tx2"/>
                </a:solidFill>
              </a:rPr>
              <a:t>, </a:t>
            </a:r>
          </a:p>
          <a:p>
            <a:pPr algn="ctr"/>
            <a:r>
              <a:rPr lang="ru-RU" sz="2000" b="1" i="1" dirty="0" smtClean="0">
                <a:solidFill>
                  <a:schemeClr val="tx2"/>
                </a:solidFill>
              </a:rPr>
              <a:t>Всем</a:t>
            </a:r>
            <a:r>
              <a:rPr lang="ru-RU" sz="2000" b="1" i="1" dirty="0">
                <a:solidFill>
                  <a:schemeClr val="tx2"/>
                </a:solidFill>
              </a:rPr>
              <a:t>, кто нас радует хлебушком вкусным</a:t>
            </a:r>
            <a:r>
              <a:rPr lang="ru-RU" sz="2000" b="1" dirty="0">
                <a:solidFill>
                  <a:schemeClr val="tx2"/>
                </a:solidFill>
              </a:rPr>
              <a:t>.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P1030094.JPG"/>
          <p:cNvPicPr>
            <a:picLocks noChangeAspect="1"/>
          </p:cNvPicPr>
          <p:nvPr/>
        </p:nvPicPr>
        <p:blipFill>
          <a:blip r:embed="rId3" cstate="email"/>
          <a:srcRect l="5113" r="9838" b="6951"/>
          <a:stretch>
            <a:fillRect/>
          </a:stretch>
        </p:blipFill>
        <p:spPr>
          <a:xfrm>
            <a:off x="3059832" y="1268760"/>
            <a:ext cx="2592288" cy="2127109"/>
          </a:xfrm>
          <a:prstGeom prst="ellipse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35320" y="188640"/>
            <a:ext cx="41689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Приятного аппетита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 descr="20131014_190021.jpg"/>
          <p:cNvPicPr>
            <a:picLocks noChangeAspect="1"/>
          </p:cNvPicPr>
          <p:nvPr/>
        </p:nvPicPr>
        <p:blipFill>
          <a:blip r:embed="rId4" cstate="email"/>
          <a:srcRect l="27163" t="6951" r="16925" b="26900"/>
          <a:stretch>
            <a:fillRect/>
          </a:stretch>
        </p:blipFill>
        <p:spPr>
          <a:xfrm>
            <a:off x="683568" y="4077072"/>
            <a:ext cx="2592288" cy="2300199"/>
          </a:xfrm>
          <a:prstGeom prst="rect">
            <a:avLst/>
          </a:prstGeom>
        </p:spPr>
      </p:pic>
      <p:pic>
        <p:nvPicPr>
          <p:cNvPr id="10" name="Рисунок 9" descr="лицо1.jpg"/>
          <p:cNvPicPr>
            <a:picLocks noChangeAspect="1"/>
          </p:cNvPicPr>
          <p:nvPr/>
        </p:nvPicPr>
        <p:blipFill>
          <a:blip r:embed="rId5" cstate="email"/>
          <a:srcRect b="3932"/>
          <a:stretch>
            <a:fillRect/>
          </a:stretch>
        </p:blipFill>
        <p:spPr>
          <a:xfrm>
            <a:off x="467544" y="476672"/>
            <a:ext cx="2020120" cy="3234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107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Золотая осень мастер-класс каравай из ваты и бумаги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Золотая осень мастер-класс каравай из ваты и бумаги</dc:title>
  <dc:creator>Ирина</dc:creator>
  <cp:lastModifiedBy>Ирина</cp:lastModifiedBy>
  <cp:revision>17</cp:revision>
  <dcterms:created xsi:type="dcterms:W3CDTF">2013-10-14T13:19:35Z</dcterms:created>
  <dcterms:modified xsi:type="dcterms:W3CDTF">2013-10-15T09:35:08Z</dcterms:modified>
</cp:coreProperties>
</file>