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61" r:id="rId3"/>
    <p:sldId id="262" r:id="rId4"/>
    <p:sldId id="263" r:id="rId5"/>
    <p:sldId id="265" r:id="rId6"/>
    <p:sldId id="264" r:id="rId7"/>
    <p:sldId id="257" r:id="rId8"/>
    <p:sldId id="275" r:id="rId9"/>
    <p:sldId id="259" r:id="rId10"/>
    <p:sldId id="260" r:id="rId11"/>
    <p:sldId id="276" r:id="rId12"/>
    <p:sldId id="268" r:id="rId13"/>
    <p:sldId id="269" r:id="rId14"/>
    <p:sldId id="266" r:id="rId15"/>
    <p:sldId id="270" r:id="rId16"/>
    <p:sldId id="267" r:id="rId17"/>
    <p:sldId id="277" r:id="rId18"/>
    <p:sldId id="272" r:id="rId19"/>
    <p:sldId id="278" r:id="rId20"/>
    <p:sldId id="273" r:id="rId21"/>
    <p:sldId id="271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7" autoAdjust="0"/>
    <p:restoredTop sz="94660"/>
  </p:normalViewPr>
  <p:slideViewPr>
    <p:cSldViewPr>
      <p:cViewPr varScale="1">
        <p:scale>
          <a:sx n="106" d="100"/>
          <a:sy n="10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Наряжали</c:v>
                </c:pt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Лист1!$A$2:$A$4</c:f>
              <c:strCache>
                <c:ptCount val="3"/>
                <c:pt idx="0">
                  <c:v>ель</c:v>
                </c:pt>
                <c:pt idx="1">
                  <c:v>сосну</c:v>
                </c:pt>
                <c:pt idx="2">
                  <c:v>искусственную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16</c:v>
                </c:pt>
              </c:numCache>
            </c:numRef>
          </c:val>
        </c:ser>
        <c:dLbls>
          <c:showVal val="1"/>
          <c:showCatName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Val val="1"/>
            <c:showCatName val="1"/>
            <c:showLeaderLines val="1"/>
          </c:dLbls>
          <c:cat>
            <c:strRef>
              <c:f>Лист1!$A$2:$A$3</c:f>
              <c:strCache>
                <c:ptCount val="2"/>
                <c:pt idx="0">
                  <c:v>живую ель</c:v>
                </c:pt>
                <c:pt idx="1">
                  <c:v>искусственную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13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1.1295924514261545E-2"/>
                  <c:y val="-3.40590810952951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лекарственное </a:t>
                    </a:r>
                    <a:r>
                      <a:rPr lang="ru-RU" dirty="0"/>
                      <a:t>средство; 1</a:t>
                    </a:r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 дрова</c:v>
                </c:pt>
                <c:pt idx="1">
                  <c:v>лекарственное средство</c:v>
                </c:pt>
                <c:pt idx="2">
                  <c:v>затруднились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20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1460835584094758"/>
                  <c:y val="-0.43175770487522291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Лист1!$A$2:$A$3</c:f>
              <c:strCache>
                <c:ptCount val="2"/>
                <c:pt idx="0">
                  <c:v>искусственная ель</c:v>
                </c:pt>
                <c:pt idx="1">
                  <c:v>из различных материалов своими руками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4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F5A08-1C8C-4736-AB87-1119C998DC31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F27BCE-5EB5-4820-9FCA-4313CADC6137}">
      <dgm:prSet phldrT="[Текст]" phldr="1"/>
      <dgm:spPr/>
      <dgm:t>
        <a:bodyPr/>
        <a:lstStyle/>
        <a:p>
          <a:endParaRPr lang="ru-RU" dirty="0"/>
        </a:p>
      </dgm:t>
    </dgm:pt>
    <dgm:pt modelId="{DFFE1345-81AA-4FFB-BD46-46B5E1EE390C}" type="parTrans" cxnId="{BF0043E9-FA89-4B0E-AC21-6670E994F1A6}">
      <dgm:prSet/>
      <dgm:spPr/>
      <dgm:t>
        <a:bodyPr/>
        <a:lstStyle/>
        <a:p>
          <a:endParaRPr lang="ru-RU"/>
        </a:p>
      </dgm:t>
    </dgm:pt>
    <dgm:pt modelId="{55221A90-A7EC-4BE2-8BF5-7892B05789BD}" type="sibTrans" cxnId="{BF0043E9-FA89-4B0E-AC21-6670E994F1A6}">
      <dgm:prSet/>
      <dgm:spPr/>
      <dgm:t>
        <a:bodyPr/>
        <a:lstStyle/>
        <a:p>
          <a:endParaRPr lang="ru-RU"/>
        </a:p>
      </dgm:t>
    </dgm:pt>
    <dgm:pt modelId="{36E686FB-3CDE-406A-8F53-25634FDF384E}">
      <dgm:prSet phldrT="[Текст]" custT="1"/>
      <dgm:spPr/>
      <dgm:t>
        <a:bodyPr/>
        <a:lstStyle/>
        <a:p>
          <a:r>
            <a:rPr lang="ru-RU" sz="2400" b="1" i="1" dirty="0" smtClean="0"/>
            <a:t>выявить отношение учащихся к данной проблеме;</a:t>
          </a:r>
          <a:endParaRPr lang="ru-RU" sz="2400" b="1" i="1" dirty="0"/>
        </a:p>
      </dgm:t>
    </dgm:pt>
    <dgm:pt modelId="{8E6EE772-2D17-4709-A338-D211B6D468AD}" type="parTrans" cxnId="{732DDEEE-E6C7-4E20-921F-094D0F846A06}">
      <dgm:prSet/>
      <dgm:spPr/>
      <dgm:t>
        <a:bodyPr/>
        <a:lstStyle/>
        <a:p>
          <a:endParaRPr lang="ru-RU"/>
        </a:p>
      </dgm:t>
    </dgm:pt>
    <dgm:pt modelId="{F03188C2-B056-4E6C-845B-BEE7B97966E1}" type="sibTrans" cxnId="{732DDEEE-E6C7-4E20-921F-094D0F846A06}">
      <dgm:prSet/>
      <dgm:spPr/>
      <dgm:t>
        <a:bodyPr/>
        <a:lstStyle/>
        <a:p>
          <a:endParaRPr lang="ru-RU"/>
        </a:p>
      </dgm:t>
    </dgm:pt>
    <dgm:pt modelId="{F5ACCD58-DB3F-4674-8049-C1019FC74876}">
      <dgm:prSet phldrT="[Текст]" phldr="1"/>
      <dgm:spPr/>
      <dgm:t>
        <a:bodyPr/>
        <a:lstStyle/>
        <a:p>
          <a:endParaRPr lang="ru-RU"/>
        </a:p>
      </dgm:t>
    </dgm:pt>
    <dgm:pt modelId="{6E127539-13D4-4884-87D5-0596FEC9AB6D}" type="parTrans" cxnId="{53A7E2DC-DA1C-4B77-A71C-DCB08EF647F9}">
      <dgm:prSet/>
      <dgm:spPr/>
      <dgm:t>
        <a:bodyPr/>
        <a:lstStyle/>
        <a:p>
          <a:endParaRPr lang="ru-RU"/>
        </a:p>
      </dgm:t>
    </dgm:pt>
    <dgm:pt modelId="{9298308D-7D82-418F-8E6D-A8647C991551}" type="sibTrans" cxnId="{53A7E2DC-DA1C-4B77-A71C-DCB08EF647F9}">
      <dgm:prSet/>
      <dgm:spPr/>
      <dgm:t>
        <a:bodyPr/>
        <a:lstStyle/>
        <a:p>
          <a:endParaRPr lang="ru-RU"/>
        </a:p>
      </dgm:t>
    </dgm:pt>
    <dgm:pt modelId="{A19E010F-DFC8-4FA0-9D5D-4E36F3964277}">
      <dgm:prSet phldrT="[Текст]" custT="1"/>
      <dgm:spPr/>
      <dgm:t>
        <a:bodyPr/>
        <a:lstStyle/>
        <a:p>
          <a:r>
            <a:rPr lang="ru-RU" sz="2400" b="1" i="1" dirty="0" smtClean="0"/>
            <a:t>узнать, путём опроса, какую ёлку ставят на новогодние праздники учащиеся нашего класса;</a:t>
          </a:r>
          <a:endParaRPr lang="ru-RU" sz="2400" b="1" i="1" dirty="0"/>
        </a:p>
      </dgm:t>
    </dgm:pt>
    <dgm:pt modelId="{7A5A4D91-33DC-4329-AE52-236F208517FD}" type="parTrans" cxnId="{83C87801-F787-4473-8B93-C7EE9FAA1BB6}">
      <dgm:prSet/>
      <dgm:spPr/>
      <dgm:t>
        <a:bodyPr/>
        <a:lstStyle/>
        <a:p>
          <a:endParaRPr lang="ru-RU"/>
        </a:p>
      </dgm:t>
    </dgm:pt>
    <dgm:pt modelId="{826C8C59-412A-4907-AB19-F3B3ECF49C20}" type="sibTrans" cxnId="{83C87801-F787-4473-8B93-C7EE9FAA1BB6}">
      <dgm:prSet/>
      <dgm:spPr/>
      <dgm:t>
        <a:bodyPr/>
        <a:lstStyle/>
        <a:p>
          <a:endParaRPr lang="ru-RU"/>
        </a:p>
      </dgm:t>
    </dgm:pt>
    <dgm:pt modelId="{5BA5C278-393C-40DD-B35D-FCCBF6006DB9}">
      <dgm:prSet phldrT="[Текст]" custT="1"/>
      <dgm:spPr/>
      <dgm:t>
        <a:bodyPr/>
        <a:lstStyle/>
        <a:p>
          <a:r>
            <a:rPr lang="ru-RU" sz="2400" b="1" i="1" dirty="0" smtClean="0"/>
            <a:t>определить к каким последствиям  ведёт предновогодняя вырубка хвойных пород деревьев;</a:t>
          </a:r>
          <a:endParaRPr lang="ru-RU" sz="2400" b="1" i="1" dirty="0"/>
        </a:p>
      </dgm:t>
    </dgm:pt>
    <dgm:pt modelId="{95D2A383-BF5F-431A-A423-3AB5759178BF}" type="parTrans" cxnId="{1E07BA1E-B5DB-40E6-BC02-A672555A5ED7}">
      <dgm:prSet/>
      <dgm:spPr/>
      <dgm:t>
        <a:bodyPr/>
        <a:lstStyle/>
        <a:p>
          <a:endParaRPr lang="ru-RU"/>
        </a:p>
      </dgm:t>
    </dgm:pt>
    <dgm:pt modelId="{33BA951E-B47E-452E-81C8-A7C4AF5A0D63}" type="sibTrans" cxnId="{1E07BA1E-B5DB-40E6-BC02-A672555A5ED7}">
      <dgm:prSet/>
      <dgm:spPr/>
      <dgm:t>
        <a:bodyPr/>
        <a:lstStyle/>
        <a:p>
          <a:endParaRPr lang="ru-RU"/>
        </a:p>
      </dgm:t>
    </dgm:pt>
    <dgm:pt modelId="{F438C904-9EB6-4459-9325-A3D2CEA9CEB6}">
      <dgm:prSet phldrT="[Текст]" phldr="1"/>
      <dgm:spPr/>
      <dgm:t>
        <a:bodyPr/>
        <a:lstStyle/>
        <a:p>
          <a:endParaRPr lang="ru-RU"/>
        </a:p>
      </dgm:t>
    </dgm:pt>
    <dgm:pt modelId="{555A4872-B884-478E-9D10-07E7C49A287D}" type="parTrans" cxnId="{C7773244-CBF7-487C-9A1C-84BBE8ED5653}">
      <dgm:prSet/>
      <dgm:spPr/>
      <dgm:t>
        <a:bodyPr/>
        <a:lstStyle/>
        <a:p>
          <a:endParaRPr lang="ru-RU"/>
        </a:p>
      </dgm:t>
    </dgm:pt>
    <dgm:pt modelId="{0EDE5A0E-7562-406F-81AD-CD637FBE4E1B}" type="sibTrans" cxnId="{C7773244-CBF7-487C-9A1C-84BBE8ED5653}">
      <dgm:prSet/>
      <dgm:spPr/>
      <dgm:t>
        <a:bodyPr/>
        <a:lstStyle/>
        <a:p>
          <a:endParaRPr lang="ru-RU"/>
        </a:p>
      </dgm:t>
    </dgm:pt>
    <dgm:pt modelId="{7E6C9EF5-2FA7-4592-B6CB-56A30C17B0FB}">
      <dgm:prSet phldrT="[Текст]" custT="1"/>
      <dgm:spPr/>
      <dgm:t>
        <a:bodyPr/>
        <a:lstStyle/>
        <a:p>
          <a:r>
            <a:rPr lang="ru-RU" sz="2400" b="1" i="1" dirty="0" smtClean="0"/>
            <a:t>установить, как можно использовать срубленное дерево;</a:t>
          </a:r>
          <a:endParaRPr lang="ru-RU" sz="2400" b="1" i="1" dirty="0"/>
        </a:p>
      </dgm:t>
    </dgm:pt>
    <dgm:pt modelId="{26AF6332-759D-4559-AA13-0A85ADFC57D1}" type="parTrans" cxnId="{125630B6-AD0F-40D8-8FE7-00C2F16054FB}">
      <dgm:prSet/>
      <dgm:spPr/>
      <dgm:t>
        <a:bodyPr/>
        <a:lstStyle/>
        <a:p>
          <a:endParaRPr lang="ru-RU"/>
        </a:p>
      </dgm:t>
    </dgm:pt>
    <dgm:pt modelId="{189E1720-E326-4229-94B6-386BB880B488}" type="sibTrans" cxnId="{125630B6-AD0F-40D8-8FE7-00C2F16054FB}">
      <dgm:prSet/>
      <dgm:spPr/>
      <dgm:t>
        <a:bodyPr/>
        <a:lstStyle/>
        <a:p>
          <a:endParaRPr lang="ru-RU"/>
        </a:p>
      </dgm:t>
    </dgm:pt>
    <dgm:pt modelId="{F35514D9-88D7-4BC1-B197-70D41E220DB0}">
      <dgm:prSet phldrT="[Текст]" custT="1"/>
      <dgm:spPr/>
      <dgm:t>
        <a:bodyPr/>
        <a:lstStyle/>
        <a:p>
          <a:r>
            <a:rPr lang="ru-RU" sz="2400" b="1" i="1" dirty="0" smtClean="0"/>
            <a:t>выяснить, есть ли альтернатива живой ёлке.</a:t>
          </a:r>
          <a:endParaRPr lang="ru-RU" sz="2400" b="1" i="1" dirty="0"/>
        </a:p>
      </dgm:t>
    </dgm:pt>
    <dgm:pt modelId="{6FD54FB8-B63D-4412-94AB-12E989CAD082}" type="parTrans" cxnId="{12584D8B-AF0E-43C8-B6A4-415B64655582}">
      <dgm:prSet/>
      <dgm:spPr/>
      <dgm:t>
        <a:bodyPr/>
        <a:lstStyle/>
        <a:p>
          <a:endParaRPr lang="ru-RU"/>
        </a:p>
      </dgm:t>
    </dgm:pt>
    <dgm:pt modelId="{822DF941-B089-4C33-A807-396274159EEC}" type="sibTrans" cxnId="{12584D8B-AF0E-43C8-B6A4-415B64655582}">
      <dgm:prSet/>
      <dgm:spPr/>
      <dgm:t>
        <a:bodyPr/>
        <a:lstStyle/>
        <a:p>
          <a:endParaRPr lang="ru-RU"/>
        </a:p>
      </dgm:t>
    </dgm:pt>
    <dgm:pt modelId="{54E7ADC3-4982-4A3E-BC33-6EC884E942DC}">
      <dgm:prSet phldrT="[Текст]" custT="1"/>
      <dgm:spPr/>
      <dgm:t>
        <a:bodyPr/>
        <a:lstStyle/>
        <a:p>
          <a:r>
            <a:rPr lang="ru-RU" sz="2400" b="1" i="1" dirty="0" smtClean="0"/>
            <a:t>проанализировать данные в различной литературе  по теме исследования; </a:t>
          </a:r>
          <a:endParaRPr lang="ru-RU" sz="2400" b="1" i="1" dirty="0"/>
        </a:p>
      </dgm:t>
    </dgm:pt>
    <dgm:pt modelId="{FEF5B9CE-AC35-461C-9E5E-DF2E043A07AE}" type="sibTrans" cxnId="{70847393-4C70-4285-BA8F-4A78F2169898}">
      <dgm:prSet/>
      <dgm:spPr/>
      <dgm:t>
        <a:bodyPr/>
        <a:lstStyle/>
        <a:p>
          <a:endParaRPr lang="ru-RU"/>
        </a:p>
      </dgm:t>
    </dgm:pt>
    <dgm:pt modelId="{44B36F7A-A4B8-4358-9225-9F6FCFF16796}" type="parTrans" cxnId="{70847393-4C70-4285-BA8F-4A78F2169898}">
      <dgm:prSet/>
      <dgm:spPr/>
      <dgm:t>
        <a:bodyPr/>
        <a:lstStyle/>
        <a:p>
          <a:endParaRPr lang="ru-RU"/>
        </a:p>
      </dgm:t>
    </dgm:pt>
    <dgm:pt modelId="{A429675E-F566-4699-914C-2CE3D4CA72B6}" type="pres">
      <dgm:prSet presAssocID="{FC8F5A08-1C8C-4736-AB87-1119C998DC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55C20-9A5D-408F-86F4-0681441172F0}" type="pres">
      <dgm:prSet presAssocID="{A4F27BCE-5EB5-4820-9FCA-4313CADC6137}" presName="composite" presStyleCnt="0"/>
      <dgm:spPr/>
    </dgm:pt>
    <dgm:pt modelId="{99AE74EA-47A1-4F4D-A6E7-A53F94E52888}" type="pres">
      <dgm:prSet presAssocID="{A4F27BCE-5EB5-4820-9FCA-4313CADC613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8ADD4-1A6A-4508-970C-4BAA5A4B19D3}" type="pres">
      <dgm:prSet presAssocID="{A4F27BCE-5EB5-4820-9FCA-4313CADC6137}" presName="descendantText" presStyleLbl="alignAcc1" presStyleIdx="0" presStyleCnt="3" custScaleY="135224" custLinFactNeighborX="-567" custLinFactNeighborY="23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003CC-70EC-4A0B-AFE4-B5003A286FAF}" type="pres">
      <dgm:prSet presAssocID="{55221A90-A7EC-4BE2-8BF5-7892B05789BD}" presName="sp" presStyleCnt="0"/>
      <dgm:spPr/>
    </dgm:pt>
    <dgm:pt modelId="{2F3F76D8-3C31-4401-84AB-4BAF37960BF1}" type="pres">
      <dgm:prSet presAssocID="{F5ACCD58-DB3F-4674-8049-C1019FC74876}" presName="composite" presStyleCnt="0"/>
      <dgm:spPr/>
    </dgm:pt>
    <dgm:pt modelId="{5A492EE4-2E39-45B3-A92B-7408576777F4}" type="pres">
      <dgm:prSet presAssocID="{F5ACCD58-DB3F-4674-8049-C1019FC7487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0801C-A044-4EE2-BB5A-F578DEBB3DD8}" type="pres">
      <dgm:prSet presAssocID="{F5ACCD58-DB3F-4674-8049-C1019FC74876}" presName="descendantText" presStyleLbl="alignAcc1" presStyleIdx="1" presStyleCnt="3" custScaleX="99163" custScaleY="170341" custLinFactNeighborX="-27" custLinFactNeighborY="20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52B5F-63A2-4F66-B9AC-711ACC7DC5E5}" type="pres">
      <dgm:prSet presAssocID="{9298308D-7D82-418F-8E6D-A8647C991551}" presName="sp" presStyleCnt="0"/>
      <dgm:spPr/>
    </dgm:pt>
    <dgm:pt modelId="{12605B44-2071-42FA-9E0F-84839CE4A13B}" type="pres">
      <dgm:prSet presAssocID="{F438C904-9EB6-4459-9325-A3D2CEA9CEB6}" presName="composite" presStyleCnt="0"/>
      <dgm:spPr/>
    </dgm:pt>
    <dgm:pt modelId="{115708C0-49D1-45D9-8729-B25177FDD2D4}" type="pres">
      <dgm:prSet presAssocID="{F438C904-9EB6-4459-9325-A3D2CEA9CEB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0E3F4-7425-4C07-861D-D8D93D874F3F}" type="pres">
      <dgm:prSet presAssocID="{F438C904-9EB6-4459-9325-A3D2CEA9CEB6}" presName="descendantText" presStyleLbl="alignAcc1" presStyleIdx="2" presStyleCnt="3" custScaleY="125328" custLinFactNeighborX="619" custLinFactNeighborY="34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EAE297-A3B7-4A0C-A723-BF2A50ECD183}" type="presOf" srcId="{F438C904-9EB6-4459-9325-A3D2CEA9CEB6}" destId="{115708C0-49D1-45D9-8729-B25177FDD2D4}" srcOrd="0" destOrd="0" presId="urn:microsoft.com/office/officeart/2005/8/layout/chevron2"/>
    <dgm:cxn modelId="{AFC92B54-7AD3-4C8D-95D9-2794557E0F8D}" type="presOf" srcId="{36E686FB-3CDE-406A-8F53-25634FDF384E}" destId="{6278ADD4-1A6A-4508-970C-4BAA5A4B19D3}" srcOrd="0" destOrd="1" presId="urn:microsoft.com/office/officeart/2005/8/layout/chevron2"/>
    <dgm:cxn modelId="{53A7E2DC-DA1C-4B77-A71C-DCB08EF647F9}" srcId="{FC8F5A08-1C8C-4736-AB87-1119C998DC31}" destId="{F5ACCD58-DB3F-4674-8049-C1019FC74876}" srcOrd="1" destOrd="0" parTransId="{6E127539-13D4-4884-87D5-0596FEC9AB6D}" sibTransId="{9298308D-7D82-418F-8E6D-A8647C991551}"/>
    <dgm:cxn modelId="{39195E7E-13FB-4B28-A7A0-6E766DCC73AC}" type="presOf" srcId="{F5ACCD58-DB3F-4674-8049-C1019FC74876}" destId="{5A492EE4-2E39-45B3-A92B-7408576777F4}" srcOrd="0" destOrd="0" presId="urn:microsoft.com/office/officeart/2005/8/layout/chevron2"/>
    <dgm:cxn modelId="{BE5D1AA0-C891-40C6-9290-51A16B012466}" type="presOf" srcId="{54E7ADC3-4982-4A3E-BC33-6EC884E942DC}" destId="{6278ADD4-1A6A-4508-970C-4BAA5A4B19D3}" srcOrd="0" destOrd="0" presId="urn:microsoft.com/office/officeart/2005/8/layout/chevron2"/>
    <dgm:cxn modelId="{83C87801-F787-4473-8B93-C7EE9FAA1BB6}" srcId="{F5ACCD58-DB3F-4674-8049-C1019FC74876}" destId="{A19E010F-DFC8-4FA0-9D5D-4E36F3964277}" srcOrd="0" destOrd="0" parTransId="{7A5A4D91-33DC-4329-AE52-236F208517FD}" sibTransId="{826C8C59-412A-4907-AB19-F3B3ECF49C20}"/>
    <dgm:cxn modelId="{70847393-4C70-4285-BA8F-4A78F2169898}" srcId="{A4F27BCE-5EB5-4820-9FCA-4313CADC6137}" destId="{54E7ADC3-4982-4A3E-BC33-6EC884E942DC}" srcOrd="0" destOrd="0" parTransId="{44B36F7A-A4B8-4358-9225-9F6FCFF16796}" sibTransId="{FEF5B9CE-AC35-461C-9E5E-DF2E043A07AE}"/>
    <dgm:cxn modelId="{EB0CA837-92F3-46B5-A7F6-9D90D03244FD}" type="presOf" srcId="{A4F27BCE-5EB5-4820-9FCA-4313CADC6137}" destId="{99AE74EA-47A1-4F4D-A6E7-A53F94E52888}" srcOrd="0" destOrd="0" presId="urn:microsoft.com/office/officeart/2005/8/layout/chevron2"/>
    <dgm:cxn modelId="{98A54A40-8B19-4F09-9DD6-13DE856E362F}" type="presOf" srcId="{A19E010F-DFC8-4FA0-9D5D-4E36F3964277}" destId="{5D70801C-A044-4EE2-BB5A-F578DEBB3DD8}" srcOrd="0" destOrd="0" presId="urn:microsoft.com/office/officeart/2005/8/layout/chevron2"/>
    <dgm:cxn modelId="{085522BF-9959-4D01-8EB6-697CC0C155AC}" type="presOf" srcId="{7E6C9EF5-2FA7-4592-B6CB-56A30C17B0FB}" destId="{E110E3F4-7425-4C07-861D-D8D93D874F3F}" srcOrd="0" destOrd="0" presId="urn:microsoft.com/office/officeart/2005/8/layout/chevron2"/>
    <dgm:cxn modelId="{BF0043E9-FA89-4B0E-AC21-6670E994F1A6}" srcId="{FC8F5A08-1C8C-4736-AB87-1119C998DC31}" destId="{A4F27BCE-5EB5-4820-9FCA-4313CADC6137}" srcOrd="0" destOrd="0" parTransId="{DFFE1345-81AA-4FFB-BD46-46B5E1EE390C}" sibTransId="{55221A90-A7EC-4BE2-8BF5-7892B05789BD}"/>
    <dgm:cxn modelId="{732DDEEE-E6C7-4E20-921F-094D0F846A06}" srcId="{A4F27BCE-5EB5-4820-9FCA-4313CADC6137}" destId="{36E686FB-3CDE-406A-8F53-25634FDF384E}" srcOrd="1" destOrd="0" parTransId="{8E6EE772-2D17-4709-A338-D211B6D468AD}" sibTransId="{F03188C2-B056-4E6C-845B-BEE7B97966E1}"/>
    <dgm:cxn modelId="{C7773244-CBF7-487C-9A1C-84BBE8ED5653}" srcId="{FC8F5A08-1C8C-4736-AB87-1119C998DC31}" destId="{F438C904-9EB6-4459-9325-A3D2CEA9CEB6}" srcOrd="2" destOrd="0" parTransId="{555A4872-B884-478E-9D10-07E7C49A287D}" sibTransId="{0EDE5A0E-7562-406F-81AD-CD637FBE4E1B}"/>
    <dgm:cxn modelId="{12584D8B-AF0E-43C8-B6A4-415B64655582}" srcId="{F438C904-9EB6-4459-9325-A3D2CEA9CEB6}" destId="{F35514D9-88D7-4BC1-B197-70D41E220DB0}" srcOrd="1" destOrd="0" parTransId="{6FD54FB8-B63D-4412-94AB-12E989CAD082}" sibTransId="{822DF941-B089-4C33-A807-396274159EEC}"/>
    <dgm:cxn modelId="{7C69E5B9-7F3D-4999-A529-A192B961633E}" type="presOf" srcId="{F35514D9-88D7-4BC1-B197-70D41E220DB0}" destId="{E110E3F4-7425-4C07-861D-D8D93D874F3F}" srcOrd="0" destOrd="1" presId="urn:microsoft.com/office/officeart/2005/8/layout/chevron2"/>
    <dgm:cxn modelId="{1E07BA1E-B5DB-40E6-BC02-A672555A5ED7}" srcId="{F5ACCD58-DB3F-4674-8049-C1019FC74876}" destId="{5BA5C278-393C-40DD-B35D-FCCBF6006DB9}" srcOrd="1" destOrd="0" parTransId="{95D2A383-BF5F-431A-A423-3AB5759178BF}" sibTransId="{33BA951E-B47E-452E-81C8-A7C4AF5A0D63}"/>
    <dgm:cxn modelId="{125630B6-AD0F-40D8-8FE7-00C2F16054FB}" srcId="{F438C904-9EB6-4459-9325-A3D2CEA9CEB6}" destId="{7E6C9EF5-2FA7-4592-B6CB-56A30C17B0FB}" srcOrd="0" destOrd="0" parTransId="{26AF6332-759D-4559-AA13-0A85ADFC57D1}" sibTransId="{189E1720-E326-4229-94B6-386BB880B488}"/>
    <dgm:cxn modelId="{26408169-7C48-4D22-A1B9-0E324FC27314}" type="presOf" srcId="{FC8F5A08-1C8C-4736-AB87-1119C998DC31}" destId="{A429675E-F566-4699-914C-2CE3D4CA72B6}" srcOrd="0" destOrd="0" presId="urn:microsoft.com/office/officeart/2005/8/layout/chevron2"/>
    <dgm:cxn modelId="{4D3E6034-D523-492F-982C-ED78DFA85ED4}" type="presOf" srcId="{5BA5C278-393C-40DD-B35D-FCCBF6006DB9}" destId="{5D70801C-A044-4EE2-BB5A-F578DEBB3DD8}" srcOrd="0" destOrd="1" presId="urn:microsoft.com/office/officeart/2005/8/layout/chevron2"/>
    <dgm:cxn modelId="{4E246341-7180-4A9B-BB07-DBB889A5E4DE}" type="presParOf" srcId="{A429675E-F566-4699-914C-2CE3D4CA72B6}" destId="{97A55C20-9A5D-408F-86F4-0681441172F0}" srcOrd="0" destOrd="0" presId="urn:microsoft.com/office/officeart/2005/8/layout/chevron2"/>
    <dgm:cxn modelId="{C37AF525-873F-4ABF-93FD-76B42CDBC280}" type="presParOf" srcId="{97A55C20-9A5D-408F-86F4-0681441172F0}" destId="{99AE74EA-47A1-4F4D-A6E7-A53F94E52888}" srcOrd="0" destOrd="0" presId="urn:microsoft.com/office/officeart/2005/8/layout/chevron2"/>
    <dgm:cxn modelId="{61DA60F7-56DE-4864-8E85-96F7E54D448C}" type="presParOf" srcId="{97A55C20-9A5D-408F-86F4-0681441172F0}" destId="{6278ADD4-1A6A-4508-970C-4BAA5A4B19D3}" srcOrd="1" destOrd="0" presId="urn:microsoft.com/office/officeart/2005/8/layout/chevron2"/>
    <dgm:cxn modelId="{30E823A5-E15F-40B8-AE9A-9D84ED165355}" type="presParOf" srcId="{A429675E-F566-4699-914C-2CE3D4CA72B6}" destId="{319003CC-70EC-4A0B-AFE4-B5003A286FAF}" srcOrd="1" destOrd="0" presId="urn:microsoft.com/office/officeart/2005/8/layout/chevron2"/>
    <dgm:cxn modelId="{AE489E32-8FB4-4EAC-8C30-1E84D08BF21A}" type="presParOf" srcId="{A429675E-F566-4699-914C-2CE3D4CA72B6}" destId="{2F3F76D8-3C31-4401-84AB-4BAF37960BF1}" srcOrd="2" destOrd="0" presId="urn:microsoft.com/office/officeart/2005/8/layout/chevron2"/>
    <dgm:cxn modelId="{DDD92B68-04B1-406A-91BA-03E8EF51ECA5}" type="presParOf" srcId="{2F3F76D8-3C31-4401-84AB-4BAF37960BF1}" destId="{5A492EE4-2E39-45B3-A92B-7408576777F4}" srcOrd="0" destOrd="0" presId="urn:microsoft.com/office/officeart/2005/8/layout/chevron2"/>
    <dgm:cxn modelId="{E92E4F15-3B80-4D51-9648-AC11858D13C1}" type="presParOf" srcId="{2F3F76D8-3C31-4401-84AB-4BAF37960BF1}" destId="{5D70801C-A044-4EE2-BB5A-F578DEBB3DD8}" srcOrd="1" destOrd="0" presId="urn:microsoft.com/office/officeart/2005/8/layout/chevron2"/>
    <dgm:cxn modelId="{D12C135D-86B5-4496-BEF4-82AF44B84F9E}" type="presParOf" srcId="{A429675E-F566-4699-914C-2CE3D4CA72B6}" destId="{AC352B5F-63A2-4F66-B9AC-711ACC7DC5E5}" srcOrd="3" destOrd="0" presId="urn:microsoft.com/office/officeart/2005/8/layout/chevron2"/>
    <dgm:cxn modelId="{237EF3B9-7038-4DAD-92F8-E55C7EB62C04}" type="presParOf" srcId="{A429675E-F566-4699-914C-2CE3D4CA72B6}" destId="{12605B44-2071-42FA-9E0F-84839CE4A13B}" srcOrd="4" destOrd="0" presId="urn:microsoft.com/office/officeart/2005/8/layout/chevron2"/>
    <dgm:cxn modelId="{B7873B51-AA7B-49BA-BA80-81A8EF656BE9}" type="presParOf" srcId="{12605B44-2071-42FA-9E0F-84839CE4A13B}" destId="{115708C0-49D1-45D9-8729-B25177FDD2D4}" srcOrd="0" destOrd="0" presId="urn:microsoft.com/office/officeart/2005/8/layout/chevron2"/>
    <dgm:cxn modelId="{054F7782-31D9-4B91-A33A-73AB20A5BD2D}" type="presParOf" srcId="{12605B44-2071-42FA-9E0F-84839CE4A13B}" destId="{E110E3F4-7425-4C07-861D-D8D93D874F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B13375-A2EE-4E4E-A001-D0D40245E08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27D144-2AA9-4433-8D23-5A0AFD461F14}">
      <dgm:prSet phldrT="[Текст]"/>
      <dgm:spPr/>
      <dgm:t>
        <a:bodyPr/>
        <a:lstStyle/>
        <a:p>
          <a:r>
            <a:rPr lang="ru-RU"/>
            <a:t>очищают воздух</a:t>
          </a:r>
        </a:p>
      </dgm:t>
    </dgm:pt>
    <dgm:pt modelId="{8998FA35-DE09-4E3A-BA3A-25BEE7C2BF54}" type="parTrans" cxnId="{8FBB7D93-1EE1-4491-B178-C7EB2722D94D}">
      <dgm:prSet/>
      <dgm:spPr/>
      <dgm:t>
        <a:bodyPr/>
        <a:lstStyle/>
        <a:p>
          <a:endParaRPr lang="ru-RU"/>
        </a:p>
      </dgm:t>
    </dgm:pt>
    <dgm:pt modelId="{9A3A0F83-F855-4E84-AD5C-42624097178E}" type="sibTrans" cxnId="{8FBB7D93-1EE1-4491-B178-C7EB2722D94D}">
      <dgm:prSet/>
      <dgm:spPr/>
      <dgm:t>
        <a:bodyPr/>
        <a:lstStyle/>
        <a:p>
          <a:endParaRPr lang="ru-RU"/>
        </a:p>
      </dgm:t>
    </dgm:pt>
    <dgm:pt modelId="{AA06BDBA-E75C-4025-A040-9F1C540E123D}">
      <dgm:prSet phldrT="[Текст]"/>
      <dgm:spPr/>
      <dgm:t>
        <a:bodyPr/>
        <a:lstStyle/>
        <a:p>
          <a:r>
            <a:rPr lang="ru-RU"/>
            <a:t>закрепляют почву</a:t>
          </a:r>
        </a:p>
      </dgm:t>
    </dgm:pt>
    <dgm:pt modelId="{55E235DA-8250-4694-809B-42FBF4FD6DA1}" type="parTrans" cxnId="{B8DFD548-0AD0-4D4C-9E14-BABC9F85E036}">
      <dgm:prSet/>
      <dgm:spPr/>
      <dgm:t>
        <a:bodyPr/>
        <a:lstStyle/>
        <a:p>
          <a:endParaRPr lang="ru-RU"/>
        </a:p>
      </dgm:t>
    </dgm:pt>
    <dgm:pt modelId="{E870D93A-99A8-490E-BEB6-1D99FE51B0F9}" type="sibTrans" cxnId="{B8DFD548-0AD0-4D4C-9E14-BABC9F85E036}">
      <dgm:prSet/>
      <dgm:spPr/>
      <dgm:t>
        <a:bodyPr/>
        <a:lstStyle/>
        <a:p>
          <a:endParaRPr lang="ru-RU"/>
        </a:p>
      </dgm:t>
    </dgm:pt>
    <dgm:pt modelId="{5FB1ACB0-EE27-4244-8E49-E78418A0465F}">
      <dgm:prSet phldrT="[Текст]"/>
      <dgm:spPr/>
      <dgm:t>
        <a:bodyPr/>
        <a:lstStyle/>
        <a:p>
          <a:r>
            <a:rPr lang="ru-RU"/>
            <a:t>место обитания животных</a:t>
          </a:r>
        </a:p>
      </dgm:t>
    </dgm:pt>
    <dgm:pt modelId="{CF35490B-0C22-4041-93E9-153678D93C00}" type="parTrans" cxnId="{6D3CBCDF-E313-4582-B77B-00709FF887C8}">
      <dgm:prSet/>
      <dgm:spPr/>
      <dgm:t>
        <a:bodyPr/>
        <a:lstStyle/>
        <a:p>
          <a:endParaRPr lang="ru-RU"/>
        </a:p>
      </dgm:t>
    </dgm:pt>
    <dgm:pt modelId="{47C5118F-C11A-4EC7-8649-DABCF20AA3E2}" type="sibTrans" cxnId="{6D3CBCDF-E313-4582-B77B-00709FF887C8}">
      <dgm:prSet/>
      <dgm:spPr/>
      <dgm:t>
        <a:bodyPr/>
        <a:lstStyle/>
        <a:p>
          <a:endParaRPr lang="ru-RU"/>
        </a:p>
      </dgm:t>
    </dgm:pt>
    <dgm:pt modelId="{97FDB83A-C2B7-4329-A0FA-3C83339F1B93}">
      <dgm:prSet phldrT="[Текст]"/>
      <dgm:spPr/>
      <dgm:t>
        <a:bodyPr/>
        <a:lstStyle/>
        <a:p>
          <a:r>
            <a:rPr lang="ru-RU"/>
            <a:t>зона отдыха</a:t>
          </a:r>
        </a:p>
      </dgm:t>
    </dgm:pt>
    <dgm:pt modelId="{54ABA603-2225-48E4-9FFA-AEFB74526FB5}" type="parTrans" cxnId="{909509B1-C66A-4B4E-8853-26C9695475AA}">
      <dgm:prSet/>
      <dgm:spPr/>
      <dgm:t>
        <a:bodyPr/>
        <a:lstStyle/>
        <a:p>
          <a:endParaRPr lang="ru-RU"/>
        </a:p>
      </dgm:t>
    </dgm:pt>
    <dgm:pt modelId="{D5DF78C1-6CFF-4520-8D84-D560A3019C82}" type="sibTrans" cxnId="{909509B1-C66A-4B4E-8853-26C9695475AA}">
      <dgm:prSet/>
      <dgm:spPr/>
      <dgm:t>
        <a:bodyPr/>
        <a:lstStyle/>
        <a:p>
          <a:endParaRPr lang="ru-RU"/>
        </a:p>
      </dgm:t>
    </dgm:pt>
    <dgm:pt modelId="{445B2286-492F-4C0B-B0C6-A4F735B8EEC0}">
      <dgm:prSet phldrT="[Текст]"/>
      <dgm:spPr/>
      <dgm:t>
        <a:bodyPr/>
        <a:lstStyle/>
        <a:p>
          <a:r>
            <a:rPr lang="ru-RU"/>
            <a:t>используют, как сырье</a:t>
          </a:r>
        </a:p>
      </dgm:t>
    </dgm:pt>
    <dgm:pt modelId="{E8DD0FB6-3C5E-42AB-AFDF-F821A5429E2B}" type="parTrans" cxnId="{989440B2-C0BF-43F7-AF78-EC86FA06ED79}">
      <dgm:prSet/>
      <dgm:spPr/>
      <dgm:t>
        <a:bodyPr/>
        <a:lstStyle/>
        <a:p>
          <a:endParaRPr lang="ru-RU"/>
        </a:p>
      </dgm:t>
    </dgm:pt>
    <dgm:pt modelId="{3C299334-AC7A-4928-BB55-61ED914322A2}" type="sibTrans" cxnId="{989440B2-C0BF-43F7-AF78-EC86FA06ED79}">
      <dgm:prSet/>
      <dgm:spPr/>
      <dgm:t>
        <a:bodyPr/>
        <a:lstStyle/>
        <a:p>
          <a:endParaRPr lang="ru-RU"/>
        </a:p>
      </dgm:t>
    </dgm:pt>
    <dgm:pt modelId="{2794DAF3-483E-4230-8FE3-B52FBAD730A3}" type="pres">
      <dgm:prSet presAssocID="{24B13375-A2EE-4E4E-A001-D0D40245E0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9D261A-3372-45C2-B1A1-275BC0D3D835}" type="pres">
      <dgm:prSet presAssocID="{8027D144-2AA9-4433-8D23-5A0AFD461F1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6666D-FA03-494D-9398-143AF8BFC51F}" type="pres">
      <dgm:prSet presAssocID="{9A3A0F83-F855-4E84-AD5C-42624097178E}" presName="sibTrans" presStyleCnt="0"/>
      <dgm:spPr/>
    </dgm:pt>
    <dgm:pt modelId="{3004749B-FF74-410E-A187-9432767AA21B}" type="pres">
      <dgm:prSet presAssocID="{AA06BDBA-E75C-4025-A040-9F1C540E123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07F34-4ACE-450B-A272-57B235F75A86}" type="pres">
      <dgm:prSet presAssocID="{E870D93A-99A8-490E-BEB6-1D99FE51B0F9}" presName="sibTrans" presStyleCnt="0"/>
      <dgm:spPr/>
    </dgm:pt>
    <dgm:pt modelId="{629D9236-F8AE-45E3-AE1E-308D102CF582}" type="pres">
      <dgm:prSet presAssocID="{5FB1ACB0-EE27-4244-8E49-E78418A0465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A18EF-05F7-4B88-8058-9385864F2E0D}" type="pres">
      <dgm:prSet presAssocID="{47C5118F-C11A-4EC7-8649-DABCF20AA3E2}" presName="sibTrans" presStyleCnt="0"/>
      <dgm:spPr/>
    </dgm:pt>
    <dgm:pt modelId="{63856149-A174-4C82-82C5-3381DB3B977D}" type="pres">
      <dgm:prSet presAssocID="{97FDB83A-C2B7-4329-A0FA-3C83339F1B9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D0797-47EA-4D04-8F5E-0B1B9FE39BB4}" type="pres">
      <dgm:prSet presAssocID="{D5DF78C1-6CFF-4520-8D84-D560A3019C82}" presName="sibTrans" presStyleCnt="0"/>
      <dgm:spPr/>
    </dgm:pt>
    <dgm:pt modelId="{B8B8993F-F6D3-442A-87D3-1E1EBD1381A9}" type="pres">
      <dgm:prSet presAssocID="{445B2286-492F-4C0B-B0C6-A4F735B8EEC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3595A-6178-403D-A378-5AF7B9252764}" type="presOf" srcId="{5FB1ACB0-EE27-4244-8E49-E78418A0465F}" destId="{629D9236-F8AE-45E3-AE1E-308D102CF582}" srcOrd="0" destOrd="0" presId="urn:microsoft.com/office/officeart/2005/8/layout/default#1"/>
    <dgm:cxn modelId="{969EC188-C495-4041-AC39-97F80D37CEFB}" type="presOf" srcId="{445B2286-492F-4C0B-B0C6-A4F735B8EEC0}" destId="{B8B8993F-F6D3-442A-87D3-1E1EBD1381A9}" srcOrd="0" destOrd="0" presId="urn:microsoft.com/office/officeart/2005/8/layout/default#1"/>
    <dgm:cxn modelId="{B8DFD548-0AD0-4D4C-9E14-BABC9F85E036}" srcId="{24B13375-A2EE-4E4E-A001-D0D40245E083}" destId="{AA06BDBA-E75C-4025-A040-9F1C540E123D}" srcOrd="1" destOrd="0" parTransId="{55E235DA-8250-4694-809B-42FBF4FD6DA1}" sibTransId="{E870D93A-99A8-490E-BEB6-1D99FE51B0F9}"/>
    <dgm:cxn modelId="{4EEB07B2-FFCD-4D67-AD89-387E76C8BE1F}" type="presOf" srcId="{97FDB83A-C2B7-4329-A0FA-3C83339F1B93}" destId="{63856149-A174-4C82-82C5-3381DB3B977D}" srcOrd="0" destOrd="0" presId="urn:microsoft.com/office/officeart/2005/8/layout/default#1"/>
    <dgm:cxn modelId="{909509B1-C66A-4B4E-8853-26C9695475AA}" srcId="{24B13375-A2EE-4E4E-A001-D0D40245E083}" destId="{97FDB83A-C2B7-4329-A0FA-3C83339F1B93}" srcOrd="3" destOrd="0" parTransId="{54ABA603-2225-48E4-9FFA-AEFB74526FB5}" sibTransId="{D5DF78C1-6CFF-4520-8D84-D560A3019C82}"/>
    <dgm:cxn modelId="{820A7A71-63E3-4AED-A627-5943E946C181}" type="presOf" srcId="{AA06BDBA-E75C-4025-A040-9F1C540E123D}" destId="{3004749B-FF74-410E-A187-9432767AA21B}" srcOrd="0" destOrd="0" presId="urn:microsoft.com/office/officeart/2005/8/layout/default#1"/>
    <dgm:cxn modelId="{989440B2-C0BF-43F7-AF78-EC86FA06ED79}" srcId="{24B13375-A2EE-4E4E-A001-D0D40245E083}" destId="{445B2286-492F-4C0B-B0C6-A4F735B8EEC0}" srcOrd="4" destOrd="0" parTransId="{E8DD0FB6-3C5E-42AB-AFDF-F821A5429E2B}" sibTransId="{3C299334-AC7A-4928-BB55-61ED914322A2}"/>
    <dgm:cxn modelId="{1830D31A-47D4-4CA3-B7F0-FEDD6BEA3EEA}" type="presOf" srcId="{8027D144-2AA9-4433-8D23-5A0AFD461F14}" destId="{779D261A-3372-45C2-B1A1-275BC0D3D835}" srcOrd="0" destOrd="0" presId="urn:microsoft.com/office/officeart/2005/8/layout/default#1"/>
    <dgm:cxn modelId="{6D3CBCDF-E313-4582-B77B-00709FF887C8}" srcId="{24B13375-A2EE-4E4E-A001-D0D40245E083}" destId="{5FB1ACB0-EE27-4244-8E49-E78418A0465F}" srcOrd="2" destOrd="0" parTransId="{CF35490B-0C22-4041-93E9-153678D93C00}" sibTransId="{47C5118F-C11A-4EC7-8649-DABCF20AA3E2}"/>
    <dgm:cxn modelId="{8FBB7D93-1EE1-4491-B178-C7EB2722D94D}" srcId="{24B13375-A2EE-4E4E-A001-D0D40245E083}" destId="{8027D144-2AA9-4433-8D23-5A0AFD461F14}" srcOrd="0" destOrd="0" parTransId="{8998FA35-DE09-4E3A-BA3A-25BEE7C2BF54}" sibTransId="{9A3A0F83-F855-4E84-AD5C-42624097178E}"/>
    <dgm:cxn modelId="{6B6A3F68-001D-45E2-801D-BA899289FF63}" type="presOf" srcId="{24B13375-A2EE-4E4E-A001-D0D40245E083}" destId="{2794DAF3-483E-4230-8FE3-B52FBAD730A3}" srcOrd="0" destOrd="0" presId="urn:microsoft.com/office/officeart/2005/8/layout/default#1"/>
    <dgm:cxn modelId="{C85D1116-21CA-4582-925B-20E42D6434AC}" type="presParOf" srcId="{2794DAF3-483E-4230-8FE3-B52FBAD730A3}" destId="{779D261A-3372-45C2-B1A1-275BC0D3D835}" srcOrd="0" destOrd="0" presId="urn:microsoft.com/office/officeart/2005/8/layout/default#1"/>
    <dgm:cxn modelId="{F80A60E7-8196-45B4-AC93-13BB6B9DD35D}" type="presParOf" srcId="{2794DAF3-483E-4230-8FE3-B52FBAD730A3}" destId="{2186666D-FA03-494D-9398-143AF8BFC51F}" srcOrd="1" destOrd="0" presId="urn:microsoft.com/office/officeart/2005/8/layout/default#1"/>
    <dgm:cxn modelId="{6D95819C-386C-443C-9B81-EC2AE9672CFD}" type="presParOf" srcId="{2794DAF3-483E-4230-8FE3-B52FBAD730A3}" destId="{3004749B-FF74-410E-A187-9432767AA21B}" srcOrd="2" destOrd="0" presId="urn:microsoft.com/office/officeart/2005/8/layout/default#1"/>
    <dgm:cxn modelId="{9C927F10-E62D-4B95-B12D-0797FA4E6495}" type="presParOf" srcId="{2794DAF3-483E-4230-8FE3-B52FBAD730A3}" destId="{DB307F34-4ACE-450B-A272-57B235F75A86}" srcOrd="3" destOrd="0" presId="urn:microsoft.com/office/officeart/2005/8/layout/default#1"/>
    <dgm:cxn modelId="{BC404B35-3D5A-4E9B-A15E-6DD07870104F}" type="presParOf" srcId="{2794DAF3-483E-4230-8FE3-B52FBAD730A3}" destId="{629D9236-F8AE-45E3-AE1E-308D102CF582}" srcOrd="4" destOrd="0" presId="urn:microsoft.com/office/officeart/2005/8/layout/default#1"/>
    <dgm:cxn modelId="{FB889447-90E4-4006-8169-174FEC6EEE59}" type="presParOf" srcId="{2794DAF3-483E-4230-8FE3-B52FBAD730A3}" destId="{90CA18EF-05F7-4B88-8058-9385864F2E0D}" srcOrd="5" destOrd="0" presId="urn:microsoft.com/office/officeart/2005/8/layout/default#1"/>
    <dgm:cxn modelId="{C2900366-4763-4AAD-8740-77D06D9C690A}" type="presParOf" srcId="{2794DAF3-483E-4230-8FE3-B52FBAD730A3}" destId="{63856149-A174-4C82-82C5-3381DB3B977D}" srcOrd="6" destOrd="0" presId="urn:microsoft.com/office/officeart/2005/8/layout/default#1"/>
    <dgm:cxn modelId="{A603E4D0-0EF5-4FED-901E-619A78251AEA}" type="presParOf" srcId="{2794DAF3-483E-4230-8FE3-B52FBAD730A3}" destId="{2F1D0797-47EA-4D04-8F5E-0B1B9FE39BB4}" srcOrd="7" destOrd="0" presId="urn:microsoft.com/office/officeart/2005/8/layout/default#1"/>
    <dgm:cxn modelId="{9B920BE1-096D-4E12-996B-9A96D6031D1E}" type="presParOf" srcId="{2794DAF3-483E-4230-8FE3-B52FBAD730A3}" destId="{B8B8993F-F6D3-442A-87D3-1E1EBD1381A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AE74EA-47A1-4F4D-A6E7-A53F94E52888}">
      <dsp:nvSpPr>
        <dsp:cNvPr id="0" name=""/>
        <dsp:cNvSpPr/>
      </dsp:nvSpPr>
      <dsp:spPr>
        <a:xfrm rot="5400000">
          <a:off x="-231582" y="414838"/>
          <a:ext cx="1543885" cy="108071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5400000">
        <a:off x="-231582" y="414838"/>
        <a:ext cx="1543885" cy="1080719"/>
      </dsp:txXfrm>
    </dsp:sp>
    <dsp:sp modelId="{6278ADD4-1A6A-4508-970C-4BAA5A4B19D3}">
      <dsp:nvSpPr>
        <dsp:cNvPr id="0" name=""/>
        <dsp:cNvSpPr/>
      </dsp:nvSpPr>
      <dsp:spPr>
        <a:xfrm rot="5400000">
          <a:off x="4068278" y="-2790516"/>
          <a:ext cx="1357007" cy="74162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/>
            <a:t>проанализировать данные в различной литературе  по теме исследования; </a:t>
          </a:r>
          <a:endParaRPr lang="ru-RU" sz="2400" b="1" i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/>
            <a:t>выявить отношение учащихся к данной проблеме;</a:t>
          </a:r>
          <a:endParaRPr lang="ru-RU" sz="2400" b="1" i="1" kern="1200" dirty="0"/>
        </a:p>
      </dsp:txBody>
      <dsp:txXfrm rot="5400000">
        <a:off x="4068278" y="-2790516"/>
        <a:ext cx="1357007" cy="7416224"/>
      </dsp:txXfrm>
    </dsp:sp>
    <dsp:sp modelId="{5A492EE4-2E39-45B3-A92B-7408576777F4}">
      <dsp:nvSpPr>
        <dsp:cNvPr id="0" name=""/>
        <dsp:cNvSpPr/>
      </dsp:nvSpPr>
      <dsp:spPr>
        <a:xfrm rot="5400000">
          <a:off x="-231582" y="2145215"/>
          <a:ext cx="1543885" cy="1080719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5400000">
        <a:off x="-231582" y="2145215"/>
        <a:ext cx="1543885" cy="1080719"/>
      </dsp:txXfrm>
    </dsp:sp>
    <dsp:sp modelId="{5D70801C-A044-4EE2-BB5A-F578DEBB3DD8}">
      <dsp:nvSpPr>
        <dsp:cNvPr id="0" name=""/>
        <dsp:cNvSpPr/>
      </dsp:nvSpPr>
      <dsp:spPr>
        <a:xfrm rot="5400000">
          <a:off x="3932121" y="-1053718"/>
          <a:ext cx="1709415" cy="7354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/>
            <a:t>узнать, путём опроса, какую ёлку ставят на новогодние праздники учащиеся нашего класса;</a:t>
          </a:r>
          <a:endParaRPr lang="ru-RU" sz="2400" b="1" i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/>
            <a:t>определить к каким последствиям  ведёт предновогодняя вырубка хвойных пород деревьев;</a:t>
          </a:r>
          <a:endParaRPr lang="ru-RU" sz="2400" b="1" i="1" kern="1200" dirty="0"/>
        </a:p>
      </dsp:txBody>
      <dsp:txXfrm rot="5400000">
        <a:off x="3932121" y="-1053718"/>
        <a:ext cx="1709415" cy="7354150"/>
      </dsp:txXfrm>
    </dsp:sp>
    <dsp:sp modelId="{115708C0-49D1-45D9-8729-B25177FDD2D4}">
      <dsp:nvSpPr>
        <dsp:cNvPr id="0" name=""/>
        <dsp:cNvSpPr/>
      </dsp:nvSpPr>
      <dsp:spPr>
        <a:xfrm rot="5400000">
          <a:off x="-231582" y="3649734"/>
          <a:ext cx="1543885" cy="108071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5400000">
        <a:off x="-231582" y="3649734"/>
        <a:ext cx="1543885" cy="1080719"/>
      </dsp:txXfrm>
    </dsp:sp>
    <dsp:sp modelId="{E110E3F4-7425-4C07-861D-D8D93D874F3F}">
      <dsp:nvSpPr>
        <dsp:cNvPr id="0" name=""/>
        <dsp:cNvSpPr/>
      </dsp:nvSpPr>
      <dsp:spPr>
        <a:xfrm rot="5400000">
          <a:off x="4159982" y="554636"/>
          <a:ext cx="1257698" cy="74162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/>
            <a:t>установить, как можно использовать срубленное дерево;</a:t>
          </a:r>
          <a:endParaRPr lang="ru-RU" sz="2400" b="1" i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/>
            <a:t>выяснить, есть ли альтернатива живой ёлке.</a:t>
          </a:r>
          <a:endParaRPr lang="ru-RU" sz="2400" b="1" i="1" kern="1200" dirty="0"/>
        </a:p>
      </dsp:txBody>
      <dsp:txXfrm rot="5400000">
        <a:off x="4159982" y="554636"/>
        <a:ext cx="1257698" cy="74162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10AA9-6DE6-49A6-A0FE-345D990CD219}" type="datetimeFigureOut">
              <a:rPr lang="ru-RU" smtClean="0"/>
              <a:pPr/>
              <a:t>13.02.14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43F7A-90C3-46DC-9F04-CD67DA968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606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NULL"/><Relationship Id="rId7" Type="http://schemas.openxmlformats.org/officeDocument/2006/relationships/diagramColors" Target="../diagrams/colors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NULL"/><Relationship Id="rId7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ru.wikipedia.org/wiki/%D0%A0%D0%BE%D1%81%D1%81%D0%B8%D1%8F" TargetMode="External"/><Relationship Id="rId4" Type="http://schemas.openxmlformats.org/officeDocument/2006/relationships/hyperlink" Target="http://ru.wikipedia.org/wiki/%D0%9D%D0%BE%D0%B2%D1%8B%D0%B9_%D0%B3%D0%BE%D0%B4" TargetMode="Externa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NULL"/><Relationship Id="rId7" Type="http://schemas.openxmlformats.org/officeDocument/2006/relationships/diagramColors" Target="../diagrams/colors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5720" y="71414"/>
            <a:ext cx="180000" cy="67865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71438"/>
            <a:ext cx="8572528" cy="1214422"/>
          </a:xfrm>
          <a:prstGeom prst="rect">
            <a:avLst/>
          </a:prstGeom>
          <a:solidFill>
            <a:srgbClr val="6959C7"/>
          </a:solidFill>
          <a:ln>
            <a:solidFill>
              <a:srgbClr val="6959C7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4357666" y="-3429029"/>
            <a:ext cx="785818" cy="8215330"/>
          </a:xfrm>
          <a:prstGeom prst="roundRect">
            <a:avLst/>
          </a:prstGeom>
          <a:solidFill>
            <a:srgbClr val="B4DB6F"/>
          </a:solidFill>
          <a:ln>
            <a:solidFill>
              <a:srgbClr val="B4D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357958"/>
            <a:ext cx="9144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2014 год.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71414"/>
            <a:ext cx="714348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5"/>
          <p:cNvGrpSpPr/>
          <p:nvPr/>
        </p:nvGrpSpPr>
        <p:grpSpPr>
          <a:xfrm>
            <a:off x="0" y="71414"/>
            <a:ext cx="1223992" cy="1224000"/>
            <a:chOff x="0" y="0"/>
            <a:chExt cx="1223992" cy="1224000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0" y="0"/>
              <a:ext cx="1223992" cy="122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gerb_2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2976" y="62984"/>
              <a:ext cx="1080000" cy="1080000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105720" y="6357958"/>
            <a:ext cx="18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57290" y="500042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МБОУ Междуреченская СОШ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08520" y="1268760"/>
            <a:ext cx="45339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4716016" y="1772816"/>
            <a:ext cx="40976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Исследовательская работа:</a:t>
            </a: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67943" y="2276872"/>
            <a:ext cx="4392489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«Ёлочка-красавица»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0192" y="4725144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Выполнила:</a:t>
            </a:r>
          </a:p>
          <a:p>
            <a:r>
              <a:rPr lang="ru-RU" dirty="0" smtClean="0"/>
              <a:t>Ученица 2 Б класса</a:t>
            </a:r>
          </a:p>
          <a:p>
            <a:r>
              <a:rPr lang="ru-RU" dirty="0" err="1" smtClean="0"/>
              <a:t>Чернышова</a:t>
            </a:r>
            <a:r>
              <a:rPr lang="ru-RU" dirty="0" smtClean="0"/>
              <a:t> София.</a:t>
            </a:r>
          </a:p>
          <a:p>
            <a:r>
              <a:rPr lang="ru-RU" b="1" u="sng" dirty="0" smtClean="0"/>
              <a:t>Руководитель:</a:t>
            </a:r>
          </a:p>
          <a:p>
            <a:r>
              <a:rPr lang="ru-RU" dirty="0" smtClean="0"/>
              <a:t>Н.Ю.Романова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5720" y="71414"/>
            <a:ext cx="180000" cy="67865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71438"/>
            <a:ext cx="8572528" cy="1214422"/>
          </a:xfrm>
          <a:prstGeom prst="rect">
            <a:avLst/>
          </a:prstGeom>
          <a:solidFill>
            <a:srgbClr val="6959C7"/>
          </a:solidFill>
          <a:ln>
            <a:solidFill>
              <a:srgbClr val="6959C7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4357666" y="-3429029"/>
            <a:ext cx="785818" cy="8215330"/>
          </a:xfrm>
          <a:prstGeom prst="roundRect">
            <a:avLst/>
          </a:prstGeom>
          <a:solidFill>
            <a:srgbClr val="B4DB6F"/>
          </a:solidFill>
          <a:ln>
            <a:solidFill>
              <a:srgbClr val="B4D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357958"/>
            <a:ext cx="9144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71414"/>
            <a:ext cx="714348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5"/>
          <p:cNvGrpSpPr/>
          <p:nvPr/>
        </p:nvGrpSpPr>
        <p:grpSpPr>
          <a:xfrm>
            <a:off x="0" y="71414"/>
            <a:ext cx="1223992" cy="1224000"/>
            <a:chOff x="0" y="0"/>
            <a:chExt cx="1223992" cy="1224000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0" y="0"/>
              <a:ext cx="1223992" cy="122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gerb_2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2976" y="62984"/>
              <a:ext cx="1080000" cy="1080000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105720" y="6357958"/>
            <a:ext cx="18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59632" y="26064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1.3. Роль ели в жизни человека.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1844824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Хвойные леса имеют очень большое значение для человека: как лекари, ценный материал для нужд сельского хозяйства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" name="Picture 4" descr="D:\клипарты\новый год\елки\59c4ebda20a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2636912"/>
            <a:ext cx="17684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2204864"/>
            <a:ext cx="1944688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3717032"/>
            <a:ext cx="19446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5229200"/>
            <a:ext cx="18732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76256" y="2204864"/>
            <a:ext cx="208915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76256" y="3645024"/>
            <a:ext cx="208915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покрышки автом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88224" y="5373216"/>
            <a:ext cx="24479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Line 25"/>
          <p:cNvSpPr>
            <a:spLocks noChangeShapeType="1"/>
          </p:cNvSpPr>
          <p:nvPr/>
        </p:nvSpPr>
        <p:spPr bwMode="auto">
          <a:xfrm flipH="1">
            <a:off x="2411760" y="4005064"/>
            <a:ext cx="1152525" cy="503237"/>
          </a:xfrm>
          <a:prstGeom prst="line">
            <a:avLst/>
          </a:prstGeom>
          <a:noFill/>
          <a:ln w="38100">
            <a:solidFill>
              <a:srgbClr val="00F2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 flipH="1">
            <a:off x="2699791" y="4653136"/>
            <a:ext cx="1512168" cy="935285"/>
          </a:xfrm>
          <a:prstGeom prst="line">
            <a:avLst/>
          </a:prstGeom>
          <a:noFill/>
          <a:ln w="38100">
            <a:solidFill>
              <a:srgbClr val="00F2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 flipH="1" flipV="1">
            <a:off x="2411760" y="3140968"/>
            <a:ext cx="1296144" cy="216843"/>
          </a:xfrm>
          <a:prstGeom prst="line">
            <a:avLst/>
          </a:prstGeom>
          <a:noFill/>
          <a:ln w="38100">
            <a:solidFill>
              <a:srgbClr val="00F2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 flipV="1">
            <a:off x="5292080" y="2708919"/>
            <a:ext cx="1368152" cy="576833"/>
          </a:xfrm>
          <a:prstGeom prst="line">
            <a:avLst/>
          </a:prstGeom>
          <a:noFill/>
          <a:ln w="38100">
            <a:solidFill>
              <a:srgbClr val="00F2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>
            <a:off x="5364088" y="3645792"/>
            <a:ext cx="1368152" cy="575295"/>
          </a:xfrm>
          <a:prstGeom prst="line">
            <a:avLst/>
          </a:prstGeom>
          <a:noFill/>
          <a:ln w="38100">
            <a:solidFill>
              <a:srgbClr val="00F2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" name="Line 23"/>
          <p:cNvSpPr>
            <a:spLocks noChangeShapeType="1"/>
          </p:cNvSpPr>
          <p:nvPr/>
        </p:nvSpPr>
        <p:spPr bwMode="auto">
          <a:xfrm>
            <a:off x="4932040" y="4653136"/>
            <a:ext cx="1512168" cy="1008112"/>
          </a:xfrm>
          <a:prstGeom prst="line">
            <a:avLst/>
          </a:prstGeom>
          <a:noFill/>
          <a:ln w="38100">
            <a:solidFill>
              <a:srgbClr val="00F2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5720" y="71414"/>
            <a:ext cx="180000" cy="67865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71438"/>
            <a:ext cx="8572528" cy="1214422"/>
          </a:xfrm>
          <a:prstGeom prst="rect">
            <a:avLst/>
          </a:prstGeom>
          <a:solidFill>
            <a:srgbClr val="6959C7"/>
          </a:solidFill>
          <a:ln>
            <a:solidFill>
              <a:srgbClr val="6959C7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4357666" y="-3429029"/>
            <a:ext cx="785818" cy="8215330"/>
          </a:xfrm>
          <a:prstGeom prst="roundRect">
            <a:avLst/>
          </a:prstGeom>
          <a:solidFill>
            <a:srgbClr val="B4DB6F"/>
          </a:solidFill>
          <a:ln>
            <a:solidFill>
              <a:srgbClr val="B4D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357958"/>
            <a:ext cx="9144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71414"/>
            <a:ext cx="714348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5"/>
          <p:cNvGrpSpPr/>
          <p:nvPr/>
        </p:nvGrpSpPr>
        <p:grpSpPr>
          <a:xfrm>
            <a:off x="0" y="71414"/>
            <a:ext cx="1223992" cy="1224000"/>
            <a:chOff x="0" y="0"/>
            <a:chExt cx="1223992" cy="1224000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0" y="0"/>
              <a:ext cx="1223992" cy="122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gerb_2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2976" y="62984"/>
              <a:ext cx="1080000" cy="1080000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105720" y="6357958"/>
            <a:ext cx="18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57290" y="332656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Роль ели в природе: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6" name="Рисунок 15" descr="IMG_86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1237318"/>
            <a:ext cx="3901440" cy="512064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graphicFrame>
        <p:nvGraphicFramePr>
          <p:cNvPr id="18" name="Схема 17"/>
          <p:cNvGraphicFramePr/>
          <p:nvPr/>
        </p:nvGraphicFramePr>
        <p:xfrm>
          <a:off x="467544" y="1412776"/>
          <a:ext cx="79928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5720" y="71414"/>
            <a:ext cx="180000" cy="67865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71438"/>
            <a:ext cx="8572528" cy="1214422"/>
          </a:xfrm>
          <a:prstGeom prst="rect">
            <a:avLst/>
          </a:prstGeom>
          <a:solidFill>
            <a:srgbClr val="6959C7"/>
          </a:solidFill>
          <a:ln>
            <a:solidFill>
              <a:srgbClr val="6959C7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4357666" y="-3429029"/>
            <a:ext cx="785818" cy="8215330"/>
          </a:xfrm>
          <a:prstGeom prst="roundRect">
            <a:avLst/>
          </a:prstGeom>
          <a:solidFill>
            <a:srgbClr val="B4DB6F"/>
          </a:solidFill>
          <a:ln>
            <a:solidFill>
              <a:srgbClr val="B4D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357958"/>
            <a:ext cx="9144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71414"/>
            <a:ext cx="714348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5"/>
          <p:cNvGrpSpPr/>
          <p:nvPr/>
        </p:nvGrpSpPr>
        <p:grpSpPr>
          <a:xfrm>
            <a:off x="0" y="71414"/>
            <a:ext cx="1223992" cy="1224000"/>
            <a:chOff x="0" y="0"/>
            <a:chExt cx="1223992" cy="1224000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0" y="0"/>
              <a:ext cx="1223992" cy="122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gerb_2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2976" y="62984"/>
              <a:ext cx="1080000" cy="1080000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105720" y="6357958"/>
            <a:ext cx="18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57290" y="332656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1.4. Обычай наряжать елочку.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7" descr="Анимация ёлочки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976" y="1340768"/>
            <a:ext cx="3429024" cy="448095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1" name="TextBox 20"/>
          <p:cNvSpPr txBox="1"/>
          <p:nvPr/>
        </p:nvSpPr>
        <p:spPr>
          <a:xfrm>
            <a:off x="395536" y="1484784"/>
            <a:ext cx="5400600" cy="45243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Обычай наряжать елку очень давний: ему около двух тысяч лет. Вечнозеленая ель занимала особое место среди всех деревьев. Будучи вечнозеленой, она символизировала жизнь. К зеленым ветвям ели подвешивали яблоки – символ плодородия, яйца – символ развивающейся жизни, орехи – символ божественной воли, наряжали елку игрушками.</a:t>
            </a:r>
          </a:p>
          <a:p>
            <a:pPr algn="ctr"/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5720" y="71414"/>
            <a:ext cx="180000" cy="67865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71438"/>
            <a:ext cx="8572528" cy="1214422"/>
          </a:xfrm>
          <a:prstGeom prst="rect">
            <a:avLst/>
          </a:prstGeom>
          <a:solidFill>
            <a:srgbClr val="6959C7"/>
          </a:solidFill>
          <a:ln>
            <a:solidFill>
              <a:srgbClr val="6959C7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4357666" y="-3429029"/>
            <a:ext cx="785818" cy="8215330"/>
          </a:xfrm>
          <a:prstGeom prst="roundRect">
            <a:avLst/>
          </a:prstGeom>
          <a:solidFill>
            <a:srgbClr val="B4DB6F"/>
          </a:solidFill>
          <a:ln>
            <a:solidFill>
              <a:srgbClr val="B4D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357958"/>
            <a:ext cx="9144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71414"/>
            <a:ext cx="714348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5"/>
          <p:cNvGrpSpPr/>
          <p:nvPr/>
        </p:nvGrpSpPr>
        <p:grpSpPr>
          <a:xfrm>
            <a:off x="0" y="71414"/>
            <a:ext cx="1223992" cy="1224000"/>
            <a:chOff x="0" y="0"/>
            <a:chExt cx="1223992" cy="1224000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0" y="0"/>
              <a:ext cx="1223992" cy="122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gerb_2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2976" y="62984"/>
              <a:ext cx="1080000" cy="1080000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105720" y="6357958"/>
            <a:ext cx="18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57290" y="500042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вы украшали на Новый год?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6" name="Рисунок 15" descr="IMG_86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1237318"/>
            <a:ext cx="3901440" cy="512064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graphicFrame>
        <p:nvGraphicFramePr>
          <p:cNvPr id="18" name="Диаграмма 17"/>
          <p:cNvGraphicFramePr/>
          <p:nvPr/>
        </p:nvGraphicFramePr>
        <p:xfrm>
          <a:off x="611560" y="1397000"/>
          <a:ext cx="8208912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5720" y="71414"/>
            <a:ext cx="180000" cy="67865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71438"/>
            <a:ext cx="8572528" cy="1214422"/>
          </a:xfrm>
          <a:prstGeom prst="rect">
            <a:avLst/>
          </a:prstGeom>
          <a:solidFill>
            <a:srgbClr val="6959C7"/>
          </a:solidFill>
          <a:ln>
            <a:solidFill>
              <a:srgbClr val="6959C7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4357666" y="-3429029"/>
            <a:ext cx="785818" cy="8215330"/>
          </a:xfrm>
          <a:prstGeom prst="roundRect">
            <a:avLst/>
          </a:prstGeom>
          <a:solidFill>
            <a:srgbClr val="B4DB6F"/>
          </a:solidFill>
          <a:ln>
            <a:solidFill>
              <a:srgbClr val="B4D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357958"/>
            <a:ext cx="9144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71414"/>
            <a:ext cx="714348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5"/>
          <p:cNvGrpSpPr/>
          <p:nvPr/>
        </p:nvGrpSpPr>
        <p:grpSpPr>
          <a:xfrm>
            <a:off x="0" y="71414"/>
            <a:ext cx="1223992" cy="1224000"/>
            <a:chOff x="0" y="0"/>
            <a:chExt cx="1223992" cy="1224000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0" y="0"/>
              <a:ext cx="1223992" cy="122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gerb_2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2976" y="62984"/>
              <a:ext cx="1080000" cy="1080000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105720" y="6357958"/>
            <a:ext cx="18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87624" y="188640"/>
            <a:ext cx="7956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Какую ёлку лучше нарядить к празднику?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683568" y="1397000"/>
          <a:ext cx="8064896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5720" y="71414"/>
            <a:ext cx="180000" cy="67865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71438"/>
            <a:ext cx="8572528" cy="1214422"/>
          </a:xfrm>
          <a:prstGeom prst="rect">
            <a:avLst/>
          </a:prstGeom>
          <a:solidFill>
            <a:srgbClr val="6959C7"/>
          </a:solidFill>
          <a:ln>
            <a:solidFill>
              <a:srgbClr val="6959C7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4357666" y="-3429029"/>
            <a:ext cx="785818" cy="8215330"/>
          </a:xfrm>
          <a:prstGeom prst="roundRect">
            <a:avLst/>
          </a:prstGeom>
          <a:solidFill>
            <a:srgbClr val="B4DB6F"/>
          </a:solidFill>
          <a:ln>
            <a:solidFill>
              <a:srgbClr val="B4D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357958"/>
            <a:ext cx="9144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71414"/>
            <a:ext cx="714348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5"/>
          <p:cNvGrpSpPr/>
          <p:nvPr/>
        </p:nvGrpSpPr>
        <p:grpSpPr>
          <a:xfrm>
            <a:off x="0" y="71414"/>
            <a:ext cx="1223992" cy="1224000"/>
            <a:chOff x="0" y="0"/>
            <a:chExt cx="1223992" cy="1224000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0" y="0"/>
              <a:ext cx="1223992" cy="122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gerb_2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2976" y="62984"/>
              <a:ext cx="1080000" cy="1080000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105720" y="6357958"/>
            <a:ext cx="18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43608" y="18864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можно использовать дерево после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праздника?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6" name="Рисунок 15" descr="IMG_86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1237318"/>
            <a:ext cx="3901440" cy="512064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graphicFrame>
        <p:nvGraphicFramePr>
          <p:cNvPr id="18" name="Диаграмма 17"/>
          <p:cNvGraphicFramePr/>
          <p:nvPr/>
        </p:nvGraphicFramePr>
        <p:xfrm>
          <a:off x="395536" y="1484784"/>
          <a:ext cx="8568952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5720" y="71414"/>
            <a:ext cx="180000" cy="67865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71438"/>
            <a:ext cx="8572528" cy="1214422"/>
          </a:xfrm>
          <a:prstGeom prst="rect">
            <a:avLst/>
          </a:prstGeom>
          <a:solidFill>
            <a:srgbClr val="6959C7"/>
          </a:solidFill>
          <a:ln>
            <a:solidFill>
              <a:srgbClr val="6959C7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4357666" y="-3429029"/>
            <a:ext cx="785818" cy="8215330"/>
          </a:xfrm>
          <a:prstGeom prst="roundRect">
            <a:avLst/>
          </a:prstGeom>
          <a:solidFill>
            <a:srgbClr val="B4DB6F"/>
          </a:solidFill>
          <a:ln>
            <a:solidFill>
              <a:srgbClr val="B4D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357958"/>
            <a:ext cx="9144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71414"/>
            <a:ext cx="714348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5"/>
          <p:cNvGrpSpPr/>
          <p:nvPr/>
        </p:nvGrpSpPr>
        <p:grpSpPr>
          <a:xfrm>
            <a:off x="0" y="71414"/>
            <a:ext cx="1223992" cy="1224000"/>
            <a:chOff x="0" y="0"/>
            <a:chExt cx="1223992" cy="1224000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0" y="0"/>
              <a:ext cx="1223992" cy="122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gerb_2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2976" y="62984"/>
              <a:ext cx="1080000" cy="1080000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105720" y="6357958"/>
            <a:ext cx="18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43608" y="33265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Ваша альтернатива живому дереву?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6" name="Рисунок 15" descr="IMG_86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1237318"/>
            <a:ext cx="3901440" cy="512064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graphicFrame>
        <p:nvGraphicFramePr>
          <p:cNvPr id="18" name="Диаграмма 17"/>
          <p:cNvGraphicFramePr/>
          <p:nvPr/>
        </p:nvGraphicFramePr>
        <p:xfrm>
          <a:off x="395536" y="1397000"/>
          <a:ext cx="8568952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5720" y="71414"/>
            <a:ext cx="180000" cy="67865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71438"/>
            <a:ext cx="8572528" cy="1214422"/>
          </a:xfrm>
          <a:prstGeom prst="rect">
            <a:avLst/>
          </a:prstGeom>
          <a:solidFill>
            <a:srgbClr val="6959C7"/>
          </a:solidFill>
          <a:ln>
            <a:solidFill>
              <a:srgbClr val="6959C7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4357666" y="-3429029"/>
            <a:ext cx="785818" cy="8215330"/>
          </a:xfrm>
          <a:prstGeom prst="roundRect">
            <a:avLst/>
          </a:prstGeom>
          <a:solidFill>
            <a:srgbClr val="B4DB6F"/>
          </a:solidFill>
          <a:ln>
            <a:solidFill>
              <a:srgbClr val="B4D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357958"/>
            <a:ext cx="9144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71414"/>
            <a:ext cx="714348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5"/>
          <p:cNvGrpSpPr/>
          <p:nvPr/>
        </p:nvGrpSpPr>
        <p:grpSpPr>
          <a:xfrm>
            <a:off x="0" y="71414"/>
            <a:ext cx="1223992" cy="1224000"/>
            <a:chOff x="0" y="0"/>
            <a:chExt cx="1223992" cy="1224000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0" y="0"/>
              <a:ext cx="1223992" cy="122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gerb_2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2976" y="62984"/>
              <a:ext cx="1080000" cy="1080000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105720" y="6357958"/>
            <a:ext cx="18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57290" y="500042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Разговор в лесничестве: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7175" y="1484784"/>
            <a:ext cx="3969909" cy="33008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27084" y="1214398"/>
            <a:ext cx="48169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  <a:cs typeface="Aldhabi" pitchFamily="2" charset="-78"/>
              </a:rPr>
              <a:t>Вырубка елей ведётся вдоль нефтепровода и линий электростанций.</a:t>
            </a:r>
          </a:p>
          <a:p>
            <a:endParaRPr lang="ru-RU" sz="2400" b="1" dirty="0" smtClean="0">
              <a:solidFill>
                <a:schemeClr val="tx2"/>
              </a:solidFill>
              <a:latin typeface="Monotype Corsiva" pitchFamily="66" charset="0"/>
              <a:cs typeface="Aldhabi" pitchFamily="2" charset="-78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  <a:cs typeface="Aldhabi" pitchFamily="2" charset="-78"/>
              </a:rPr>
              <a:t>В 2013 году было посажено 420 тыс. саженцев сосны.</a:t>
            </a:r>
          </a:p>
          <a:p>
            <a:endParaRPr lang="ru-RU" sz="2400" b="1" dirty="0" smtClean="0">
              <a:solidFill>
                <a:schemeClr val="tx2"/>
              </a:solidFill>
              <a:latin typeface="Monotype Corsiva" pitchFamily="66" charset="0"/>
              <a:cs typeface="Aldhabi" pitchFamily="2" charset="-78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  <a:cs typeface="Aldhabi" pitchFamily="2" charset="-78"/>
              </a:rPr>
              <a:t>На Новогодние праздники лесничеством на продажу срублено 140 шт. елей, </a:t>
            </a:r>
            <a:r>
              <a:rPr lang="ru-RU" sz="2400" b="1" dirty="0" err="1" smtClean="0">
                <a:solidFill>
                  <a:schemeClr val="tx2"/>
                </a:solidFill>
                <a:latin typeface="Monotype Corsiva" pitchFamily="66" charset="0"/>
                <a:cs typeface="Aldhabi" pitchFamily="2" charset="-78"/>
              </a:rPr>
              <a:t>самовырубка</a:t>
            </a: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  <a:cs typeface="Aldhabi" pitchFamily="2" charset="-78"/>
              </a:rPr>
              <a:t> составила 260 шт.</a:t>
            </a:r>
          </a:p>
          <a:p>
            <a:endParaRPr lang="ru-RU" sz="2400" b="1" dirty="0" smtClean="0">
              <a:solidFill>
                <a:schemeClr val="tx2"/>
              </a:solidFill>
              <a:latin typeface="Monotype Corsiva" pitchFamily="66" charset="0"/>
              <a:cs typeface="Aldhabi" pitchFamily="2" charset="-78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  <a:cs typeface="Aldhabi" pitchFamily="2" charset="-78"/>
              </a:rPr>
              <a:t>Не поданные 15 елей  «</a:t>
            </a:r>
            <a:r>
              <a:rPr lang="ru-RU" sz="2400" b="1" dirty="0" err="1" smtClean="0">
                <a:solidFill>
                  <a:schemeClr val="tx2"/>
                </a:solidFill>
                <a:latin typeface="Monotype Corsiva" pitchFamily="66" charset="0"/>
                <a:cs typeface="Aldhabi" pitchFamily="2" charset="-78"/>
              </a:rPr>
              <a:t>Югралесхоз</a:t>
            </a: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  <a:cs typeface="Aldhabi" pitchFamily="2" charset="-78"/>
              </a:rPr>
              <a:t>» передала Междуреченской церкви для украшения к празднику.</a:t>
            </a:r>
          </a:p>
          <a:p>
            <a:endParaRPr lang="ru-RU" sz="2400" b="1" dirty="0" smtClean="0">
              <a:latin typeface="Monotype Corsiva" pitchFamily="66" charset="0"/>
              <a:cs typeface="Aldhabi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283" y="4791968"/>
            <a:ext cx="36318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Monotype Corsiva" pitchFamily="66" charset="0"/>
                <a:cs typeface="Aldhabi" pitchFamily="2" charset="-78"/>
              </a:rPr>
              <a:t>Службой по контролю и надзору был  выявлен 1 случай с незаконной вырубкой ели.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5720" y="71414"/>
            <a:ext cx="180000" cy="67865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71438"/>
            <a:ext cx="8572528" cy="1214422"/>
          </a:xfrm>
          <a:prstGeom prst="rect">
            <a:avLst/>
          </a:prstGeom>
          <a:solidFill>
            <a:srgbClr val="6959C7"/>
          </a:solidFill>
          <a:ln>
            <a:solidFill>
              <a:srgbClr val="6959C7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4357666" y="-3429029"/>
            <a:ext cx="785818" cy="8215330"/>
          </a:xfrm>
          <a:prstGeom prst="roundRect">
            <a:avLst/>
          </a:prstGeom>
          <a:solidFill>
            <a:srgbClr val="B4DB6F"/>
          </a:solidFill>
          <a:ln>
            <a:solidFill>
              <a:srgbClr val="B4D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357958"/>
            <a:ext cx="9144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71414"/>
            <a:ext cx="714348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5"/>
          <p:cNvGrpSpPr/>
          <p:nvPr/>
        </p:nvGrpSpPr>
        <p:grpSpPr>
          <a:xfrm>
            <a:off x="0" y="71414"/>
            <a:ext cx="1223992" cy="1224000"/>
            <a:chOff x="0" y="0"/>
            <a:chExt cx="1223992" cy="1224000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0" y="0"/>
              <a:ext cx="1223992" cy="122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gerb_2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2976" y="62984"/>
              <a:ext cx="1080000" cy="1080000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105720" y="6357958"/>
            <a:ext cx="18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57290" y="500042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Рекомендации: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1484784"/>
            <a:ext cx="7200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Не срубать елочку, где придется, а только с разрешения лесника.</a:t>
            </a:r>
          </a:p>
          <a:p>
            <a:pPr lvl="0"/>
            <a:endParaRPr lang="ru-RU" sz="2000" dirty="0" smtClean="0"/>
          </a:p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Проходя по лесу, не обламывайте просто так макушку молодого дерева.</a:t>
            </a:r>
          </a:p>
          <a:p>
            <a:pPr lvl="0"/>
            <a:endParaRPr lang="ru-RU" sz="2000" dirty="0" smtClean="0"/>
          </a:p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Не обязательно украшать квартиру на Новый год целым деревом, его может заменить композиция из хвойных лап, игрушек, гирлянд, или украсить искусственное дерево.</a:t>
            </a:r>
          </a:p>
          <a:p>
            <a:pPr lvl="0"/>
            <a:endParaRPr lang="ru-RU" sz="2000" dirty="0" smtClean="0"/>
          </a:p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А еще лучше сделать ёлочку своими руками используя различные материалы.</a:t>
            </a:r>
          </a:p>
          <a:p>
            <a:pPr lvl="0"/>
            <a:endParaRPr lang="ru-RU" sz="2000" dirty="0" smtClean="0"/>
          </a:p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Кроме этого, если вы ставили натуральную ёлку, стоит подумать как ещё можно использовать отслужившее в праздники хвойное дерево.</a:t>
            </a:r>
          </a:p>
          <a:p>
            <a:pPr>
              <a:buFont typeface="Wingdings" pitchFamily="2" charset="2"/>
              <a:buChar char="v"/>
            </a:pP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5720" y="71414"/>
            <a:ext cx="180000" cy="67865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71438"/>
            <a:ext cx="8572528" cy="1214422"/>
          </a:xfrm>
          <a:prstGeom prst="rect">
            <a:avLst/>
          </a:prstGeom>
          <a:solidFill>
            <a:srgbClr val="6959C7"/>
          </a:solidFill>
          <a:ln>
            <a:solidFill>
              <a:srgbClr val="6959C7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4357666" y="-3429029"/>
            <a:ext cx="785818" cy="8215330"/>
          </a:xfrm>
          <a:prstGeom prst="roundRect">
            <a:avLst/>
          </a:prstGeom>
          <a:solidFill>
            <a:srgbClr val="B4DB6F"/>
          </a:solidFill>
          <a:ln>
            <a:solidFill>
              <a:srgbClr val="B4D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357958"/>
            <a:ext cx="9144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71414"/>
            <a:ext cx="714348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5"/>
          <p:cNvGrpSpPr/>
          <p:nvPr/>
        </p:nvGrpSpPr>
        <p:grpSpPr>
          <a:xfrm>
            <a:off x="0" y="71414"/>
            <a:ext cx="1223992" cy="1224000"/>
            <a:chOff x="0" y="0"/>
            <a:chExt cx="1223992" cy="1224000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0" y="0"/>
              <a:ext cx="1223992" cy="122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gerb_2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2976" y="62984"/>
              <a:ext cx="1080000" cy="1080000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105720" y="6357958"/>
            <a:ext cx="18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57290" y="500042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Рекомендации: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1124744"/>
            <a:ext cx="72008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</a:rPr>
              <a:t>-  запаривать хвою в лечебных целях и для принятия ванн;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</a:rPr>
              <a:t>- хвойный экстракт; 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</a:rPr>
              <a:t>- использовать в этих же целях кору деревьев;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</a:rPr>
              <a:t>- древесину можно использовать для изготовления мебели или в качестве дров;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</a:rPr>
              <a:t>- также можно использовать смолы дерева.</a:t>
            </a:r>
          </a:p>
          <a:p>
            <a:pPr>
              <a:buFont typeface="Wingdings" pitchFamily="2" charset="2"/>
              <a:buChar char="v"/>
            </a:pP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5720" y="71414"/>
            <a:ext cx="180000" cy="67865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71438"/>
            <a:ext cx="8572528" cy="1214422"/>
          </a:xfrm>
          <a:prstGeom prst="rect">
            <a:avLst/>
          </a:prstGeom>
          <a:solidFill>
            <a:srgbClr val="6959C7"/>
          </a:solidFill>
          <a:ln>
            <a:solidFill>
              <a:srgbClr val="6959C7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4357666" y="-3429029"/>
            <a:ext cx="785818" cy="8215330"/>
          </a:xfrm>
          <a:prstGeom prst="roundRect">
            <a:avLst/>
          </a:prstGeom>
          <a:solidFill>
            <a:srgbClr val="B4DB6F"/>
          </a:solidFill>
          <a:ln>
            <a:solidFill>
              <a:srgbClr val="B4D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309320"/>
            <a:ext cx="9144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71414"/>
            <a:ext cx="714348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5"/>
          <p:cNvGrpSpPr/>
          <p:nvPr/>
        </p:nvGrpSpPr>
        <p:grpSpPr>
          <a:xfrm>
            <a:off x="0" y="71414"/>
            <a:ext cx="1223992" cy="1224000"/>
            <a:chOff x="0" y="0"/>
            <a:chExt cx="1223992" cy="1224000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0" y="0"/>
              <a:ext cx="1223992" cy="122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gerb_2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2976" y="62984"/>
              <a:ext cx="1080000" cy="1080000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105720" y="6357958"/>
            <a:ext cx="18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IMG_86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2" y="980728"/>
            <a:ext cx="3901440" cy="512064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8" name="TextBox 17"/>
          <p:cNvSpPr txBox="1"/>
          <p:nvPr/>
        </p:nvSpPr>
        <p:spPr>
          <a:xfrm>
            <a:off x="467544" y="1484784"/>
            <a:ext cx="5688632" cy="32421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Новогодняя ёлка — неотъемлемый атрибут празднования  </a:t>
            </a:r>
            <a:r>
              <a:rPr lang="ru-RU" sz="2000" dirty="0" smtClean="0">
                <a:hlinkClick r:id="rId4"/>
              </a:rPr>
              <a:t>Нового года</a:t>
            </a:r>
            <a:r>
              <a:rPr lang="ru-RU" sz="2000" dirty="0" smtClean="0"/>
              <a:t> в </a:t>
            </a:r>
            <a:r>
              <a:rPr lang="ru-RU" sz="2000" dirty="0" smtClean="0">
                <a:hlinkClick r:id="rId5"/>
              </a:rPr>
              <a:t>России</a:t>
            </a:r>
            <a:r>
              <a:rPr lang="ru-RU" sz="2000" dirty="0" smtClean="0"/>
              <a:t>. Перед Новым годом всегда вырубается очень много елей  и  если так будет продолжаться, то наши дети будут знакомиться с этим деревом только по картинке. </a:t>
            </a:r>
            <a:br>
              <a:rPr lang="ru-RU" sz="2000" dirty="0" smtClean="0"/>
            </a:br>
            <a:r>
              <a:rPr lang="ru-RU" sz="2000" dirty="0" smtClean="0"/>
              <a:t>Что же надо делать, чтобы спасти этих лесных красавиц?</a:t>
            </a:r>
          </a:p>
          <a:p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116632"/>
            <a:ext cx="8136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/>
                </a:solidFill>
              </a:rPr>
              <a:t>Актуальность: </a:t>
            </a:r>
            <a:endParaRPr lang="ru-RU" sz="5400" b="1" dirty="0">
              <a:ln w="11430"/>
              <a:solidFill>
                <a:schemeClr val="bg1"/>
              </a:solidFill>
            </a:endParaRPr>
          </a:p>
        </p:txBody>
      </p:sp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224" y="1340768"/>
            <a:ext cx="2376487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60232" y="3573016"/>
            <a:ext cx="2232025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3968" y="4797152"/>
            <a:ext cx="216058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5576" y="4869160"/>
            <a:ext cx="22669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Выгнутая вправо стрелка 28"/>
          <p:cNvSpPr/>
          <p:nvPr/>
        </p:nvSpPr>
        <p:spPr>
          <a:xfrm rot="2655183">
            <a:off x="7095062" y="5287223"/>
            <a:ext cx="852495" cy="118010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7529468" y="3207836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0800000">
            <a:off x="3059832" y="5229200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5720" y="71414"/>
            <a:ext cx="180000" cy="67865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71438"/>
            <a:ext cx="8572528" cy="1214422"/>
          </a:xfrm>
          <a:prstGeom prst="rect">
            <a:avLst/>
          </a:prstGeom>
          <a:solidFill>
            <a:srgbClr val="6959C7"/>
          </a:solidFill>
          <a:ln>
            <a:solidFill>
              <a:srgbClr val="6959C7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4357666" y="-3429029"/>
            <a:ext cx="785818" cy="8215330"/>
          </a:xfrm>
          <a:prstGeom prst="roundRect">
            <a:avLst/>
          </a:prstGeom>
          <a:solidFill>
            <a:srgbClr val="B4DB6F"/>
          </a:solidFill>
          <a:ln>
            <a:solidFill>
              <a:srgbClr val="B4D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357958"/>
            <a:ext cx="9144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71414"/>
            <a:ext cx="714348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5"/>
          <p:cNvGrpSpPr/>
          <p:nvPr/>
        </p:nvGrpSpPr>
        <p:grpSpPr>
          <a:xfrm>
            <a:off x="0" y="71414"/>
            <a:ext cx="1223992" cy="1224000"/>
            <a:chOff x="0" y="0"/>
            <a:chExt cx="1223992" cy="1224000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0" y="0"/>
              <a:ext cx="1223992" cy="122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gerb_2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2976" y="62984"/>
              <a:ext cx="1080000" cy="1080000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105720" y="6357958"/>
            <a:ext cx="18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57290" y="500042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МБОУ Междуреченская СОШ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1484784"/>
            <a:ext cx="6480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Цель</a:t>
            </a:r>
            <a:r>
              <a:rPr lang="ru-RU" sz="3200" dirty="0" smtClean="0">
                <a:solidFill>
                  <a:srgbClr val="FF0000"/>
                </a:solidFill>
              </a:rPr>
              <a:t>,</a:t>
            </a:r>
            <a:r>
              <a:rPr lang="ru-RU" sz="3200" dirty="0" smtClean="0"/>
              <a:t> которую я ставила перед собой в начале исследовательской работы: считаю достигнутой. </a:t>
            </a:r>
          </a:p>
          <a:p>
            <a:endParaRPr lang="ru-RU" sz="3200" dirty="0" smtClean="0"/>
          </a:p>
          <a:p>
            <a:r>
              <a:rPr lang="ru-RU" sz="3200" b="1" i="1" u="sng" dirty="0" smtClean="0">
                <a:solidFill>
                  <a:srgbClr val="FF0000"/>
                </a:solidFill>
              </a:rPr>
              <a:t>Гипотеза: </a:t>
            </a:r>
            <a:r>
              <a:rPr lang="ru-RU" sz="3200" b="1" i="1" dirty="0" smtClean="0"/>
              <a:t>  </a:t>
            </a:r>
            <a:r>
              <a:rPr lang="ru-RU" sz="3200" dirty="0" smtClean="0"/>
              <a:t>возможно вырубка ёлок в нашей местности отрицательно влияет на природу нашего края, отчасти </a:t>
            </a:r>
            <a:r>
              <a:rPr lang="ru-RU" sz="3200" u="sng" dirty="0" smtClean="0"/>
              <a:t>не подтвердилась.</a:t>
            </a:r>
            <a:endParaRPr lang="ru-RU" sz="32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5720" y="71414"/>
            <a:ext cx="180000" cy="67865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71438"/>
            <a:ext cx="8572528" cy="1214422"/>
          </a:xfrm>
          <a:prstGeom prst="rect">
            <a:avLst/>
          </a:prstGeom>
          <a:solidFill>
            <a:srgbClr val="6959C7"/>
          </a:solidFill>
          <a:ln>
            <a:solidFill>
              <a:srgbClr val="6959C7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4470332" y="-3454108"/>
            <a:ext cx="785818" cy="8215330"/>
          </a:xfrm>
          <a:prstGeom prst="roundRect">
            <a:avLst/>
          </a:prstGeom>
          <a:solidFill>
            <a:srgbClr val="B4DB6F"/>
          </a:solidFill>
          <a:ln>
            <a:solidFill>
              <a:srgbClr val="B4D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357958"/>
            <a:ext cx="9144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71414"/>
            <a:ext cx="714348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5"/>
          <p:cNvGrpSpPr/>
          <p:nvPr/>
        </p:nvGrpSpPr>
        <p:grpSpPr>
          <a:xfrm>
            <a:off x="0" y="71414"/>
            <a:ext cx="1223992" cy="1224000"/>
            <a:chOff x="0" y="0"/>
            <a:chExt cx="1223992" cy="1224000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0" y="0"/>
              <a:ext cx="1223992" cy="122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gerb_2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2976" y="62984"/>
              <a:ext cx="1080000" cy="1080000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105720" y="6357958"/>
            <a:ext cx="18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57290" y="332656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ВЫВОД: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9" y="1268760"/>
            <a:ext cx="60486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Несмотря на то, что вырубка хвойных деревьев к новогодним праздникам </a:t>
            </a:r>
            <a:r>
              <a:rPr lang="ru-RU" sz="2400" b="1" i="1" dirty="0" smtClean="0">
                <a:solidFill>
                  <a:srgbClr val="FF0000"/>
                </a:solidFill>
              </a:rPr>
              <a:t>не влияет </a:t>
            </a:r>
            <a:r>
              <a:rPr lang="ru-RU" sz="2400" b="1" i="1" dirty="0" smtClean="0">
                <a:solidFill>
                  <a:srgbClr val="002060"/>
                </a:solidFill>
              </a:rPr>
              <a:t>отрицательно на природу нашего края, каждый человек должен бережно относится к природе. Мною были сделаны рекомендации и серия выступлений перед учащимися школы. Планируем работу продолжить в следующем учебном году, устроить конкурс по изготовлению ёлок из различных материалов, вести пропаганду бережного отношения к природе края, в том числе к хвойным породам деревьев.</a:t>
            </a:r>
          </a:p>
          <a:p>
            <a:endParaRPr lang="ru-RU" dirty="0"/>
          </a:p>
        </p:txBody>
      </p:sp>
      <p:pic>
        <p:nvPicPr>
          <p:cNvPr id="6145" name="Picture 1" descr="C:\Users\Admin\Desktop\563026\1325880846-img-7047sc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248" y="3717032"/>
            <a:ext cx="2160240" cy="25459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Рисунок 15" descr="C:\Users\Admin\AppData\Local\Microsoft\Windows\Temporary Internet Files\Content.Word\2014-01-22 10.50.0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248" y="1268760"/>
            <a:ext cx="2088232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5720" y="71414"/>
            <a:ext cx="180000" cy="67865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71438"/>
            <a:ext cx="8572528" cy="1214422"/>
          </a:xfrm>
          <a:prstGeom prst="rect">
            <a:avLst/>
          </a:prstGeom>
          <a:solidFill>
            <a:srgbClr val="6959C7"/>
          </a:solidFill>
          <a:ln>
            <a:solidFill>
              <a:srgbClr val="6959C7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4357666" y="-3429029"/>
            <a:ext cx="785818" cy="8215330"/>
          </a:xfrm>
          <a:prstGeom prst="roundRect">
            <a:avLst/>
          </a:prstGeom>
          <a:solidFill>
            <a:srgbClr val="B4DB6F"/>
          </a:solidFill>
          <a:ln>
            <a:solidFill>
              <a:srgbClr val="B4D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357958"/>
            <a:ext cx="9144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71414"/>
            <a:ext cx="714348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5"/>
          <p:cNvGrpSpPr/>
          <p:nvPr/>
        </p:nvGrpSpPr>
        <p:grpSpPr>
          <a:xfrm>
            <a:off x="0" y="71414"/>
            <a:ext cx="1223992" cy="1224000"/>
            <a:chOff x="0" y="0"/>
            <a:chExt cx="1223992" cy="1224000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0" y="0"/>
              <a:ext cx="1223992" cy="122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gerb_2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2976" y="62984"/>
              <a:ext cx="1080000" cy="1080000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105720" y="6357958"/>
            <a:ext cx="18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15616" y="332656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Берегите природу нашего края!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8" name="Содержимое 3" descr="P6290232-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03648" y="1640220"/>
            <a:ext cx="5876842" cy="43148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5720" y="71414"/>
            <a:ext cx="180000" cy="67865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71438"/>
            <a:ext cx="8572528" cy="1214422"/>
          </a:xfrm>
          <a:prstGeom prst="rect">
            <a:avLst/>
          </a:prstGeom>
          <a:solidFill>
            <a:srgbClr val="6959C7"/>
          </a:solidFill>
          <a:ln>
            <a:solidFill>
              <a:srgbClr val="6959C7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4357666" y="-3429029"/>
            <a:ext cx="785818" cy="8215330"/>
          </a:xfrm>
          <a:prstGeom prst="roundRect">
            <a:avLst/>
          </a:prstGeom>
          <a:solidFill>
            <a:srgbClr val="B4DB6F"/>
          </a:solidFill>
          <a:ln>
            <a:solidFill>
              <a:srgbClr val="B4D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357958"/>
            <a:ext cx="9144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71414"/>
            <a:ext cx="714348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5"/>
          <p:cNvGrpSpPr/>
          <p:nvPr/>
        </p:nvGrpSpPr>
        <p:grpSpPr>
          <a:xfrm>
            <a:off x="0" y="71414"/>
            <a:ext cx="1223992" cy="1224000"/>
            <a:chOff x="0" y="0"/>
            <a:chExt cx="1223992" cy="1224000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0" y="0"/>
              <a:ext cx="1223992" cy="122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gerb_2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2976" y="62984"/>
              <a:ext cx="1080000" cy="1080000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105720" y="6357958"/>
            <a:ext cx="18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D:\клипарты\новый год\елки\59c4ebda20a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6376" y="1268760"/>
            <a:ext cx="1080244" cy="134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9552" y="1484784"/>
            <a:ext cx="7272808" cy="40318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002060"/>
                </a:solidFill>
              </a:rPr>
              <a:t>Привлечь внимание обучающихся и взрослых к проблеме вырубки хвойных деревьев перед Новым годом. </a:t>
            </a:r>
          </a:p>
          <a:p>
            <a:pPr algn="ctr"/>
            <a:endParaRPr lang="ru-RU" sz="3200" b="1" i="1" dirty="0" smtClean="0">
              <a:solidFill>
                <a:srgbClr val="002060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002060"/>
                </a:solidFill>
              </a:rPr>
              <a:t>Выяснить, как влияет вырубка хвойных пород деревьев к новогодним праздникам на состояние природы нашего края.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116632"/>
            <a:ext cx="8712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bg1"/>
                </a:solidFill>
              </a:rPr>
              <a:t>Цель:</a:t>
            </a:r>
            <a:endParaRPr lang="ru-RU" sz="5400" b="1" cap="none" spc="0" dirty="0">
              <a:ln w="11430"/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5720" y="71414"/>
            <a:ext cx="180000" cy="67865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71438"/>
            <a:ext cx="8572528" cy="1214422"/>
          </a:xfrm>
          <a:prstGeom prst="rect">
            <a:avLst/>
          </a:prstGeom>
          <a:solidFill>
            <a:srgbClr val="6959C7"/>
          </a:solidFill>
          <a:ln>
            <a:solidFill>
              <a:srgbClr val="6959C7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4643426" y="-3454108"/>
            <a:ext cx="785818" cy="8215330"/>
          </a:xfrm>
          <a:prstGeom prst="roundRect">
            <a:avLst/>
          </a:prstGeom>
          <a:solidFill>
            <a:srgbClr val="B4DB6F"/>
          </a:solidFill>
          <a:ln>
            <a:solidFill>
              <a:srgbClr val="B4D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357958"/>
            <a:ext cx="9144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71414"/>
            <a:ext cx="714348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5"/>
          <p:cNvGrpSpPr/>
          <p:nvPr/>
        </p:nvGrpSpPr>
        <p:grpSpPr>
          <a:xfrm>
            <a:off x="0" y="71414"/>
            <a:ext cx="1223992" cy="1224000"/>
            <a:chOff x="0" y="0"/>
            <a:chExt cx="1223992" cy="1224000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0" y="0"/>
              <a:ext cx="1223992" cy="122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gerb_2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2976" y="62984"/>
              <a:ext cx="1080000" cy="1080000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105720" y="6357958"/>
            <a:ext cx="18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IMG_86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1237318"/>
            <a:ext cx="3901440" cy="512064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195736" y="188640"/>
            <a:ext cx="4369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  <a:endParaRPr lang="ru-RU" sz="4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467544" y="1340768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5720" y="71414"/>
            <a:ext cx="180000" cy="67865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71438"/>
            <a:ext cx="8572528" cy="1214422"/>
          </a:xfrm>
          <a:prstGeom prst="rect">
            <a:avLst/>
          </a:prstGeom>
          <a:solidFill>
            <a:srgbClr val="6959C7"/>
          </a:solidFill>
          <a:ln>
            <a:solidFill>
              <a:srgbClr val="6959C7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4357666" y="-3429029"/>
            <a:ext cx="785818" cy="8215330"/>
          </a:xfrm>
          <a:prstGeom prst="roundRect">
            <a:avLst/>
          </a:prstGeom>
          <a:solidFill>
            <a:srgbClr val="B4DB6F"/>
          </a:solidFill>
          <a:ln>
            <a:solidFill>
              <a:srgbClr val="B4D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357958"/>
            <a:ext cx="9144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71414"/>
            <a:ext cx="714348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5"/>
          <p:cNvGrpSpPr/>
          <p:nvPr/>
        </p:nvGrpSpPr>
        <p:grpSpPr>
          <a:xfrm>
            <a:off x="0" y="71414"/>
            <a:ext cx="1223992" cy="1224000"/>
            <a:chOff x="0" y="0"/>
            <a:chExt cx="1223992" cy="1224000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0" y="0"/>
              <a:ext cx="1223992" cy="122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gerb_2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2976" y="62984"/>
              <a:ext cx="1080000" cy="1080000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105720" y="6357958"/>
            <a:ext cx="18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57290" y="500042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МБОУ Междуреченская СОШ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02817" y="1484784"/>
            <a:ext cx="69383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Объект изучения:</a:t>
            </a:r>
            <a:endParaRPr lang="ru-RU" sz="5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5656" y="242088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Century" pitchFamily="18" charset="0"/>
              </a:rPr>
              <a:t>ЭКОЛОГИЯ</a:t>
            </a:r>
            <a:endParaRPr lang="ru-RU" sz="4000" b="1" i="1" dirty="0">
              <a:latin typeface="Century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5702" y="2967335"/>
            <a:ext cx="7412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Предмет исследования:</a:t>
            </a:r>
            <a:endParaRPr lang="ru-RU" sz="5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63688" y="4437112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ambria Math" pitchFamily="18" charset="0"/>
                <a:ea typeface="Cambria Math" pitchFamily="18" charset="0"/>
              </a:rPr>
              <a:t>Сибирская ель</a:t>
            </a:r>
            <a:endParaRPr lang="ru-RU" sz="4400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5720" y="71414"/>
            <a:ext cx="180000" cy="67865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71438"/>
            <a:ext cx="8572528" cy="1214422"/>
          </a:xfrm>
          <a:prstGeom prst="rect">
            <a:avLst/>
          </a:prstGeom>
          <a:solidFill>
            <a:srgbClr val="6959C7"/>
          </a:solidFill>
          <a:ln>
            <a:solidFill>
              <a:srgbClr val="6959C7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4357666" y="-3429029"/>
            <a:ext cx="785818" cy="8215330"/>
          </a:xfrm>
          <a:prstGeom prst="roundRect">
            <a:avLst/>
          </a:prstGeom>
          <a:solidFill>
            <a:srgbClr val="B4DB6F"/>
          </a:solidFill>
          <a:ln>
            <a:solidFill>
              <a:srgbClr val="B4D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381328"/>
            <a:ext cx="9144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71414"/>
            <a:ext cx="714348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5"/>
          <p:cNvGrpSpPr/>
          <p:nvPr/>
        </p:nvGrpSpPr>
        <p:grpSpPr>
          <a:xfrm>
            <a:off x="0" y="71414"/>
            <a:ext cx="1223992" cy="1224000"/>
            <a:chOff x="0" y="0"/>
            <a:chExt cx="1223992" cy="1224000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0" y="0"/>
              <a:ext cx="1223992" cy="122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gerb_2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2976" y="62984"/>
              <a:ext cx="1080000" cy="1080000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105720" y="6357958"/>
            <a:ext cx="18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61270" y="260648"/>
            <a:ext cx="78592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Методы исследования: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7544" y="1772816"/>
            <a:ext cx="38164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Анализ</a:t>
            </a:r>
            <a:endParaRPr lang="ru-RU" sz="4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71600" y="2492896"/>
            <a:ext cx="41764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Анкетирование</a:t>
            </a:r>
            <a:endParaRPr lang="ru-RU" sz="36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91680" y="3212976"/>
            <a:ext cx="39604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Опрос</a:t>
            </a:r>
            <a:endParaRPr lang="ru-RU" sz="36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99792" y="4005064"/>
            <a:ext cx="36004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Сравнение</a:t>
            </a:r>
            <a:endParaRPr lang="ru-RU" sz="36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19872" y="4797152"/>
            <a:ext cx="403244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Интервьюирование</a:t>
            </a:r>
            <a:endParaRPr lang="ru-RU" sz="32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24" y="5517232"/>
            <a:ext cx="35283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Обобщение</a:t>
            </a:r>
            <a:endParaRPr lang="ru-RU" sz="3600" dirty="0"/>
          </a:p>
        </p:txBody>
      </p:sp>
      <p:pic>
        <p:nvPicPr>
          <p:cNvPr id="26" name="Picture 4" descr="D:\клипарты\новый год\елки\59c4ebda20a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336" y="2420888"/>
            <a:ext cx="1080244" cy="134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5720" y="71414"/>
            <a:ext cx="180000" cy="67865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71438"/>
            <a:ext cx="8572528" cy="1214422"/>
          </a:xfrm>
          <a:prstGeom prst="rect">
            <a:avLst/>
          </a:prstGeom>
          <a:solidFill>
            <a:srgbClr val="6959C7"/>
          </a:solidFill>
          <a:ln>
            <a:solidFill>
              <a:srgbClr val="6959C7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4357666" y="-3429029"/>
            <a:ext cx="785818" cy="8215330"/>
          </a:xfrm>
          <a:prstGeom prst="roundRect">
            <a:avLst/>
          </a:prstGeom>
          <a:solidFill>
            <a:srgbClr val="B4DB6F"/>
          </a:solidFill>
          <a:ln>
            <a:solidFill>
              <a:srgbClr val="B4D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357958"/>
            <a:ext cx="9144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71414"/>
            <a:ext cx="714348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5"/>
          <p:cNvGrpSpPr/>
          <p:nvPr/>
        </p:nvGrpSpPr>
        <p:grpSpPr>
          <a:xfrm>
            <a:off x="0" y="71414"/>
            <a:ext cx="1223992" cy="1224000"/>
            <a:chOff x="0" y="0"/>
            <a:chExt cx="1223992" cy="1224000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0" y="0"/>
              <a:ext cx="1223992" cy="122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gerb_2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2976" y="62984"/>
              <a:ext cx="1080000" cy="1080000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105720" y="6357958"/>
            <a:ext cx="18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260648"/>
            <a:ext cx="799288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Гипотеза </a:t>
            </a:r>
            <a:r>
              <a:rPr lang="ru-RU" sz="4800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исследования</a:t>
            </a:r>
            <a:r>
              <a:rPr lang="ru-RU" sz="4000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1412776"/>
            <a:ext cx="5112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возможно вырубка ёлок в нашей местности отрицательно влияет на природу нашего края. Попробуем предложить альтернативу живой ёлке.</a:t>
            </a:r>
          </a:p>
        </p:txBody>
      </p:sp>
      <p:pic>
        <p:nvPicPr>
          <p:cNvPr id="20" name="Picture 1" descr="G:\Конференция\Ёлочка-красавица\ёлки -фото\3566386_large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2060848"/>
            <a:ext cx="3179674" cy="3182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" descr="http://t0.gstatic.com/images?q=tbn:ANd9GcQbj9vCpwByZIP7JmfqUcmdjtEHBI5yr11KSu_fF3Z506kCQtV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801960" y="3356992"/>
            <a:ext cx="4342040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05720" y="71414"/>
            <a:ext cx="180000" cy="67865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71438"/>
            <a:ext cx="8572528" cy="1214422"/>
          </a:xfrm>
          <a:prstGeom prst="rect">
            <a:avLst/>
          </a:prstGeom>
          <a:solidFill>
            <a:srgbClr val="6959C7"/>
          </a:solidFill>
          <a:ln>
            <a:solidFill>
              <a:srgbClr val="6959C7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4357666" y="-3429029"/>
            <a:ext cx="785818" cy="8215330"/>
          </a:xfrm>
          <a:prstGeom prst="roundRect">
            <a:avLst/>
          </a:prstGeom>
          <a:solidFill>
            <a:srgbClr val="B4DB6F"/>
          </a:solidFill>
          <a:ln>
            <a:solidFill>
              <a:srgbClr val="B4D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357958"/>
            <a:ext cx="9144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71414"/>
            <a:ext cx="714348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5"/>
          <p:cNvGrpSpPr/>
          <p:nvPr/>
        </p:nvGrpSpPr>
        <p:grpSpPr>
          <a:xfrm>
            <a:off x="0" y="71414"/>
            <a:ext cx="1223992" cy="1224000"/>
            <a:chOff x="0" y="0"/>
            <a:chExt cx="1223992" cy="1224000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0" y="0"/>
              <a:ext cx="1223992" cy="122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gerb_2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2976" y="62984"/>
              <a:ext cx="1080000" cy="1080000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105720" y="6357958"/>
            <a:ext cx="18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57290" y="500042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1.1. Роль хвойных лесов: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1" y="1340768"/>
            <a:ext cx="6120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Хвойные леса составляют более трети всех лесов планеты. Изучив литературу, я узнала, что  ель как любое зеленое растение очищает воздух. К сожалению, лесные красавицы не могут расти в городах с грязным воздухом. Менее чувствительна к загрязнению воздуха голубая ель, именно эту ель можно увидеть в парках и скверах городов. В нашем же районе произрастает обычная зеленая Сибирская ель. 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5720" y="71414"/>
            <a:ext cx="180000" cy="67865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71438"/>
            <a:ext cx="8572528" cy="1214422"/>
          </a:xfrm>
          <a:prstGeom prst="rect">
            <a:avLst/>
          </a:prstGeom>
          <a:solidFill>
            <a:srgbClr val="6959C7"/>
          </a:solidFill>
          <a:ln>
            <a:solidFill>
              <a:srgbClr val="6959C7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4357666" y="-3429029"/>
            <a:ext cx="785818" cy="8215330"/>
          </a:xfrm>
          <a:prstGeom prst="roundRect">
            <a:avLst/>
          </a:prstGeom>
          <a:solidFill>
            <a:srgbClr val="B4DB6F"/>
          </a:solidFill>
          <a:ln>
            <a:solidFill>
              <a:srgbClr val="B4D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357958"/>
            <a:ext cx="9144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71414"/>
            <a:ext cx="714348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5"/>
          <p:cNvGrpSpPr/>
          <p:nvPr/>
        </p:nvGrpSpPr>
        <p:grpSpPr>
          <a:xfrm>
            <a:off x="0" y="71414"/>
            <a:ext cx="1223992" cy="1224000"/>
            <a:chOff x="0" y="0"/>
            <a:chExt cx="1223992" cy="1224000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0" y="0"/>
              <a:ext cx="1223992" cy="122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gerb_2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2976" y="62984"/>
              <a:ext cx="1080000" cy="1080000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105720" y="6357958"/>
            <a:ext cx="18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332656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1.2. С КЕМ ДРУЖАТ ХВОЙНЫЕ ДЕРЕВЬЯ?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7544" y="1340768"/>
            <a:ext cx="2160240" cy="1821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539552" y="3140968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Клесты строят на ели гнёзда и выводят птенцов.</a:t>
            </a:r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44125" y="1340768"/>
            <a:ext cx="2399875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Прямоугольник 21"/>
          <p:cNvSpPr/>
          <p:nvPr/>
        </p:nvSpPr>
        <p:spPr>
          <a:xfrm>
            <a:off x="6660232" y="3140968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А в ельнике мышей караулят филины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888" y="1916832"/>
            <a:ext cx="1872208" cy="19571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3491880" y="4005063"/>
            <a:ext cx="2376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Полёвки  и лесные мыши лакомятся семенами еловых шишек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4149080"/>
            <a:ext cx="2127783" cy="1511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Прямоугольник 28"/>
          <p:cNvSpPr/>
          <p:nvPr/>
        </p:nvSpPr>
        <p:spPr>
          <a:xfrm>
            <a:off x="323528" y="558924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Медведи любят устраивать берлоги под ёлками.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" name="Picture 5" descr="белка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60232" y="4077072"/>
            <a:ext cx="2232248" cy="1480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Прямоугольник 30"/>
          <p:cNvSpPr/>
          <p:nvPr/>
        </p:nvSpPr>
        <p:spPr>
          <a:xfrm>
            <a:off x="5868144" y="5733256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Белки вытаскивают семена из шишек.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732</Words>
  <Application>Microsoft Office PowerPoint</Application>
  <PresentationFormat>Экран (4:3)</PresentationFormat>
  <Paragraphs>98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33</cp:revision>
  <dcterms:created xsi:type="dcterms:W3CDTF">2014-01-11T09:21:22Z</dcterms:created>
  <dcterms:modified xsi:type="dcterms:W3CDTF">2014-02-13T04:18:28Z</dcterms:modified>
</cp:coreProperties>
</file>