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2" r:id="rId2"/>
    <p:sldId id="271" r:id="rId3"/>
    <p:sldId id="264" r:id="rId4"/>
    <p:sldId id="274" r:id="rId5"/>
    <p:sldId id="275" r:id="rId6"/>
    <p:sldId id="273" r:id="rId7"/>
    <p:sldId id="286" r:id="rId8"/>
    <p:sldId id="256" r:id="rId9"/>
    <p:sldId id="270" r:id="rId10"/>
    <p:sldId id="260" r:id="rId11"/>
    <p:sldId id="276" r:id="rId12"/>
    <p:sldId id="269" r:id="rId13"/>
    <p:sldId id="280" r:id="rId14"/>
    <p:sldId id="266" r:id="rId15"/>
    <p:sldId id="278" r:id="rId16"/>
    <p:sldId id="281" r:id="rId17"/>
    <p:sldId id="277" r:id="rId18"/>
    <p:sldId id="279" r:id="rId19"/>
    <p:sldId id="282" r:id="rId20"/>
    <p:sldId id="283" r:id="rId21"/>
    <p:sldId id="284" r:id="rId22"/>
    <p:sldId id="285" r:id="rId23"/>
    <p:sldId id="26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66"/>
    <a:srgbClr val="996633"/>
    <a:srgbClr val="006600"/>
    <a:srgbClr val="BB052C"/>
    <a:srgbClr val="A8186A"/>
    <a:srgbClr val="C008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72C56-F3BB-4172-92FA-77C542133ABC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44AE9-2B92-4BB3-AD27-991695FB79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Дорогие ребята! Сегодня мы с вами в очередной раз отправимся в страну Русского языка.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4AE9-2B92-4BB3-AD27-991695FB79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4AE9-2B92-4BB3-AD27-991695FB797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Фея Морфология (*) приготовила для вас задания. Помните, она любит умных и думающих детей. Фея подарила нам звёзды (*).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4AE9-2B92-4BB3-AD27-991695FB797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Посмотрите</a:t>
            </a:r>
            <a:r>
              <a:rPr lang="ru-RU" baseline="0" dirty="0" smtClean="0"/>
              <a:t> на партах. Алёна, прочитай!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44AE9-2B92-4BB3-AD27-991695FB797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2D219-8E4F-4B1B-97EA-21165D9CEDFA}" type="datetimeFigureOut">
              <a:rPr lang="ru-RU" smtClean="0"/>
              <a:pPr/>
              <a:t>01.02.2010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6133-2D1D-48FF-9F3B-1EC08E043B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9" descr="BOO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572264" y="5286388"/>
            <a:ext cx="2125663" cy="8382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вета\Рабочий стол\са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72462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143900" y="142852"/>
            <a:ext cx="785818" cy="649408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</a:t>
            </a:r>
          </a:p>
          <a:p>
            <a:endParaRPr lang="ru-RU" sz="3200" b="1" i="1" dirty="0" smtClean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Г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Ы</a:t>
            </a:r>
          </a:p>
          <a:p>
            <a:r>
              <a:rPr lang="ru-RU" sz="3200" b="1" i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Х</a:t>
            </a:r>
            <a:endParaRPr lang="ru-RU" sz="3200" b="1" i="1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5400" b="1" dirty="0" smtClean="0">
                <a:solidFill>
                  <a:srgbClr val="FFC000"/>
                </a:solidFill>
              </a:rPr>
              <a:t>а</a:t>
            </a:r>
            <a:r>
              <a:rPr lang="ru-RU" sz="5400" b="1" dirty="0" smtClean="0">
                <a:solidFill>
                  <a:srgbClr val="FF0066"/>
                </a:solidFill>
              </a:rPr>
              <a:t>кк</a:t>
            </a:r>
            <a:r>
              <a:rPr lang="ru-RU" sz="5400" b="1" dirty="0" smtClean="0">
                <a:solidFill>
                  <a:srgbClr val="FFC000"/>
                </a:solidFill>
              </a:rPr>
              <a:t>уратно</a:t>
            </a:r>
            <a:r>
              <a:rPr lang="ru-RU" sz="5400" b="1" dirty="0" smtClean="0"/>
              <a:t> </a:t>
            </a:r>
          </a:p>
        </p:txBody>
      </p:sp>
      <p:pic>
        <p:nvPicPr>
          <p:cNvPr id="3" name="Picture 2" descr="D:\Общие документы\Мои рисунки\Анимация\gif\d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685800" cy="6477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000364" y="1428736"/>
            <a:ext cx="27428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C000"/>
                </a:solidFill>
              </a:rPr>
              <a:t>впер</a:t>
            </a:r>
            <a:r>
              <a:rPr lang="ru-RU" sz="5400" b="1" dirty="0" smtClean="0">
                <a:solidFill>
                  <a:srgbClr val="FF0066"/>
                </a:solidFill>
              </a:rPr>
              <a:t>е</a:t>
            </a:r>
            <a:r>
              <a:rPr lang="ru-RU" sz="5400" b="1" dirty="0" smtClean="0">
                <a:solidFill>
                  <a:srgbClr val="FFC000"/>
                </a:solidFill>
              </a:rPr>
              <a:t>ди</a:t>
            </a:r>
            <a:endParaRPr lang="ru-RU" sz="5400" dirty="0"/>
          </a:p>
        </p:txBody>
      </p:sp>
      <p:pic>
        <p:nvPicPr>
          <p:cNvPr id="5" name="Picture 2" descr="D:\Общие документы\Мои рисунки\Анимация\gif\d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85926"/>
            <a:ext cx="391644" cy="36988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71538" y="2857496"/>
            <a:ext cx="16898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C000"/>
                </a:solidFill>
              </a:rPr>
              <a:t>вни</a:t>
            </a:r>
            <a:r>
              <a:rPr lang="ru-RU" sz="5400" b="1" dirty="0" smtClean="0">
                <a:solidFill>
                  <a:srgbClr val="FF0066"/>
                </a:solidFill>
              </a:rPr>
              <a:t>з</a:t>
            </a:r>
            <a:r>
              <a:rPr lang="ru-RU" sz="3600" b="1" dirty="0" smtClean="0">
                <a:solidFill>
                  <a:srgbClr val="FFC000"/>
                </a:solidFill>
              </a:rPr>
              <a:t> </a:t>
            </a:r>
            <a:endParaRPr lang="ru-RU" sz="5400" dirty="0"/>
          </a:p>
        </p:txBody>
      </p:sp>
      <p:pic>
        <p:nvPicPr>
          <p:cNvPr id="7" name="Picture 2" descr="D:\Общие документы\Мои рисунки\Анимация\gif\d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143248"/>
            <a:ext cx="542924" cy="51276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860106" y="3136613"/>
            <a:ext cx="20217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C000"/>
                </a:solidFill>
              </a:rPr>
              <a:t>д</a:t>
            </a:r>
            <a:r>
              <a:rPr lang="ru-RU" sz="5400" b="1" dirty="0" smtClean="0">
                <a:solidFill>
                  <a:srgbClr val="FF0066"/>
                </a:solidFill>
              </a:rPr>
              <a:t>а</a:t>
            </a:r>
            <a:r>
              <a:rPr lang="ru-RU" sz="5400" b="1" dirty="0" smtClean="0">
                <a:solidFill>
                  <a:srgbClr val="FFC000"/>
                </a:solidFill>
              </a:rPr>
              <a:t>вно</a:t>
            </a:r>
            <a:endParaRPr lang="ru-RU" sz="5400" dirty="0"/>
          </a:p>
        </p:txBody>
      </p:sp>
      <p:pic>
        <p:nvPicPr>
          <p:cNvPr id="9" name="Picture 2" descr="D:\Общие документы\Мои рисунки\Анимация\gif\d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429000"/>
            <a:ext cx="458044" cy="432597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00034" y="4357694"/>
            <a:ext cx="2992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FFC000"/>
                </a:solidFill>
              </a:rPr>
              <a:t>издал</a:t>
            </a:r>
            <a:r>
              <a:rPr lang="ru-RU" sz="5400" b="1" dirty="0" smtClean="0">
                <a:solidFill>
                  <a:srgbClr val="FF0066"/>
                </a:solidFill>
              </a:rPr>
              <a:t>е</a:t>
            </a:r>
            <a:r>
              <a:rPr lang="ru-RU" sz="5400" b="1" dirty="0" smtClean="0">
                <a:solidFill>
                  <a:srgbClr val="FFC000"/>
                </a:solidFill>
              </a:rPr>
              <a:t>ка</a:t>
            </a:r>
            <a:endParaRPr lang="ru-RU" sz="5400" dirty="0"/>
          </a:p>
        </p:txBody>
      </p:sp>
      <p:pic>
        <p:nvPicPr>
          <p:cNvPr id="11" name="Picture 2" descr="D:\Общие документы\Мои рисунки\Анимация\gif\d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714884"/>
            <a:ext cx="378202" cy="35719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857620" y="5500702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9900"/>
                </a:solidFill>
              </a:rPr>
              <a:t>специал</a:t>
            </a:r>
            <a:r>
              <a:rPr lang="ru-RU" sz="5400" dirty="0" smtClean="0">
                <a:solidFill>
                  <a:srgbClr val="FF0066"/>
                </a:solidFill>
              </a:rPr>
              <a:t>ь</a:t>
            </a:r>
            <a:r>
              <a:rPr lang="ru-RU" sz="5400" dirty="0" smtClean="0">
                <a:solidFill>
                  <a:srgbClr val="FF9900"/>
                </a:solidFill>
              </a:rPr>
              <a:t>но</a:t>
            </a:r>
            <a:endParaRPr lang="ru-RU" sz="5400" dirty="0">
              <a:solidFill>
                <a:srgbClr val="FF9900"/>
              </a:solidFill>
            </a:endParaRPr>
          </a:p>
        </p:txBody>
      </p:sp>
      <p:pic>
        <p:nvPicPr>
          <p:cNvPr id="13" name="Picture 2" descr="D:\Общие документы\Мои рисунки\Анимация\gif\d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5857892"/>
            <a:ext cx="382404" cy="361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Света\Рабочий стол\р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92" y="-571528"/>
            <a:ext cx="9572692" cy="785818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0"/>
            <a:ext cx="16225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chemeClr val="bg1"/>
                </a:solidFill>
              </a:rPr>
              <a:t>Где?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3000372"/>
            <a:ext cx="21148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Куда?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29190" y="0"/>
            <a:ext cx="173130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FFC000"/>
                </a:solidFill>
              </a:rPr>
              <a:t>Как?</a:t>
            </a:r>
            <a:endParaRPr lang="ru-RU" sz="6000" b="1" dirty="0">
              <a:solidFill>
                <a:srgbClr val="FFC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214422"/>
            <a:ext cx="243810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Когда?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071942"/>
            <a:ext cx="286764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Откуда</a:t>
            </a:r>
            <a:r>
              <a:rPr lang="ru-RU" sz="5400" b="1" dirty="0" smtClean="0">
                <a:solidFill>
                  <a:srgbClr val="0070C0"/>
                </a:solidFill>
              </a:rPr>
              <a:t>?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5072074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Почему?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1538" y="5842337"/>
            <a:ext cx="4286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Зачем?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1071538" y="1285860"/>
            <a:ext cx="29610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FF9900"/>
                </a:solidFill>
              </a:rPr>
              <a:t>встретились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4934860" y="1285860"/>
            <a:ext cx="13516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 dirty="0">
                <a:solidFill>
                  <a:srgbClr val="FF9900"/>
                </a:solidFill>
              </a:rPr>
              <a:t>вчера</a:t>
            </a:r>
          </a:p>
        </p:txBody>
      </p:sp>
      <p:sp>
        <p:nvSpPr>
          <p:cNvPr id="5" name="AutoShape 25"/>
          <p:cNvSpPr>
            <a:spLocks noChangeArrowheads="1"/>
          </p:cNvSpPr>
          <p:nvPr/>
        </p:nvSpPr>
        <p:spPr bwMode="auto">
          <a:xfrm rot="10800000" flipH="1">
            <a:off x="2643174" y="928670"/>
            <a:ext cx="3657600" cy="152400"/>
          </a:xfrm>
          <a:custGeom>
            <a:avLst/>
            <a:gdLst>
              <a:gd name="G0" fmla="+- 13615 0 0"/>
              <a:gd name="G1" fmla="+- 18022 0 0"/>
              <a:gd name="G2" fmla="+- 6210 0 0"/>
              <a:gd name="G3" fmla="*/ 13615 1 2"/>
              <a:gd name="G4" fmla="+- G3 10800 0"/>
              <a:gd name="G5" fmla="+- 21600 13615 18022"/>
              <a:gd name="G6" fmla="+- 18022 6210 0"/>
              <a:gd name="G7" fmla="*/ G6 1 2"/>
              <a:gd name="G8" fmla="*/ 18022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22 1 2"/>
              <a:gd name="G15" fmla="+- G5 0 G4"/>
              <a:gd name="G16" fmla="+- G0 0 G4"/>
              <a:gd name="G17" fmla="*/ G2 G15 G16"/>
              <a:gd name="T0" fmla="*/ 17608 w 21600"/>
              <a:gd name="T1" fmla="*/ 0 h 21600"/>
              <a:gd name="T2" fmla="*/ 13615 w 21600"/>
              <a:gd name="T3" fmla="*/ 6210 h 21600"/>
              <a:gd name="T4" fmla="*/ 0 w 21600"/>
              <a:gd name="T5" fmla="*/ 21104 h 21600"/>
              <a:gd name="T6" fmla="*/ 9011 w 21600"/>
              <a:gd name="T7" fmla="*/ 21600 h 21600"/>
              <a:gd name="T8" fmla="*/ 18022 w 21600"/>
              <a:gd name="T9" fmla="*/ 14521 h 21600"/>
              <a:gd name="T10" fmla="*/ 21600 w 21600"/>
              <a:gd name="T11" fmla="*/ 621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608" y="0"/>
                </a:moveTo>
                <a:lnTo>
                  <a:pt x="13615" y="6210"/>
                </a:lnTo>
                <a:lnTo>
                  <a:pt x="17193" y="6210"/>
                </a:lnTo>
                <a:lnTo>
                  <a:pt x="17193" y="20606"/>
                </a:lnTo>
                <a:lnTo>
                  <a:pt x="0" y="20606"/>
                </a:lnTo>
                <a:lnTo>
                  <a:pt x="0" y="21600"/>
                </a:lnTo>
                <a:lnTo>
                  <a:pt x="18022" y="21600"/>
                </a:lnTo>
                <a:lnTo>
                  <a:pt x="18022" y="6210"/>
                </a:lnTo>
                <a:lnTo>
                  <a:pt x="21600" y="62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3357554" y="214290"/>
            <a:ext cx="13981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FF0066"/>
                </a:solidFill>
              </a:rPr>
              <a:t>когда?</a:t>
            </a:r>
          </a:p>
        </p:txBody>
      </p:sp>
      <p:pic>
        <p:nvPicPr>
          <p:cNvPr id="7" name="Picture 2" descr="C:\Documents and Settings\Света\Рабочий стол\р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0561"/>
            <a:ext cx="3143252" cy="235743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85720" y="2643182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9900"/>
                </a:solidFill>
              </a:rPr>
              <a:t>смотрел</a:t>
            </a:r>
            <a:endParaRPr lang="ru-RU" sz="3600" b="1" i="1" dirty="0">
              <a:solidFill>
                <a:srgbClr val="FF99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86182" y="2714620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9900"/>
                </a:solidFill>
              </a:rPr>
              <a:t>вдаль</a:t>
            </a:r>
            <a:endParaRPr lang="ru-RU" sz="3600" b="1" i="1" dirty="0">
              <a:solidFill>
                <a:srgbClr val="FF9900"/>
              </a:solidFill>
            </a:endParaRPr>
          </a:p>
        </p:txBody>
      </p:sp>
      <p:sp>
        <p:nvSpPr>
          <p:cNvPr id="15" name="AutoShape 25"/>
          <p:cNvSpPr>
            <a:spLocks noChangeArrowheads="1"/>
          </p:cNvSpPr>
          <p:nvPr/>
        </p:nvSpPr>
        <p:spPr bwMode="auto">
          <a:xfrm rot="10800000" flipH="1">
            <a:off x="1428728" y="2571744"/>
            <a:ext cx="3657600" cy="152400"/>
          </a:xfrm>
          <a:custGeom>
            <a:avLst/>
            <a:gdLst>
              <a:gd name="G0" fmla="+- 13615 0 0"/>
              <a:gd name="G1" fmla="+- 18022 0 0"/>
              <a:gd name="G2" fmla="+- 6210 0 0"/>
              <a:gd name="G3" fmla="*/ 13615 1 2"/>
              <a:gd name="G4" fmla="+- G3 10800 0"/>
              <a:gd name="G5" fmla="+- 21600 13615 18022"/>
              <a:gd name="G6" fmla="+- 18022 6210 0"/>
              <a:gd name="G7" fmla="*/ G6 1 2"/>
              <a:gd name="G8" fmla="*/ 18022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22 1 2"/>
              <a:gd name="G15" fmla="+- G5 0 G4"/>
              <a:gd name="G16" fmla="+- G0 0 G4"/>
              <a:gd name="G17" fmla="*/ G2 G15 G16"/>
              <a:gd name="T0" fmla="*/ 17608 w 21600"/>
              <a:gd name="T1" fmla="*/ 0 h 21600"/>
              <a:gd name="T2" fmla="*/ 13615 w 21600"/>
              <a:gd name="T3" fmla="*/ 6210 h 21600"/>
              <a:gd name="T4" fmla="*/ 0 w 21600"/>
              <a:gd name="T5" fmla="*/ 21104 h 21600"/>
              <a:gd name="T6" fmla="*/ 9011 w 21600"/>
              <a:gd name="T7" fmla="*/ 21600 h 21600"/>
              <a:gd name="T8" fmla="*/ 18022 w 21600"/>
              <a:gd name="T9" fmla="*/ 14521 h 21600"/>
              <a:gd name="T10" fmla="*/ 21600 w 21600"/>
              <a:gd name="T11" fmla="*/ 621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608" y="0"/>
                </a:moveTo>
                <a:lnTo>
                  <a:pt x="13615" y="6210"/>
                </a:lnTo>
                <a:lnTo>
                  <a:pt x="17193" y="6210"/>
                </a:lnTo>
                <a:lnTo>
                  <a:pt x="17193" y="20606"/>
                </a:lnTo>
                <a:lnTo>
                  <a:pt x="0" y="20606"/>
                </a:lnTo>
                <a:lnTo>
                  <a:pt x="0" y="21600"/>
                </a:lnTo>
                <a:lnTo>
                  <a:pt x="18022" y="21600"/>
                </a:lnTo>
                <a:lnTo>
                  <a:pt x="18022" y="6210"/>
                </a:lnTo>
                <a:lnTo>
                  <a:pt x="21600" y="62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000232" y="192880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FF0066"/>
                </a:solidFill>
              </a:rPr>
              <a:t>куда</a:t>
            </a:r>
            <a:r>
              <a:rPr lang="ru-RU" sz="3600" i="1" dirty="0" smtClean="0">
                <a:solidFill>
                  <a:srgbClr val="FF0000"/>
                </a:solidFill>
              </a:rPr>
              <a:t>?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4678" y="3857628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9900"/>
                </a:solidFill>
              </a:rPr>
              <a:t>написал</a:t>
            </a:r>
            <a:endParaRPr lang="ru-RU" sz="3600" b="1" i="1" dirty="0">
              <a:solidFill>
                <a:srgbClr val="FF99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7818" y="3929066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9900"/>
                </a:solidFill>
              </a:rPr>
              <a:t>аккуратно</a:t>
            </a:r>
            <a:endParaRPr lang="ru-RU" sz="3600" b="1" i="1" dirty="0">
              <a:solidFill>
                <a:srgbClr val="FF9900"/>
              </a:solidFill>
            </a:endParaRP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auto">
          <a:xfrm rot="10800000" flipH="1">
            <a:off x="3643306" y="3857628"/>
            <a:ext cx="3657600" cy="152400"/>
          </a:xfrm>
          <a:custGeom>
            <a:avLst/>
            <a:gdLst>
              <a:gd name="G0" fmla="+- 13615 0 0"/>
              <a:gd name="G1" fmla="+- 18022 0 0"/>
              <a:gd name="G2" fmla="+- 6210 0 0"/>
              <a:gd name="G3" fmla="*/ 13615 1 2"/>
              <a:gd name="G4" fmla="+- G3 10800 0"/>
              <a:gd name="G5" fmla="+- 21600 13615 18022"/>
              <a:gd name="G6" fmla="+- 18022 6210 0"/>
              <a:gd name="G7" fmla="*/ G6 1 2"/>
              <a:gd name="G8" fmla="*/ 18022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022 1 2"/>
              <a:gd name="G15" fmla="+- G5 0 G4"/>
              <a:gd name="G16" fmla="+- G0 0 G4"/>
              <a:gd name="G17" fmla="*/ G2 G15 G16"/>
              <a:gd name="T0" fmla="*/ 17608 w 21600"/>
              <a:gd name="T1" fmla="*/ 0 h 21600"/>
              <a:gd name="T2" fmla="*/ 13615 w 21600"/>
              <a:gd name="T3" fmla="*/ 6210 h 21600"/>
              <a:gd name="T4" fmla="*/ 0 w 21600"/>
              <a:gd name="T5" fmla="*/ 21104 h 21600"/>
              <a:gd name="T6" fmla="*/ 9011 w 21600"/>
              <a:gd name="T7" fmla="*/ 21600 h 21600"/>
              <a:gd name="T8" fmla="*/ 18022 w 21600"/>
              <a:gd name="T9" fmla="*/ 14521 h 21600"/>
              <a:gd name="T10" fmla="*/ 21600 w 21600"/>
              <a:gd name="T11" fmla="*/ 621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608" y="0"/>
                </a:moveTo>
                <a:lnTo>
                  <a:pt x="13615" y="6210"/>
                </a:lnTo>
                <a:lnTo>
                  <a:pt x="17193" y="6210"/>
                </a:lnTo>
                <a:lnTo>
                  <a:pt x="17193" y="20606"/>
                </a:lnTo>
                <a:lnTo>
                  <a:pt x="0" y="20606"/>
                </a:lnTo>
                <a:lnTo>
                  <a:pt x="0" y="21600"/>
                </a:lnTo>
                <a:lnTo>
                  <a:pt x="18022" y="21600"/>
                </a:lnTo>
                <a:lnTo>
                  <a:pt x="18022" y="6210"/>
                </a:lnTo>
                <a:lnTo>
                  <a:pt x="21600" y="621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4357686" y="321468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FF0066"/>
                </a:solidFill>
              </a:rPr>
              <a:t>как?</a:t>
            </a:r>
            <a:endParaRPr lang="ru-RU" sz="3600" b="1" i="1" dirty="0">
              <a:solidFill>
                <a:srgbClr val="FF0066"/>
              </a:solidFill>
            </a:endParaRPr>
          </a:p>
        </p:txBody>
      </p:sp>
      <p:pic>
        <p:nvPicPr>
          <p:cNvPr id="21" name="Picture 7" descr="5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572396" y="4714860"/>
            <a:ext cx="1371442" cy="214314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13" grpId="0"/>
      <p:bldP spid="14" grpId="0"/>
      <p:bldP spid="15" grpId="1" animBg="1"/>
      <p:bldP spid="16" grpId="0"/>
      <p:bldP spid="17" grpId="0"/>
      <p:bldP spid="19" grpId="0" animBg="1"/>
      <p:bldP spid="19" grpId="1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214554"/>
            <a:ext cx="80010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b="1" i="1" dirty="0" smtClean="0">
                <a:solidFill>
                  <a:srgbClr val="FF9900"/>
                </a:solidFill>
              </a:rPr>
              <a:t>Наречия</a:t>
            </a:r>
            <a:r>
              <a:rPr lang="ru-RU" sz="4800" b="1" dirty="0" smtClean="0">
                <a:solidFill>
                  <a:srgbClr val="FF9900"/>
                </a:solidFill>
              </a:rPr>
              <a:t> чаще всего могут быть связаны с глаголом и помогают точнее называть действия. </a:t>
            </a:r>
            <a:endParaRPr lang="ru-RU" sz="48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СВЕТА\наречие\картинки наречие\12575357797831133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21520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001024" y="500042"/>
            <a:ext cx="21431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9900"/>
                </a:solidFill>
              </a:rPr>
              <a:t>Замок смекалки</a:t>
            </a:r>
            <a:endParaRPr lang="ru-RU" sz="28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5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14282" y="500042"/>
            <a:ext cx="2500330" cy="2143140"/>
          </a:xfrm>
          <a:prstGeom prst="rect">
            <a:avLst/>
          </a:prstGeo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642910" y="3071810"/>
            <a:ext cx="81439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9900"/>
                </a:solidFill>
              </a:rPr>
              <a:t>Освещало, Феи, замок, солнце, ярко.</a:t>
            </a:r>
            <a:endParaRPr lang="ru-RU" sz="60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вета\Рабочий стол\город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571480"/>
            <a:ext cx="78838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</a:t>
            </a:r>
            <a:r>
              <a:rPr lang="ru-RU" sz="6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трана </a:t>
            </a:r>
            <a:r>
              <a:rPr lang="ru-RU" sz="60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</a:t>
            </a:r>
            <a:r>
              <a:rPr lang="ru-RU" sz="60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усского языка</a:t>
            </a:r>
            <a:endParaRPr lang="ru-RU" sz="60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5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43504" y="2571744"/>
            <a:ext cx="3714776" cy="3786214"/>
          </a:xfrm>
          <a:prstGeom prst="rect">
            <a:avLst/>
          </a:prstGeo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500034" y="642918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9900"/>
                </a:solidFill>
              </a:rPr>
              <a:t>Прочти «Тайны языка» на страницах 36 и 39.</a:t>
            </a:r>
            <a:endParaRPr lang="ru-RU" sz="5400" b="1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500042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9900"/>
                </a:solidFill>
              </a:rPr>
              <a:t>Домашнее задание </a:t>
            </a:r>
            <a:endParaRPr lang="ru-RU" sz="5400" b="1" dirty="0">
              <a:solidFill>
                <a:srgbClr val="FF99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000240"/>
            <a:ext cx="82867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u="sng" dirty="0" smtClean="0">
                <a:solidFill>
                  <a:srgbClr val="FF9900"/>
                </a:solidFill>
              </a:rPr>
              <a:t>Учебник с.38 №3, №4</a:t>
            </a:r>
            <a:r>
              <a:rPr lang="ru-RU" sz="6600" dirty="0" smtClean="0">
                <a:solidFill>
                  <a:srgbClr val="FF9900"/>
                </a:solidFill>
              </a:rPr>
              <a:t> </a:t>
            </a:r>
            <a:endParaRPr lang="ru-RU" sz="6600" dirty="0">
              <a:solidFill>
                <a:srgbClr val="FF9900"/>
              </a:solidFill>
            </a:endParaRPr>
          </a:p>
        </p:txBody>
      </p:sp>
      <p:pic>
        <p:nvPicPr>
          <p:cNvPr id="5" name="Picture 7" descr="5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72066" y="3071786"/>
            <a:ext cx="3714776" cy="3786214"/>
          </a:xfrm>
          <a:prstGeom prst="rect">
            <a:avLst/>
          </a:prstGeom>
          <a:noFill/>
          <a:ln/>
        </p:spPr>
      </p:pic>
      <p:pic>
        <p:nvPicPr>
          <p:cNvPr id="6" name="Picture 4" descr="BOO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57158" y="5857892"/>
            <a:ext cx="2130425" cy="6858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star1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8100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 rot="20692828">
            <a:off x="152400" y="2116138"/>
            <a:ext cx="8458200" cy="26257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Желаю Вам 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новых открытий</a:t>
            </a:r>
          </a:p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и ярких звёзд!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Света\Рабочий стол\8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27" y="-793000"/>
            <a:ext cx="9131873" cy="7651000"/>
          </a:xfrm>
          <a:prstGeom prst="rect">
            <a:avLst/>
          </a:prstGeom>
          <a:noFill/>
        </p:spPr>
      </p:pic>
      <p:pic>
        <p:nvPicPr>
          <p:cNvPr id="3" name="Picture 7" descr="5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-285784" y="0"/>
            <a:ext cx="3860810" cy="450059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5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04800" y="609600"/>
            <a:ext cx="3267068" cy="5105416"/>
          </a:xfrm>
          <a:prstGeom prst="rect">
            <a:avLst/>
          </a:prstGeom>
          <a:noFill/>
          <a:ln/>
        </p:spPr>
      </p:pic>
      <p:pic>
        <p:nvPicPr>
          <p:cNvPr id="4" name="Picture 10" descr="star10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786314" y="1214422"/>
            <a:ext cx="3714776" cy="3432853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500174"/>
            <a:ext cx="8667757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Выучишь нужное правило –</a:t>
            </a:r>
          </a:p>
          <a:p>
            <a:pPr algn="ctr"/>
            <a:endParaRPr lang="ru-RU" sz="5400" b="1" cap="none" spc="0" dirty="0" smtClean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выполнишь верно задание.</a:t>
            </a:r>
            <a:endParaRPr lang="ru-RU" sz="5400" b="1" cap="none" spc="0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372600" cy="6858000"/>
          </a:xfrm>
          <a:prstGeom prst="rect">
            <a:avLst/>
          </a:prstGeom>
          <a:noFill/>
          <a:ln/>
        </p:spPr>
      </p:pic>
      <p:pic>
        <p:nvPicPr>
          <p:cNvPr id="5" name="Picture 7" descr="5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1142984"/>
            <a:ext cx="2503488" cy="2971800"/>
          </a:xfrm>
          <a:prstGeom prst="rect">
            <a:avLst/>
          </a:prstGeom>
          <a:noFill/>
          <a:ln/>
        </p:spPr>
      </p:pic>
      <p:pic>
        <p:nvPicPr>
          <p:cNvPr id="6" name="Picture 13" descr="J009574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1291748">
            <a:off x="4018734" y="3171885"/>
            <a:ext cx="1143000" cy="1095375"/>
          </a:xfrm>
          <a:prstGeom prst="rect">
            <a:avLst/>
          </a:prstGeom>
          <a:noFill/>
          <a:ln/>
        </p:spPr>
      </p:pic>
      <p:pic>
        <p:nvPicPr>
          <p:cNvPr id="7" name="Picture 10" descr="star1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071934" y="3143248"/>
            <a:ext cx="1066800" cy="985838"/>
          </a:xfrm>
          <a:prstGeom prst="rect">
            <a:avLst/>
          </a:prstGeom>
          <a:noFill/>
          <a:ln/>
        </p:spPr>
      </p:pic>
      <p:pic>
        <p:nvPicPr>
          <p:cNvPr id="8" name="Picture 13" descr="J009574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 rot="1291748">
            <a:off x="804024" y="5029274"/>
            <a:ext cx="1143000" cy="1095375"/>
          </a:xfrm>
          <a:prstGeom prst="rect">
            <a:avLst/>
          </a:prstGeom>
          <a:noFill/>
          <a:ln/>
        </p:spPr>
      </p:pic>
      <p:pic>
        <p:nvPicPr>
          <p:cNvPr id="9" name="Picture 20" descr="star1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5072074"/>
            <a:ext cx="10668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8" descr="J009574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91748">
            <a:off x="4656914" y="4972116"/>
            <a:ext cx="11430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 descr="star1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5000636"/>
            <a:ext cx="10668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9" descr="star1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3834" y="4071942"/>
            <a:ext cx="10668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500298" y="428604"/>
            <a:ext cx="66437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C000"/>
                </a:solidFill>
              </a:rPr>
              <a:t>Выучишь нужное правило – выполнишь верно задание.</a:t>
            </a:r>
            <a:endParaRPr lang="ru-RU" sz="4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372600" cy="6858000"/>
          </a:xfrm>
          <a:prstGeom prst="rect">
            <a:avLst/>
          </a:prstGeom>
          <a:noFill/>
          <a:ln/>
        </p:spPr>
      </p:pic>
      <p:sp>
        <p:nvSpPr>
          <p:cNvPr id="2" name="Прямоугольник 1"/>
          <p:cNvSpPr/>
          <p:nvPr/>
        </p:nvSpPr>
        <p:spPr>
          <a:xfrm>
            <a:off x="2428860" y="2786058"/>
            <a:ext cx="371477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ночь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2786058"/>
            <a:ext cx="371477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2786058"/>
            <a:ext cx="380354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арбуз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2786058"/>
            <a:ext cx="91242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2857496"/>
            <a:ext cx="315714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река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36" y="2857496"/>
            <a:ext cx="97654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57554" y="2786058"/>
            <a:ext cx="240828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ель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57554" y="2786058"/>
            <a:ext cx="92685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0364" y="2786058"/>
            <a:ext cx="245291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чай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24388" y="2786058"/>
            <a:ext cx="90441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0317" y="2928934"/>
            <a:ext cx="251325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игла</a:t>
            </a:r>
            <a:endParaRPr lang="ru-RU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30317" y="2928934"/>
            <a:ext cx="87075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52313" y="2781398"/>
            <a:ext cx="2491323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еда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54150" y="2781398"/>
            <a:ext cx="92685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115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е</a:t>
            </a:r>
            <a:endParaRPr lang="ru-RU" sz="115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85185E-6 L -0.08785 -0.3254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01927 -0.33588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11024 -0.34629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2934 -0.32546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26146 -0.32546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0.34635 -0.30394 " pathEditMode="relative" rAng="0" ptsTypes="AA"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6 L 0.36458 -0.29328 " pathEditMode="relative" rAng="0" ptsTypes="AA">
                                      <p:cBhvr>
                                        <p:cTn id="1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" y="-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2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2"/>
      <p:bldP spid="14" grpId="0"/>
      <p:bldP spid="14" grpId="1"/>
      <p:bldP spid="15" grpId="0"/>
      <p:bldP spid="15" grpId="2"/>
      <p:bldP spid="16" grpId="0"/>
      <p:bldP spid="16" grpId="1"/>
      <p:bldP spid="19" grpId="0"/>
      <p:bldP spid="19" grpId="2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182</Words>
  <Application>Microsoft Office PowerPoint</Application>
  <PresentationFormat>Экран (4:3)</PresentationFormat>
  <Paragraphs>70</Paragraphs>
  <Slides>23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Sveta</dc:creator>
  <cp:lastModifiedBy>Sveta</cp:lastModifiedBy>
  <cp:revision>84</cp:revision>
  <dcterms:created xsi:type="dcterms:W3CDTF">2010-01-26T18:52:14Z</dcterms:created>
  <dcterms:modified xsi:type="dcterms:W3CDTF">2010-02-01T16:35:17Z</dcterms:modified>
</cp:coreProperties>
</file>