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1" r:id="rId4"/>
    <p:sldId id="261" r:id="rId5"/>
    <p:sldId id="262" r:id="rId6"/>
    <p:sldId id="259" r:id="rId7"/>
    <p:sldId id="260" r:id="rId8"/>
    <p:sldId id="263" r:id="rId9"/>
    <p:sldId id="267" r:id="rId10"/>
    <p:sldId id="268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6.9885992656928908E-2"/>
          <c:y val="7.2158625287043407E-2"/>
          <c:w val="0.92325755651511365"/>
          <c:h val="0.4349578694432214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8008197097337228E-3"/>
                  <c:y val="-3.235823179982649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560983651680485E-2"/>
                  <c:y val="-1.7649944618087221E-2"/>
                </c:manualLayout>
              </c:layout>
              <c:showVal val="1"/>
            </c:dLbl>
            <c:dLbl>
              <c:idx val="2"/>
              <c:layout>
                <c:manualLayout>
                  <c:x val="1.0560983651680485E-2"/>
                  <c:y val="-1.7649944618087221E-2"/>
                </c:manualLayout>
              </c:layout>
              <c:showVal val="1"/>
            </c:dLbl>
            <c:dLbl>
              <c:idx val="3"/>
              <c:layout>
                <c:manualLayout>
                  <c:x val="1.7601639419467538E-3"/>
                  <c:y val="-1.7649944618087221E-2"/>
                </c:manualLayout>
              </c:layout>
              <c:showVal val="1"/>
            </c:dLbl>
            <c:dLbl>
              <c:idx val="4"/>
              <c:layout>
                <c:manualLayout>
                  <c:x val="1.0560983651680485E-2"/>
                  <c:y val="-1.7649944618087221E-2"/>
                </c:manualLayout>
              </c:layout>
              <c:showVal val="1"/>
            </c:dLbl>
            <c:dLbl>
              <c:idx val="5"/>
              <c:layout>
                <c:manualLayout>
                  <c:x val="1.0560983651680485E-2"/>
                  <c:y val="-1.7649944618087221E-2"/>
                </c:manualLayout>
              </c:layout>
              <c:showVal val="1"/>
            </c:dLbl>
            <c:dLbl>
              <c:idx val="6"/>
              <c:layout>
                <c:manualLayout>
                  <c:x val="8.8008197097337228E-3"/>
                  <c:y val="-2.3533259490782877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9416574363478592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  <a:softEdge rad="12700"/>
              </a:effectLst>
            </c:spPr>
            <c:showVal val="1"/>
          </c:dLbls>
          <c:cat>
            <c:strRef>
              <c:f>Лист1!$A$2:$A$9</c:f>
              <c:strCache>
                <c:ptCount val="8"/>
                <c:pt idx="0">
                  <c:v>Самоопределение к деятельности</c:v>
                </c:pt>
                <c:pt idx="1">
                  <c:v>Актуализация знаний</c:v>
                </c:pt>
                <c:pt idx="2">
                  <c:v>Постановка учебной задачи</c:v>
                </c:pt>
                <c:pt idx="3">
                  <c:v>Открытие нового знания</c:v>
                </c:pt>
                <c:pt idx="4">
                  <c:v>Первичное закрепление</c:v>
                </c:pt>
                <c:pt idx="5">
                  <c:v>Сам. Работа с проверкой</c:v>
                </c:pt>
                <c:pt idx="6">
                  <c:v>Включение н. знания в систему</c:v>
                </c:pt>
                <c:pt idx="7">
                  <c:v>Рефлексия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@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8</c:v>
                </c:pt>
                <c:pt idx="7">
                  <c:v>3</c:v>
                </c:pt>
              </c:numCache>
            </c:numRef>
          </c:val>
        </c:ser>
        <c:dLbls>
          <c:showVal val="1"/>
        </c:dLbls>
        <c:shape val="cylinder"/>
        <c:axId val="70939776"/>
        <c:axId val="70942080"/>
        <c:axId val="0"/>
      </c:bar3DChart>
      <c:catAx>
        <c:axId val="70939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СТРУКТУРА    УРОКА</a:t>
                </a:r>
              </a:p>
            </c:rich>
          </c:tx>
          <c:layout>
            <c:manualLayout>
              <c:xMode val="edge"/>
              <c:yMode val="edge"/>
              <c:x val="0.63573055422534208"/>
              <c:y val="0.92906778373654575"/>
            </c:manualLayout>
          </c:layout>
        </c:title>
        <c:majorTickMark val="in"/>
        <c:minorTickMark val="in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70942080"/>
        <c:crosses val="autoZero"/>
        <c:auto val="1"/>
        <c:lblAlgn val="ctr"/>
        <c:lblOffset val="100"/>
      </c:catAx>
      <c:valAx>
        <c:axId val="709420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ВРЕМЯ </a:t>
                </a:r>
              </a:p>
            </c:rich>
          </c:tx>
          <c:layout>
            <c:manualLayout>
              <c:xMode val="edge"/>
              <c:yMode val="edge"/>
              <c:x val="2.0585564164180181E-2"/>
              <c:y val="0.10561693473310366"/>
            </c:manualLayout>
          </c:layout>
        </c:title>
        <c:numFmt formatCode="@" sourceLinked="1"/>
        <c:tickLblPos val="nextTo"/>
        <c:crossAx val="70939776"/>
        <c:crosses val="autoZero"/>
        <c:crossBetween val="between"/>
      </c:valAx>
    </c:plotArea>
    <c:plotVisOnly val="1"/>
  </c:chart>
  <c:txPr>
    <a:bodyPr/>
    <a:lstStyle/>
    <a:p>
      <a:pPr>
        <a:defRPr sz="2000">
          <a:solidFill>
            <a:srgbClr val="002060"/>
          </a:solidFill>
        </a:defRPr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0.32083</cdr:x>
      <cdr:y>0.71528</cdr:y>
    </cdr:from>
    <cdr:to>
      <cdr:x>0.33083</cdr:x>
      <cdr:y>0.73194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6850" y="1962150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A2DBD-527A-485E-82C4-CD4A03CF4013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FFBE2-EE6D-464C-B78C-607C4C87D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B926F-2BC6-4BA8-B121-5CA23AD5A2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fld id="{926E2254-18CF-4786-8C6D-A7BE7C34463E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Arial Unicode MS" charset="0"/>
              </a:defRPr>
            </a:lvl1pPr>
          </a:lstStyle>
          <a:p>
            <a:fld id="{5C30C838-1F05-4A7D-9D2B-C703EC3650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14348" y="384956"/>
            <a:ext cx="7773120" cy="406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</a:endParaRPr>
          </a:p>
          <a:p>
            <a:r>
              <a:rPr lang="ru-RU" sz="6600" dirty="0" smtClean="0">
                <a:latin typeface="Times New Roman" pitchFamily="18" charset="0"/>
              </a:rPr>
              <a:t>Системно -</a:t>
            </a:r>
            <a:r>
              <a:rPr lang="ru-RU" sz="6600" dirty="0" err="1" smtClean="0">
                <a:latin typeface="Times New Roman" pitchFamily="18" charset="0"/>
              </a:rPr>
              <a:t>деятельностный</a:t>
            </a:r>
            <a:r>
              <a:rPr lang="ru-RU" sz="6600" dirty="0" smtClean="0">
                <a:latin typeface="Times New Roman" pitchFamily="18" charset="0"/>
              </a:rPr>
              <a:t>  </a:t>
            </a:r>
            <a:r>
              <a:rPr lang="ru-RU" sz="6600" dirty="0">
                <a:latin typeface="Times New Roman" pitchFamily="18" charset="0"/>
              </a:rPr>
              <a:t>метод </a:t>
            </a:r>
            <a:r>
              <a:rPr lang="ru-RU" sz="6600" dirty="0" smtClean="0">
                <a:latin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</a:rPr>
            </a:br>
            <a:r>
              <a:rPr lang="ru-RU" sz="6600" dirty="0" smtClean="0">
                <a:latin typeface="Times New Roman" pitchFamily="18" charset="0"/>
              </a:rPr>
              <a:t>обучения </a:t>
            </a:r>
            <a:endParaRPr lang="ru-RU" sz="6600" dirty="0">
              <a:latin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4786322"/>
            <a:ext cx="4972040" cy="175266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«НОШ №11»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Москвитина Т.В.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9520"/>
          <a:stretch>
            <a:fillRect/>
          </a:stretch>
        </p:blipFill>
        <p:spPr bwMode="auto">
          <a:xfrm>
            <a:off x="642910" y="714356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1500174"/>
          <a:ext cx="7603207" cy="468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28596" y="517694"/>
            <a:ext cx="7715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Структура урока  ОНЗ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и распределение времени</a:t>
            </a:r>
            <a:r>
              <a:rPr lang="ru-RU" sz="20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на уроке ОНЗ</a:t>
            </a:r>
          </a:p>
          <a:p>
            <a:pPr algn="ctr" eaLnBrk="0" hangingPunct="0"/>
            <a:r>
              <a:rPr lang="ru-RU" sz="20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Продолжительность этапов </a:t>
            </a:r>
            <a:r>
              <a:rPr lang="ru-RU" sz="16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урока «открытия» нового знания в минута</a:t>
            </a:r>
            <a:r>
              <a:rPr lang="ru-RU" sz="14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4" name="Рисунок 3" descr="baby1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4282" y="492919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sw87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2770" y="4857760"/>
            <a:ext cx="1417072" cy="17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95" name="Group 87"/>
          <p:cNvGraphicFramePr>
            <a:graphicFrameLocks noGrp="1"/>
          </p:cNvGraphicFramePr>
          <p:nvPr/>
        </p:nvGraphicFramePr>
        <p:xfrm>
          <a:off x="755650" y="333375"/>
          <a:ext cx="7632700" cy="6256655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358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 учителя</a:t>
                      </a:r>
                      <a:endParaRPr kumimoji="0" lang="ru-RU" sz="17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Действие ученика</a:t>
                      </a:r>
                      <a:endParaRPr kumimoji="0" lang="ru-RU" sz="1700" b="1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актуализация знаний учащихся, предъявление проблемной ситуации.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закрепляет умение анализировать, обобщать, формулировать умозаключения.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организует взаимодействие учащихся, организует решение, сбор и обсуждение результатов в парах.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применение полученных ЗУН в измененных условиях (работа в паре), осуществление взаимоконтроля.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1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организует поиск рационального способа решения учебной задачи, организует самостоятельное выполнение учащимися заданий, организует самопроверку уч-ся своих решений.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закрепляет умение работать самостоятельно, контроль за правильностью выполнения своих действий.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контроль и коррекция знаний, предоставление возможности выявления причин ошибок и их исправления.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применение полученных ЗУН на практике, 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контроль за результатом учебной деятельности, оценка знаний.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этап:</a:t>
                      </a:r>
                      <a:r>
                        <a:rPr kumimoji="0" lang="ru-R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самостоятельное подведение итогов урока, самоанализ и самооценка.</a:t>
                      </a: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 – </a:t>
            </a:r>
            <a:r>
              <a:rPr lang="ru-RU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 обучения.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3"/>
          <p:cNvSpPr>
            <a:spLocks noGrp="1"/>
          </p:cNvSpPr>
          <p:nvPr>
            <p:ph idx="1"/>
          </p:nvPr>
        </p:nvSpPr>
        <p:spPr>
          <a:xfrm>
            <a:off x="456481" y="1785926"/>
            <a:ext cx="8226720" cy="434335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sz="4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Система дидактических принципов.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ru-RU" sz="4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Технология </a:t>
            </a:r>
            <a:r>
              <a:rPr lang="ru-RU" sz="4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метода.      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задачи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481" y="2000240"/>
            <a:ext cx="8226720" cy="41290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Умение и желание учиться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Умение работать в команде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Способность к саморазвитию 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самоизменению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Grp="1" noChangeArrowheads="1"/>
          </p:cNvSpPr>
          <p:nvPr>
            <p:ph idx="1"/>
          </p:nvPr>
        </p:nvSpPr>
        <p:spPr bwMode="auto">
          <a:xfrm>
            <a:off x="456481" y="1604329"/>
            <a:ext cx="8226720" cy="37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>
                <a:latin typeface="Times New Roman" pitchFamily="18" charset="0"/>
              </a:rPr>
              <a:t>Формирование системы культурных ценностей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>
                <a:latin typeface="Times New Roman" pitchFamily="18" charset="0"/>
              </a:rPr>
              <a:t>Формирование мышления через обучение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4000" dirty="0">
                <a:latin typeface="Times New Roman" pitchFamily="18" charset="0"/>
              </a:rPr>
              <a:t>Формирование целостной картины мира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</a:rPr>
              <a:t>Деятельностный</a:t>
            </a:r>
            <a:r>
              <a:rPr lang="ru-RU" b="1" dirty="0" smtClean="0">
                <a:latin typeface="Times New Roman" pitchFamily="18" charset="0"/>
              </a:rPr>
              <a:t>  метод обучения.</a:t>
            </a:r>
            <a:endParaRPr lang="ru-RU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6481" y="1850255"/>
            <a:ext cx="8226720" cy="40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>
                <a:solidFill>
                  <a:srgbClr val="008080"/>
                </a:solidFill>
                <a:latin typeface="Cambria" pitchFamily="18" charset="0"/>
                <a:cs typeface="Times New Roman" pitchFamily="18" charset="0"/>
              </a:rPr>
              <a:t>       </a:t>
            </a:r>
            <a:r>
              <a:rPr lang="ru-RU" sz="4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Метод обучения, при котором </a:t>
            </a:r>
            <a:r>
              <a:rPr lang="ru-RU" sz="4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ребенок не получает знания</a:t>
            </a:r>
            <a:r>
              <a:rPr lang="ru-RU" sz="4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в готовом виде, </a:t>
            </a:r>
            <a:r>
              <a:rPr lang="ru-RU" sz="4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 добывает их сам</a:t>
            </a:r>
            <a:r>
              <a:rPr lang="ru-RU" sz="4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в процессе собственной учебно-познавательной деятельности называется       </a:t>
            </a:r>
            <a:r>
              <a:rPr lang="ru-RU" sz="4000" dirty="0" err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деятельностным</a:t>
            </a:r>
            <a:r>
              <a:rPr lang="ru-RU" sz="40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методом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обучения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071813" y="1928813"/>
            <a:ext cx="14287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1857375"/>
            <a:ext cx="142875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" y="2857500"/>
            <a:ext cx="3857625" cy="2000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человеку умение действовать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857496"/>
            <a:ext cx="3571875" cy="2000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способа действий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285720" y="5286388"/>
            <a:ext cx="8643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надо давать рыбу, надо научить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ловить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385175" cy="12477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построения обучения в СДП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Непрерывности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Целостности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Минимакса</a:t>
            </a:r>
            <a:r>
              <a:rPr lang="ru-RU" i="1" dirty="0" smtClean="0"/>
              <a:t> 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Психологической комфортности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Вариативности</a:t>
            </a:r>
          </a:p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42938" y="357188"/>
            <a:ext cx="74295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Технология </a:t>
            </a:r>
            <a:r>
              <a:rPr lang="ru-RU" sz="2400" b="1" dirty="0" err="1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деятельностного</a:t>
            </a: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метода </a:t>
            </a:r>
            <a:r>
              <a:rPr lang="ru-RU" sz="20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– </a:t>
            </a:r>
            <a:br>
              <a:rPr lang="ru-RU" sz="20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</a:br>
            <a:r>
              <a:rPr lang="ru-RU" sz="2000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механизм реализации системно – </a:t>
            </a:r>
            <a:r>
              <a:rPr lang="ru-RU" sz="2000" dirty="0" err="1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деятельностного</a:t>
            </a:r>
            <a:r>
              <a:rPr lang="ru-RU" sz="2000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подхода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(базовый и технологический уровни).</a:t>
            </a:r>
          </a:p>
          <a:p>
            <a:pPr algn="ctr" eaLnBrk="0" hangingPunct="0"/>
            <a:r>
              <a:rPr lang="ru-RU" sz="20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Базовый уровень технологии </a:t>
            </a:r>
            <a:r>
              <a:rPr lang="ru-RU" sz="2000" dirty="0" err="1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деятельностного</a:t>
            </a:r>
            <a:r>
              <a:rPr lang="ru-RU" sz="2000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метода:</a:t>
            </a:r>
            <a:r>
              <a:rPr lang="ru-RU" sz="20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урок  открытия нового знания  (ОНЗ).</a:t>
            </a:r>
            <a:endParaRPr lang="ru-RU" sz="2400" dirty="0">
              <a:solidFill>
                <a:srgbClr val="7030A0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9219" name="Рисунок 2" descr="D:\л.в\презентации к мастеру\4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143380"/>
            <a:ext cx="250031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500063" y="2405708"/>
            <a:ext cx="5715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Структура урока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atang" pitchFamily="18" charset="-127"/>
                <a:ea typeface="Batang" pitchFamily="18" charset="-127"/>
              </a:rPr>
              <a:t> «открытия» нового знания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  <a:p>
            <a:pPr eaLnBrk="0" hangingPunct="0"/>
            <a:r>
              <a:rPr lang="ru-RU" sz="2000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1)</a:t>
            </a:r>
            <a:r>
              <a:rPr lang="ru-RU" sz="1400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Мотивация к учебной деятельности (самоопределение).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2) Актуализация и пробное учебное действие.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3) Выявление места и причины затруднения.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4) </a:t>
            </a:r>
            <a:r>
              <a:rPr lang="ru-RU" dirty="0" err="1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Целеполагание</a:t>
            </a:r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 и построение проекта выхода из затруднения.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5) Реализация построенного проекта.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6) Первичное закрепление с комментированием во внешней речи.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7) Самостоятельная работа с самопроверкой по эталону.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8) Включение в систему знаний и повторение. </a:t>
            </a:r>
            <a:endParaRPr lang="ru-RU" dirty="0"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525050"/>
                </a:solidFill>
                <a:latin typeface="Cambria" pitchFamily="18" charset="0"/>
                <a:cs typeface="Times New Roman" pitchFamily="18" charset="0"/>
              </a:rPr>
              <a:t>9) Рефлексия учебной деятельности.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5679"/>
          <a:stretch>
            <a:fillRect/>
          </a:stretch>
        </p:blipFill>
        <p:spPr bwMode="auto">
          <a:xfrm>
            <a:off x="642910" y="1571612"/>
            <a:ext cx="77153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shablon_shkolnyy_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shablon_shkolnyy_3</Template>
  <TotalTime>84</TotalTime>
  <Words>390</Words>
  <Application>Microsoft Office PowerPoint</Application>
  <PresentationFormat>Экран (4:3)</PresentationFormat>
  <Paragraphs>75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shablon_shkolnyy_3</vt:lpstr>
      <vt:lpstr>  Системно -деятельностный  метод  обучения </vt:lpstr>
      <vt:lpstr>Системно – деятельностный  метод обучения.</vt:lpstr>
      <vt:lpstr>Основные задачи образования:</vt:lpstr>
      <vt:lpstr>Слайд 4</vt:lpstr>
      <vt:lpstr>Деятельностный  метод обучения.</vt:lpstr>
      <vt:lpstr> Цель обучения </vt:lpstr>
      <vt:lpstr> Принципы построения обучения в СДП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Конструктивно выполнить задачи образования 21 века  помогает  деятельностный  метод обучения.</dc:title>
  <dc:creator>www.PHILka.RU</dc:creator>
  <cp:lastModifiedBy>www.PHILka.RU</cp:lastModifiedBy>
  <cp:revision>10</cp:revision>
  <dcterms:created xsi:type="dcterms:W3CDTF">2012-10-27T00:50:50Z</dcterms:created>
  <dcterms:modified xsi:type="dcterms:W3CDTF">2014-01-07T02:38:59Z</dcterms:modified>
</cp:coreProperties>
</file>