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B8A18-A7CB-488B-90CA-787625ED23B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CBE71-3872-486A-B531-18BAE9E6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00174"/>
            <a:ext cx="7772400" cy="2786081"/>
          </a:xfrm>
        </p:spPr>
        <p:txBody>
          <a:bodyPr numCol="1">
            <a:noAutofit/>
          </a:bodyPr>
          <a:lstStyle/>
          <a:p>
            <a:pPr>
              <a:lnSpc>
                <a:spcPct val="150000"/>
              </a:lnSpc>
            </a:pPr>
            <a:r>
              <a:rPr lang="ru-RU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Инклюзивное</a:t>
            </a:r>
            <a:br>
              <a:rPr lang="ru-RU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04448" cy="936104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организации успешного обучения и воспитания детей с ограниченными возможностями здоровья 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784976" cy="5112568"/>
          </a:xfrm>
        </p:spPr>
        <p:txBody>
          <a:bodyPr/>
          <a:lstStyle/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Обучение </a:t>
            </a: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коррекция развития детей с ограниченными возможностями здоровья должны осуществляться по образовательным программам, разработанным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базе основных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программ </a:t>
            </a: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психофизических особенностей и возможностей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 </a:t>
            </a: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endParaRPr lang="ru-RU" sz="2000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Необходимо </a:t>
            </a: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психолого-педагогическое сопровождение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с ограниченными возможностями здоровья на протяжении всего периода его обучения в ОУ общего </a:t>
            </a:r>
            <a:r>
              <a:rPr lang="ru-RU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типа.</a:t>
            </a: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endParaRPr lang="ru-RU" sz="20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Необходима </a:t>
            </a: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 подготовка педагогического коллектива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ОУ  общего типа в соответствии со спецификой   </a:t>
            </a:r>
            <a:r>
              <a:rPr lang="ru-RU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учебно-воспитательной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коррекционной работы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33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16832"/>
            <a:ext cx="8712967" cy="4824536"/>
          </a:xfrm>
        </p:spPr>
        <p:txBody>
          <a:bodyPr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6.</a:t>
            </a:r>
            <a:r>
              <a:rPr lang="ru-RU" sz="20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обеспечения освоения детьми с ограниченными возможностями  </a:t>
            </a:r>
            <a:r>
              <a:rPr lang="ru-RU" sz="20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 </a:t>
            </a:r>
            <a:r>
              <a:rPr lang="ru-RU" sz="20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программ  целесообразно </a:t>
            </a:r>
            <a:r>
              <a:rPr lang="ru-RU" sz="2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в штатное расписание ОУ</a:t>
            </a:r>
            <a:r>
              <a:rPr lang="ru-RU" sz="20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общего типа дополнительные </a:t>
            </a:r>
            <a:r>
              <a:rPr lang="ru-RU" sz="2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ставки педагогических (учителя-дефектологи,  учителя-логопеды, педагоги-психологи, социальные педагоги, воспитатели и др.) и медицинских работников.</a:t>
            </a:r>
            <a:br>
              <a:rPr lang="ru-RU" sz="2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0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эффективного включения детей с ограниченными возможностями здоровья  в ОУ общего типа </a:t>
            </a:r>
            <a:r>
              <a:rPr lang="ru-RU" sz="2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важное значение имеет проведение информационно-просветительской, разъяснительной работы </a:t>
            </a:r>
            <a:r>
              <a:rPr lang="ru-RU" sz="20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вопросам, связанным с особенностями образовательного процесса для данной категории детей, со всеми участниками образовательного процесса – обучающимися,  их родителями, педагогическими работниками. </a:t>
            </a:r>
            <a:br>
              <a:rPr lang="ru-RU" sz="20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8352928" cy="93610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организации успешного обучения и воспитания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детей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здоровья </a:t>
            </a:r>
          </a:p>
        </p:txBody>
      </p:sp>
    </p:spTree>
    <p:extLst>
      <p:ext uri="{BB962C8B-B14F-4D97-AF65-F5344CB8AC3E}">
        <p14:creationId xmlns:p14="http://schemas.microsoft.com/office/powerpoint/2010/main" val="414725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696744" cy="108012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требует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команды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61048"/>
            <a:ext cx="3774795" cy="28083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44824"/>
            <a:ext cx="4824536" cy="4896544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идеале такая команда состоит из: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Дефектолога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работника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Врача-педиатра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по охране и гигиене труда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Ассистента педагога (сопровождающего)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75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5472608" cy="63567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барьеры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27984" y="1340768"/>
            <a:ext cx="4376465" cy="533913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особыми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образовательными потребностями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признаются необучаемыми;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учителей и директоров массовых школ недостаточно знают о проблемах инвалидности и не готовы к включению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детей-инвалидов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 обучения в классах;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детей инвалидов не знают, как отстаивать права детей на образование и испытывают страх перед системой образования и социальной поддержки;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Архитектурная недоступность школ,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01008"/>
            <a:ext cx="4129661" cy="3222873"/>
          </a:xfrm>
        </p:spPr>
      </p:pic>
    </p:spTree>
    <p:extLst>
      <p:ext uri="{BB962C8B-B14F-4D97-AF65-F5344CB8AC3E}">
        <p14:creationId xmlns:p14="http://schemas.microsoft.com/office/powerpoint/2010/main" val="14706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568952" cy="5112568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0" kern="0" cap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ru-RU" sz="2400" b="0" kern="0" cap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      </a:t>
            </a:r>
            <a:r>
              <a:rPr lang="ru-RU" sz="24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введения инклюзии </a:t>
            </a:r>
            <a:r>
              <a:rPr lang="ru-RU" sz="24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</a:t>
            </a:r>
            <a: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наличия только самих школ и дошкольных учреждений, пусть даже полностью оборудованных, доступных и с обученным персоналом.</a:t>
            </a:r>
            <a:b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Необходимо </a:t>
            </a:r>
            <a: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позитивное общественное мнение  </a:t>
            </a:r>
            <a:r>
              <a:rPr lang="ru-RU" sz="24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всех </a:t>
            </a:r>
            <a: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о совместном обучении детей. </a:t>
            </a:r>
            <a:r>
              <a:rPr lang="ru-RU" sz="24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</a:t>
            </a:r>
            <a: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этими условиями, должна быть приспособлена к потребностям инвалидов городская среда (включая транспорт). </a:t>
            </a:r>
            <a:b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Важным </a:t>
            </a:r>
            <a: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также адекватная поддержка семей с детьми-инвалидами. </a:t>
            </a:r>
            <a:b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От </a:t>
            </a:r>
            <a: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милосердия и благотворительности надо переходить к равноправному партнерству с инвалидами, их семьями и представляющими их общественными организациями. </a:t>
            </a:r>
            <a:b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83768" y="260649"/>
            <a:ext cx="3744416" cy="72007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Системный подход</a:t>
            </a:r>
          </a:p>
        </p:txBody>
      </p:sp>
    </p:spTree>
    <p:extLst>
      <p:ext uri="{BB962C8B-B14F-4D97-AF65-F5344CB8AC3E}">
        <p14:creationId xmlns:p14="http://schemas.microsoft.com/office/powerpoint/2010/main" val="296920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5400600" cy="936104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 понять: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40968"/>
            <a:ext cx="2229511" cy="3591248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2555776" y="1628800"/>
            <a:ext cx="5915000" cy="2325935"/>
          </a:xfrm>
        </p:spPr>
        <p:txBody>
          <a:bodyPr>
            <a:normAutofit/>
          </a:bodyPr>
          <a:lstStyle/>
          <a:p>
            <a:pPr lvl="0"/>
            <a:r>
              <a:rPr lang="ru-RU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создании инклюзивных школ, школ нового типа , дети привыкают к тому, что мир – разнообразен, что люди в нем – разные, что каждый человек имеет право на жизнь, воспитание, обучение, развитие.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89040"/>
            <a:ext cx="4041775" cy="2966784"/>
          </a:xfrm>
        </p:spPr>
      </p:pic>
    </p:spTree>
    <p:extLst>
      <p:ext uri="{BB962C8B-B14F-4D97-AF65-F5344CB8AC3E}">
        <p14:creationId xmlns:p14="http://schemas.microsoft.com/office/powerpoint/2010/main" val="561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3010346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человека не существует более чудовищного наказания , чем быть предоставленным в обществе самому себе и оставаться абсолютно незамеченным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У. Джеймс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645024"/>
            <a:ext cx="3426319" cy="3075800"/>
          </a:xfrm>
        </p:spPr>
      </p:pic>
    </p:spTree>
    <p:extLst>
      <p:ext uri="{BB962C8B-B14F-4D97-AF65-F5344CB8AC3E}">
        <p14:creationId xmlns:p14="http://schemas.microsoft.com/office/powerpoint/2010/main" val="3076352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348880"/>
            <a:ext cx="7200800" cy="930027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68144" y="5805264"/>
            <a:ext cx="2947864" cy="852115"/>
          </a:xfrm>
        </p:spPr>
        <p:txBody>
          <a:bodyPr>
            <a:normAutofit fontScale="85000" lnSpcReduction="1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Козаченко И.Н.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8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500990" cy="500066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Инклюзивное </a:t>
            </a: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(включающее)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Рисунок1лш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2132" y="2214554"/>
            <a:ext cx="3357586" cy="44291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285860"/>
            <a:ext cx="5000660" cy="5429288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это образование, при котором все дети, несмотря на свои физические, интеллектуальные и иные особенности, включены в общую систему образования и обучаются в общеобразовательных школах вместе со своими сверстниками.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Инклюзия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означает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раскрытие каждого ученика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помощью образовательной программы, которая достаточно сложна, но соответствует его способностям.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Инклюзия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учитывает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потребности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также как 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специальные условия и поддержку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необходимые ученику и учителям для достижения успеха.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14546" y="214290"/>
            <a:ext cx="5286412" cy="785818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Инклюзивное образование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857620" y="1571612"/>
            <a:ext cx="4722825" cy="4357718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Работает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над улучшением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образовательных структур, систем и методик для обеспечения потребностей всех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детей;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Является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частью большой стратегии по созданию общества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принимающего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всех;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Является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динамичным процессом, который постоянно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развитии;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Признает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что все дети могут учиться.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67" y="3933056"/>
            <a:ext cx="3420653" cy="27363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72560" cy="40005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экспертным оценкам в настоящее время 1,6 млн. детей, проживающих в Российской Федерации (4,5% от их общего числа), относятся к категории лиц с ограниченными возможностями и нуждаются в специальном (коррекционном) образовании, соответствующем их особым образовательным потребностям.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Получение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детьми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 ограниченными возможностями здоровья и детьми-инвалидами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является одним из основных и неотъемлемых условий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их успешной социализации, обеспечения их полноценного участия в жизни общества, эффективной самореализации в различных видах профессиональной и социальной деятельности.</a:t>
            </a:r>
          </a:p>
        </p:txBody>
      </p:sp>
      <p:pic>
        <p:nvPicPr>
          <p:cNvPr id="5" name="Содержимое 4" descr="Рисунок1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3792" y="4143380"/>
            <a:ext cx="2991972" cy="2631657"/>
          </a:xfrm>
        </p:spPr>
      </p:pic>
      <p:pic>
        <p:nvPicPr>
          <p:cNvPr id="6" name="Содержимое 5" descr="Рисунок1е5.wm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86446" y="4143380"/>
            <a:ext cx="3214710" cy="25922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142852"/>
            <a:ext cx="5786478" cy="671514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Долгое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время государственная политика была ориентирована на содержание детей с ограниченными возможностями в интернатах, обучение и воспитание таких детей исключительно в условиях специального (коррекционного) образовательного учреждения.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Многие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специалисты отмечают, что часто юноши и девушки, получившие общее полное образование в специальных учреждениях, трудно адаптируются к получению профессионального образования в обычных образовательных учреждениях. По мнению экспертов, это ведет к углублению неравенства людей с ограниченными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возможностями здоровья.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Реализация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интегрированного (инклюзивного) подхода выступает в качестве гуманистической альтернативы специальному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обучению.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Инклюзивное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образование использует гибкий подход к преподаванию для удовлетворения различных потребностей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обучении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показывает российская и международная практика, обучение становится более эффективным, и выигрывают от этого все дети.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Это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делает особенно актуальным вопрос развития инклюзивного  образования на уровне общеобразовательной школы.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Рисунок18у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43637" y="4572008"/>
            <a:ext cx="2857520" cy="21431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3050"/>
            <a:ext cx="4572032" cy="58418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«Образование для всех»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Рисунок1н5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3571876"/>
            <a:ext cx="2928959" cy="31698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29058" y="1357298"/>
            <a:ext cx="5000660" cy="52864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Фундаментальный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принцип «образование для всех»  состоит в том, что каждый человек должен иметь возможность учиться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Основополагающий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инклюзивного образования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все люди должны иметь возможность учиться вместе, независимо от каких-либо трудностей, имеющихся на этом пути, или различий в способности к обучению, которые они могут иметь.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Адресатами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инклюзивного образования являются люди с ограниченными возможностями здоровья, и инвалиды – лишь одни из них.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936104"/>
          </a:xfrm>
        </p:spPr>
        <p:txBody>
          <a:bodyPr>
            <a:noAutofit/>
          </a:bodyPr>
          <a:lstStyle/>
          <a:p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Включающее образование базируется на восьми принципах:</a:t>
            </a:r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712968" cy="5184576"/>
          </a:xfrm>
        </p:spPr>
        <p:txBody>
          <a:bodyPr>
            <a:normAutofit fontScale="92500" lnSpcReduction="20000"/>
          </a:bodyPr>
          <a:lstStyle/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Ценность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не зависит от его способностей и достижений. </a:t>
            </a: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endParaRPr lang="ru-RU" sz="20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способен чувствовать и думать. </a:t>
            </a:r>
          </a:p>
          <a:p>
            <a:pPr marL="342900" lvl="0" indent="-342900" algn="l" fontAlgn="base">
              <a:spcAft>
                <a:spcPct val="0"/>
              </a:spcAft>
              <a:buClr>
                <a:srgbClr val="00FF99"/>
              </a:buClr>
              <a:buFontTx/>
              <a:buChar char="•"/>
              <a:defRPr/>
            </a:pPr>
            <a:endParaRPr lang="ru-RU" sz="2000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имеет право на общение и на то, чтобы быть услышанным. </a:t>
            </a:r>
          </a:p>
          <a:p>
            <a:pPr marL="342900" lvl="0" indent="-342900" algn="l" fontAlgn="base">
              <a:spcAft>
                <a:spcPct val="0"/>
              </a:spcAft>
              <a:buClr>
                <a:srgbClr val="00FF99"/>
              </a:buClr>
              <a:buFontTx/>
              <a:buChar char="•"/>
              <a:defRPr/>
            </a:pPr>
            <a:endParaRPr lang="ru-RU" sz="2000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нуждаются друг в друге. </a:t>
            </a:r>
          </a:p>
          <a:p>
            <a:pPr marL="342900" lvl="0" indent="-342900" algn="l" fontAlgn="base">
              <a:spcAft>
                <a:spcPct val="0"/>
              </a:spcAft>
              <a:buClr>
                <a:srgbClr val="00FF99"/>
              </a:buClr>
              <a:buFontTx/>
              <a:buChar char="•"/>
              <a:defRPr/>
            </a:pPr>
            <a:endParaRPr lang="ru-RU" sz="2000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Подлинное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может осуществляться только в контексте реальных взаимоотношений. </a:t>
            </a:r>
          </a:p>
          <a:p>
            <a:pPr marL="342900" lvl="0" indent="-342900" algn="l" fontAlgn="base">
              <a:spcAft>
                <a:spcPct val="0"/>
              </a:spcAft>
              <a:buClr>
                <a:srgbClr val="00FF99"/>
              </a:buClr>
              <a:buFontTx/>
              <a:buChar char="•"/>
              <a:defRPr/>
            </a:pPr>
            <a:endParaRPr lang="ru-RU" sz="2000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нуждаются в поддержке и дружбе ровесников. </a:t>
            </a:r>
          </a:p>
          <a:p>
            <a:pPr marL="342900" lvl="0" indent="-342900" algn="l" fontAlgn="base">
              <a:spcAft>
                <a:spcPct val="0"/>
              </a:spcAft>
              <a:buClr>
                <a:srgbClr val="00FF99"/>
              </a:buClr>
              <a:buFontTx/>
              <a:buChar char="•"/>
              <a:defRPr/>
            </a:pPr>
            <a:endParaRPr lang="ru-RU" sz="2000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обучающихся достижение прогресса скорее может быть в том, что они могут делать, чем в том, что не могут. </a:t>
            </a:r>
          </a:p>
          <a:p>
            <a:pPr marL="342900" lvl="0" indent="-342900" algn="l" fontAlgn="base">
              <a:spcAft>
                <a:spcPct val="0"/>
              </a:spcAft>
              <a:buClr>
                <a:srgbClr val="00FF99"/>
              </a:buClr>
              <a:buFontTx/>
              <a:buChar char="•"/>
              <a:defRPr/>
            </a:pPr>
            <a:endParaRPr lang="ru-RU" sz="2000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усиливает все стороны жизни человека.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8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3050"/>
            <a:ext cx="6336704" cy="707678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аспекта развития инклюзии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700808"/>
            <a:ext cx="5688632" cy="5040560"/>
          </a:xfrm>
        </p:spPr>
        <p:txBody>
          <a:bodyPr/>
          <a:lstStyle/>
          <a:p>
            <a:pPr marL="571500" indent="-571500">
              <a:lnSpc>
                <a:spcPct val="9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1.Создание инклюзивной культуры</a:t>
            </a:r>
          </a:p>
          <a:p>
            <a:pPr marL="571500" indent="-571500">
              <a:lnSpc>
                <a:spcPct val="90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школьного сообщества</a:t>
            </a:r>
          </a:p>
          <a:p>
            <a:pPr marL="571500" indent="-571500">
              <a:lnSpc>
                <a:spcPct val="90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инклюзивных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</a:t>
            </a:r>
          </a:p>
          <a:p>
            <a:pPr marL="571500" indent="-571500">
              <a:lnSpc>
                <a:spcPct val="90000"/>
              </a:lnSpc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90000"/>
              </a:lnSpc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2.Разработка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инклюзивной политики</a:t>
            </a:r>
          </a:p>
          <a:p>
            <a:pPr marL="571500" indent="-571500">
              <a:lnSpc>
                <a:spcPct val="90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школы для всех</a:t>
            </a:r>
          </a:p>
          <a:p>
            <a:pPr marL="571500" indent="-571500">
              <a:lnSpc>
                <a:spcPct val="90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поддержки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разнообразия</a:t>
            </a:r>
          </a:p>
          <a:p>
            <a:pPr marL="571500" indent="-571500">
              <a:lnSpc>
                <a:spcPct val="90000"/>
              </a:lnSpc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9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3.Развитие инклюзивной практики</a:t>
            </a:r>
          </a:p>
          <a:p>
            <a:pPr marL="571500" indent="-571500">
              <a:lnSpc>
                <a:spcPct val="90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процессом обучения</a:t>
            </a:r>
          </a:p>
          <a:p>
            <a:pPr marL="571500" indent="-571500">
              <a:lnSpc>
                <a:spcPct val="90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Мобилизация ресурсов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3920031"/>
            <a:ext cx="3208493" cy="2821338"/>
          </a:xfrm>
        </p:spPr>
      </p:pic>
    </p:spTree>
    <p:extLst>
      <p:ext uri="{BB962C8B-B14F-4D97-AF65-F5344CB8AC3E}">
        <p14:creationId xmlns:p14="http://schemas.microsoft.com/office/powerpoint/2010/main" val="403640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85169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организации успешного обучения и воспитания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детей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здоровья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98" y="3573016"/>
            <a:ext cx="3479794" cy="31683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435100"/>
            <a:ext cx="5112568" cy="5306268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адаптивной среды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позволяющей обеспечить  полноценное включение и личностную самореализацию в образовательном учреждении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образовательном учреждении общего типа надлежащих материально-технических условий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обеспечивающих возможность для беспрепятственного доступа детей в здание и помещения ОУ и организации их пребывания и обучения в этом учреждении (пандусы, лифты, специально оборудованные учебные места, специализированное , реабилитационное, медицинское оборудование и т.д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9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830</Words>
  <Application>Microsoft Office PowerPoint</Application>
  <PresentationFormat>Экран (4:3)</PresentationFormat>
  <Paragraphs>88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Инклюзивное образование </vt:lpstr>
      <vt:lpstr>Инклюзивное образование (включающее) </vt:lpstr>
      <vt:lpstr>Инклюзивное образование</vt:lpstr>
      <vt:lpstr>По экспертным оценкам в настоящее время 1,6 млн. детей, проживающих в Российской Федерации (4,5% от их общего числа), относятся к категории лиц с ограниченными возможностями и нуждаются в специальном (коррекционном) образовании, соответствующем их особым образовательным потребностям.   Получение детьми с ограниченными возможностями здоровья и детьми-инвалидами образования является одним из основных и неотъемлемых условий их успешной социализации, обеспечения их полноценного участия в жизни общества, эффективной самореализации в различных видах профессиональной и социальной деятельности.</vt:lpstr>
      <vt:lpstr>         Долгое время государственная политика была ориентирована на содержание детей с ограниченными возможностями в интернатах, обучение и воспитание таких детей исключительно в условиях специального (коррекционного) образовательного учреждения.          Многие специалисты отмечают, что часто юноши и девушки, получившие общее полное образование в специальных учреждениях, трудно адаптируются к получению профессионального образования в обычных образовательных учреждениях. По мнению экспертов, это ведет к углублению неравенства людей с ограниченными возможностями здоровья.        Реализация интегрированного (инклюзивного) подхода выступает в качестве гуманистической альтернативы специальному обучению.       Инклюзивное образование использует гибкий подход к преподаванию для удовлетворения различных потребностей в обучении.  Как показывает российская и международная практика, обучение становится более эффективным, и выигрывают от этого все дети.         Это делает особенно актуальным вопрос развития инклюзивного  образования на уровне общеобразовательной школы.  </vt:lpstr>
      <vt:lpstr>«Образование для всех» </vt:lpstr>
      <vt:lpstr>Включающее образование базируется на восьми принципах: </vt:lpstr>
      <vt:lpstr>Три аспекта развития инклюзии </vt:lpstr>
      <vt:lpstr>Условия организации успешного обучения и воспитания       детей с ограниченными возможностями здоровья </vt:lpstr>
      <vt:lpstr>Условия организации успешного обучения и воспитания детей с ограниченными возможностями здоровья </vt:lpstr>
      <vt:lpstr>      6. В целях обеспечения освоения детьми с ограниченными возможностями  здоровья  образовательных программ  целесообразно ввести в штатное расписание ОУ общего типа дополнительные ставки педагогических (учителя-дефектологи,  учителя-логопеды, педагоги-психологи, социальные педагоги, воспитатели и др.) и медицинских работников.  7. Для обеспечения эффективного включения детей с ограниченными возможностями здоровья  в ОУ общего типа важное значение имеет проведение информационно-просветительской, разъяснительной работы по вопросам, связанным с особенностями образовательного процесса для данной категории детей, со всеми участниками образовательного процесса – обучающимися,  их родителями, педагогическими работниками.  </vt:lpstr>
      <vt:lpstr>Инклюзивное образование требует поддержки      со стороны команды профессионалов </vt:lpstr>
      <vt:lpstr>Существующие барьеры:</vt:lpstr>
      <vt:lpstr>        Для введения инклюзии недостаточно наличия только самих школ и дошкольных учреждений, пусть даже полностью оборудованных, доступных и с обученным персоналом.       Необходимо подготовить позитивное общественное мнение     всех родителей о совместном обучении детей. Наряду с этими условиями, должна быть приспособлена к потребностям инвалидов городская среда (включая транспорт).         Важным является также адекватная поддержка семей с детьми-инвалидами.        От милосердия и благотворительности надо переходить к равноправному партнерству с инвалидами, их семьями и представляющими их общественными организациями.  </vt:lpstr>
      <vt:lpstr>Очень важно понять:</vt:lpstr>
      <vt:lpstr>Для человека не существует более чудовищного наказания , чем быть предоставленным в обществе самому себе и оставаться абсолютно незамеченным.                                                             У. Джеймс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Инклюзивное образование</dc:title>
  <dc:creator>Ирина</dc:creator>
  <cp:lastModifiedBy>Ирина</cp:lastModifiedBy>
  <cp:revision>25</cp:revision>
  <dcterms:created xsi:type="dcterms:W3CDTF">2013-10-20T06:40:23Z</dcterms:created>
  <dcterms:modified xsi:type="dcterms:W3CDTF">2013-11-08T06:48:53Z</dcterms:modified>
</cp:coreProperties>
</file>