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8" r:id="rId3"/>
    <p:sldId id="280" r:id="rId4"/>
    <p:sldId id="281" r:id="rId5"/>
    <p:sldId id="282" r:id="rId6"/>
    <p:sldId id="283" r:id="rId7"/>
    <p:sldId id="266" r:id="rId8"/>
    <p:sldId id="285" r:id="rId9"/>
    <p:sldId id="267" r:id="rId10"/>
    <p:sldId id="290" r:id="rId11"/>
    <p:sldId id="262" r:id="rId12"/>
    <p:sldId id="264" r:id="rId13"/>
    <p:sldId id="287" r:id="rId14"/>
    <p:sldId id="288" r:id="rId15"/>
    <p:sldId id="289" r:id="rId16"/>
    <p:sldId id="263" r:id="rId17"/>
    <p:sldId id="268" r:id="rId18"/>
    <p:sldId id="269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808000"/>
    <a:srgbClr val="009900"/>
    <a:srgbClr val="009999"/>
    <a:srgbClr val="0000FF"/>
    <a:srgbClr val="232891"/>
    <a:srgbClr val="660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5DAA-18A6-412E-86BE-FD368A1D6AE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B4AD0-28A0-45C9-B05F-F004970442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27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B4AD0-28A0-45C9-B05F-F0049704425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</a:t>
            </a:r>
            <a:r>
              <a:rPr lang="ru-RU" baseline="0" dirty="0" smtClean="0"/>
              <a:t> пишут слово до конца строки. Должно получиться 3-4 раза.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B4AD0-28A0-45C9-B05F-F0049704425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Загадка. Новое </a:t>
            </a:r>
            <a:r>
              <a:rPr lang="ru-RU" smtClean="0"/>
              <a:t>словарное слово.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B4AD0-28A0-45C9-B05F-F0049704425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4A7580-7DC7-4EAB-A7A2-2F426FEAC7A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AC0D6A-4D45-43D5-8842-637A64AD1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4051300"/>
            <a:ext cx="7296180" cy="2163782"/>
          </a:xfrm>
        </p:spPr>
        <p:txBody>
          <a:bodyPr/>
          <a:lstStyle/>
          <a:p>
            <a:r>
              <a:rPr lang="ru-RU" dirty="0" smtClean="0"/>
              <a:t>Русский язык 2 класс</a:t>
            </a:r>
          </a:p>
          <a:p>
            <a:r>
              <a:rPr lang="ru-RU" dirty="0" err="1" smtClean="0"/>
              <a:t>Ситема</a:t>
            </a:r>
            <a:r>
              <a:rPr lang="ru-RU" dirty="0" smtClean="0"/>
              <a:t> </a:t>
            </a:r>
            <a:r>
              <a:rPr lang="ru-RU" dirty="0" err="1" smtClean="0"/>
              <a:t>Занкова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Учитель Лаппо Е.С.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929618" cy="2273300"/>
          </a:xfrm>
        </p:spPr>
        <p:txBody>
          <a:bodyPr/>
          <a:lstStyle/>
          <a:p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ТЕМА «Предлоги и приставки»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AutoShape 4"/>
          <p:cNvSpPr>
            <a:spLocks noChangeArrowheads="1"/>
          </p:cNvSpPr>
          <p:nvPr/>
        </p:nvSpPr>
        <p:spPr bwMode="auto">
          <a:xfrm rot="16200000">
            <a:off x="2700338" y="836612"/>
            <a:ext cx="3671888" cy="5256213"/>
          </a:xfrm>
          <a:prstGeom prst="flowChartCollate">
            <a:avLst/>
          </a:prstGeom>
          <a:noFill/>
          <a:ln w="76200">
            <a:solidFill>
              <a:srgbClr val="EEDF1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G0" fmla="+- 2323 0 0"/>
              <a:gd name="G1" fmla="+- 21600 0 2323"/>
              <a:gd name="G2" fmla="+- 21600 0 232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23" y="10800"/>
                </a:moveTo>
                <a:cubicBezTo>
                  <a:pt x="2323" y="15482"/>
                  <a:pt x="6118" y="19277"/>
                  <a:pt x="10800" y="19277"/>
                </a:cubicBezTo>
                <a:cubicBezTo>
                  <a:pt x="15482" y="19277"/>
                  <a:pt x="19277" y="15482"/>
                  <a:pt x="19277" y="10800"/>
                </a:cubicBezTo>
                <a:cubicBezTo>
                  <a:pt x="19277" y="6118"/>
                  <a:pt x="15482" y="2323"/>
                  <a:pt x="10800" y="2323"/>
                </a:cubicBezTo>
                <a:cubicBezTo>
                  <a:pt x="6118" y="2323"/>
                  <a:pt x="2323" y="6118"/>
                  <a:pt x="2323" y="10800"/>
                </a:cubicBez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EDF212"/>
              </a:solidFill>
            </a:endParaRP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5651500" y="1773238"/>
            <a:ext cx="1441450" cy="9350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V="1">
            <a:off x="1908175" y="3789363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1979613" y="1773238"/>
            <a:ext cx="100806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 flipV="1">
            <a:off x="5651500" y="836613"/>
            <a:ext cx="10795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V="1">
            <a:off x="7164388" y="3716338"/>
            <a:ext cx="0" cy="1296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V="1">
            <a:off x="2555875" y="115888"/>
            <a:ext cx="792163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 flipV="1">
            <a:off x="755650" y="5300663"/>
            <a:ext cx="64770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7812088" y="5300663"/>
            <a:ext cx="5762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V="1">
            <a:off x="4067175" y="6092825"/>
            <a:ext cx="10096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971550" y="3213100"/>
            <a:ext cx="71438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2124075" y="981075"/>
            <a:ext cx="8636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3255" name="Picture 7" descr="36_12_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908050"/>
            <a:ext cx="1741487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59 -0.07448 C -0.07049 -0.06778 -0.07726 -0.0569 -0.08716 -0.05043 C -0.09427 -0.04048 -0.10417 -0.03331 -0.11233 -0.02475 C -0.11771 -0.01966 -0.12188 -0.01434 -0.12691 -0.0118 C -0.13212 -0.00486 -0.13316 -0.00185 -0.13993 0.00093 C -0.14479 0.00879 -0.15209 0.01434 -0.15816 0.02013 C -0.16302 0.02336 -0.16563 0.02869 -0.16788 0.03308 C -0.16875 0.03424 -0.17014 0.03424 -0.17136 0.0347 C -0.18733 0.05043 -0.20139 0.06547 -0.21719 0.07958 C -0.22327 0.08952 -0.23195 0.09322 -0.23768 0.10039 C -0.24618 0.10942 -0.24896 0.11913 -0.25677 0.12931 C -0.25747 0.13139 -0.25903 0.13232 -0.26059 0.13417 C -0.27344 0.14897 -0.25834 0.13255 -0.2691 0.14712 C -0.27327 0.1529 -0.28386 0.16216 -0.28959 0.1647 C -0.29757 0.17557 -0.29341 0.17303 -0.30035 0.17604 C -0.30417 0.18089 -0.31424 0.19339 -0.31962 0.19524 C -0.32413 0.19662 -0.32865 0.19894 -0.33281 0.20171 C -0.3375 0.20495 -0.34097 0.20773 -0.34618 0.20958 C -0.35625 0.21652 -0.36684 0.22091 -0.37743 0.22577 C -0.37865 0.22623 -0.37986 0.2267 -0.38108 0.22739 C -0.38264 0.22855 -0.3842 0.2297 -0.38594 0.23063 C -0.3882 0.23178 -0.39306 0.23364 -0.39306 0.23387 C -0.39427 0.23479 -0.39531 0.23618 -0.3967 0.23687 C -0.39896 0.23826 -0.404 0.24011 -0.404 0.24034 C -0.41302 0.25214 -0.42466 0.25931 -0.43403 0.27065 C -0.44479 0.28383 -0.4382 0.28059 -0.4474 0.2836 C -0.4507 0.28985 -0.4533 0.28915 -0.45816 0.29308 C -0.46059 0.29517 -0.46302 0.29748 -0.46545 0.29956 C -0.46667 0.30049 -0.47743 0.3028 -0.47743 0.30303 C -0.48472 0.30488 -0.49236 0.30881 -0.49913 0.31252 C -0.51111 0.31899 -0.52205 0.33056 -0.53281 0.33981 C -0.53716 0.34351 -0.5467 0.35138 -0.54983 0.35577 C -0.55417 0.36179 -0.5592 0.36549 -0.56424 0.37011 C -0.56702 0.37266 -0.56893 0.37659 -0.57136 0.37983 C -0.57222 0.38099 -0.58073 0.38561 -0.58229 0.38631 C -0.58733 0.39625 -0.58143 0.38608 -0.5908 0.39579 C -0.59566 0.40088 -0.59688 0.40458 -0.60278 0.40713 C -0.60764 0.41684 -0.60643 0.40759 -0.60764 0.40065 C -0.60834 0.36803 -0.60903 0.3523 -0.61233 0.32524 C -0.61198 0.26163 -0.61163 0.19778 -0.61111 0.13417 C -0.61077 0.08721 -0.61476 0.04349 -0.60643 -0.00069 C -0.60556 -0.01365 -0.60434 -0.02637 -0.60278 -0.03909 C -0.59636 -0.0347 -0.5974 -0.03123 -0.59184 -0.02637 C -0.58924 -0.02059 -0.58229 -0.01388 -0.57743 -0.0118 C -0.56129 0.0044 -0.54462 0.0229 -0.52448 0.02822 C -0.51979 0.03285 -0.51563 0.03539 -0.51007 0.03794 C -0.50313 0.04488 -0.49427 0.04858 -0.48594 0.05228 C -0.48125 0.05853 -0.47813 0.05922 -0.47257 0.06361 C -0.4658 0.06894 -0.45886 0.07541 -0.45209 0.0812 C -0.4467 0.08582 -0.44254 0.09299 -0.43646 0.09577 C -0.43021 0.10641 -0.41945 0.11497 -0.41111 0.12306 C -0.40382 0.13024 -0.3967 0.13833 -0.38959 0.1455 C -0.38299 0.15221 -0.37535 0.1573 -0.3691 0.1647 C -0.36337 0.17141 -0.35695 0.17604 -0.35087 0.18228 C -0.34636 0.18668 -0.34306 0.19292 -0.33768 0.19524 C -0.32604 0.21073 -0.31129 0.22138 -0.29792 0.23364 C -0.29184 0.23919 -0.28438 0.25006 -0.27743 0.25307 C -0.27309 0.2607 -0.27101 0.2607 -0.26545 0.26579 C -0.25643 0.27481 -0.24705 0.28776 -0.23525 0.29308 C -0.22847 0.30211 -0.22136 0.30465 -0.21216 0.30766 C -0.19809 0.32084 -0.17847 0.33102 -0.16285 0.33657 C -0.15521 0.34328 -0.14549 0.3486 -0.13646 0.35092 C -0.12969 0.35878 -0.12066 0.36456 -0.11042 0.36688 C -0.1033 0.37289 -0.09566 0.37659 -0.08837 0.38145 C -0.08472 0.38399 -0.08195 0.38793 -0.07865 0.39093 C -0.07656 0.39302 -0.07361 0.39394 -0.07136 0.39579 C -0.07066 0.39718 -0.06962 0.3988 -0.0691 0.40065 C -0.06841 0.40319 -0.06875 0.4062 -0.06788 0.40875 C -0.06719 0.41083 -0.06528 0.41175 -0.06424 0.4136 C -0.0625 0.41661 -0.05938 0.42309 -0.05938 0.42332 C -0.05903 0.42586 -0.05868 0.42841 -0.05816 0.43118 C -0.05781 0.4328 -0.05816 0.43581 -0.05695 0.43581 C -0.05573 0.43581 -0.05625 0.4328 -0.05573 0.43118 C -0.05504 0.42887 -0.05417 0.42679 -0.0533 0.42471 C -0.05191 0.24983 -0.04983 0.08837 -0.04983 -0.09045 " pathEditMode="relative" rAng="0" ptsTypes="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27 -0.19176 C -0.01441 -0.18529 -0.00816 -0.18089 -0.00243 -0.1758 C 2.5E-6 -0.17118 0.01146 -0.15984 0.01562 -0.15799 C 0.01909 -0.1536 0.02361 -0.15036 0.02656 -0.14527 C 0.0283 -0.14226 0.02986 -0.13879 0.03142 -0.13555 C 0.03194 -0.13463 0.04826 -0.11913 0.05069 -0.11797 C 0.05156 -0.11635 0.05208 -0.1145 0.05312 -0.11311 C 0.05416 -0.11173 0.05573 -0.11126 0.05659 -0.10988 C 0.05816 -0.1071 0.05868 -0.1034 0.06024 -0.10039 C 0.06284 -0.08998 0.06857 -0.08536 0.07239 -0.07633 C 0.08055 -0.0569 0.06597 -0.08721 0.07951 -0.06014 C 0.08021 -0.05875 0.07986 -0.05667 0.08073 -0.05528 C 0.08281 -0.05181 0.08611 -0.0495 0.08802 -0.0458 C 0.0934 -0.03516 0.0993 -0.02082 0.10729 -0.01365 C 0.11111 0.00139 0.10972 0.01781 0.11684 0.03123 C 0.12153 0.04997 0.11753 0.03169 0.12048 0.05853 C 0.12118 0.06547 0.12708 0.0768 0.12899 0.0842 C 0.13212 0.09623 0.13559 0.1078 0.13854 0.11959 C 0.1408 0.12838 0.14114 0.1381 0.1434 0.14689 C 0.14375 0.19246 0.14462 0.2378 0.14462 0.28337 C 0.14462 0.30303 0.1434 0.32778 0.13264 0.34282 C 0.12969 0.35438 0.13385 0.34051 0.12778 0.3523 C 0.12517 0.35739 0.12309 0.36456 0.12048 0.37011 C 0.1158 0.38006 0.11302 0.39186 0.1085 0.40181 C 0.10659 0.40643 0.10416 0.40898 0.10243 0.41337 C 0.09965 0.42101 0.09705 0.4291 0.09166 0.43419 C 0.08889 0.44159 0.08472 0.45038 0.07951 0.45524 C 0.07587 0.46241 0.07326 0.46843 0.06875 0.47444 C 0.06719 0.48092 0.06562 0.48323 0.06146 0.48716 C 0.06007 0.49271 0.05555 0.50151 0.05191 0.50497 C 0.04705 0.51747 0.03889 0.5288 0.03264 0.54014 C 0.03142 0.54222 0.02534 0.54546 0.02413 0.54661 C 0.01458 0.55517 0.0059 0.56535 -0.00365 0.57391 C -0.01372 0.58293 -0.02136 0.59149 -0.03368 0.59473 C -0.03837 0.59797 -0.04358 0.59797 -0.04809 0.6012 C -0.04931 0.60213 -0.05035 0.60375 -0.05174 0.60444 C -0.054 0.60583 -0.0566 0.60652 -0.05903 0.60768 C -0.06025 0.60814 -0.06268 0.6093 -0.06268 0.60953 C -0.07379 0.61948 -0.0882 0.61832 -0.10122 0.6204 C -0.11007 0.62827 -0.12205 0.63359 -0.13247 0.6366 C -0.13299 0.63706 -0.14531 0.65048 -0.14809 0.65094 C -0.16667 0.65348 -0.15625 0.65233 -0.17952 0.65395 C -0.2 0.66112 -0.2007 0.65927 -0.22882 0.66065 C -0.23577 0.6625 -0.2382 0.66505 -0.24462 0.66852 C -0.25 0.67129 -0.25504 0.67153 -0.26025 0.675 C -0.2625 0.67661 -0.26858 0.68286 -0.27101 0.68309 C -0.28941 0.68471 -0.30799 0.68425 -0.32639 0.68471 C -0.35625 0.69258 -0.33507 0.68795 -0.40122 0.68633 C -0.41823 0.68355 -0.43351 0.67569 -0.45052 0.67338 C -0.46198 0.66806 -0.45521 0.67037 -0.47101 0.66852 C -0.48143 0.66459 -0.49288 0.66181 -0.50365 0.65903 C -0.51337 0.65024 -0.52361 0.64307 -0.53368 0.63498 C -0.5375 0.63197 -0.54306 0.62434 -0.54809 0.62364 C -0.55382 0.62272 -0.55938 0.62249 -0.56511 0.62202 C -0.57952 0.61555 -0.56979 0.61902 -0.59514 0.61717 C -0.60521 0.61485 -0.61493 0.61231 -0.62413 0.60606 C -0.63108 0.59288 -0.63438 0.59426 -0.64341 0.58663 C -0.64809 0.57738 -0.65365 0.56998 -0.66025 0.56257 C -0.66597 0.5561 -0.66841 0.54916 -0.67587 0.54661 C -0.68837 0.53412 -0.67466 0.54684 -0.68438 0.54014 C -0.68941 0.53667 -0.6941 0.52996 -0.69879 0.52556 C -0.70278 0.52232 -0.70556 0.51654 -0.70955 0.51284 C -0.71858 0.49642 -0.72969 0.483 -0.73854 0.46634 C -0.74479 0.45478 -0.74861 0.43905 -0.75781 0.43095 C -0.75938 0.42771 -0.76111 0.42471 -0.76268 0.42147 C -0.76354 0.41985 -0.76511 0.41661 -0.76511 0.41684 C -0.76719 0.40666 -0.77361 0.39903 -0.7783 0.39093 C -0.78004 0.3877 -0.78143 0.38446 -0.78316 0.38122 C -0.7842 0.37914 -0.78663 0.37497 -0.78663 0.3752 C -0.7875 0.37173 -0.78768 0.36803 -0.78906 0.36526 C -0.79063 0.36202 -0.79393 0.35554 -0.79393 0.35577 C -0.79722 0.33842 -0.79236 0.35924 -0.79879 0.34444 C -0.79966 0.34259 -0.79931 0.34004 -0.8 0.33796 C -0.80191 0.33218 -0.80452 0.32848 -0.80712 0.32339 C -0.81493 0.30696 -0.82014 0.28753 -0.82292 0.2688 C -0.82222 0.23734 -0.82344 0.21629 -0.81806 0.18876 C -0.81771 0.17696 -0.81702 0.16493 -0.81684 0.15337 C -0.81615 0.11682 -0.82205 0.0266 -0.78906 -0.00069 C -0.78525 -0.00833 -0.77882 -0.01133 -0.77344 -0.01688 C -0.77084 -0.01966 -0.7691 -0.02429 -0.76615 -0.02637 C -0.75972 -0.03076 -0.76285 -0.02822 -0.7566 -0.03447 C -0.75313 -0.04349 -0.74636 -0.05621 -0.74097 -0.06338 C -0.73837 -0.07402 -0.74202 -0.06222 -0.7349 -0.07333 C -0.73368 -0.07495 -0.73351 -0.07749 -0.73247 -0.07934 C -0.73143 -0.08119 -0.73004 -0.08258 -0.72882 -0.0842 C -0.72622 -0.09484 -0.72153 -0.10386 -0.71684 -0.11311 C -0.71163 -0.12352 -0.71389 -0.13532 -0.70243 -0.14041 C -0.69931 -0.14666 -0.69445 -0.15267 -0.68906 -0.15498 C -0.68368 -0.16539 -0.67396 -0.16562 -0.66511 -0.16771 C -0.64931 -0.17164 -0.63386 -0.17812 -0.61806 -0.18228 C -0.61372 -0.18598 -0.60712 -0.1913 -0.60243 -0.19338 C -0.5967 -0.19917 -0.58993 -0.20472 -0.58316 -0.20796 C -0.58091 -0.21073 -0.57795 -0.21258 -0.57587 -0.21582 C -0.57084 -0.22369 -0.57205 -0.22831 -0.56389 -0.23201 C -0.54514 -0.24034 -0.52518 -0.25029 -0.50486 -0.25121 C -0.48629 -0.25214 -0.46788 -0.25237 -0.44931 -0.25283 C -0.43438 -0.25954 -0.4191 -0.26139 -0.40365 -0.26555 C -0.39479 -0.26787 -0.38091 -0.27481 -0.37222 -0.27527 C -0.35504 -0.2762 -0.33768 -0.27643 -0.32049 -0.27689 C -0.25903 -0.27643 -0.19757 -0.27643 -0.13611 -0.27527 C -0.1283 -0.27504 -0.11962 -0.26509 -0.11198 -0.26255 C -0.10556 -0.2563 -0.09913 -0.24821 -0.0915 -0.24474 C -0.08733 -0.23918 -0.08334 -0.23618 -0.0783 -0.23201 C -0.06893 -0.22415 -0.06094 -0.21443 -0.05174 -0.20634 C -0.04827 -0.20333 -0.0441 -0.20171 -0.04097 -0.19824 C -0.02535 -0.18089 -0.00799 -0.16169 0.01215 -0.15498 C 0.01944 -0.14989 0.02725 -0.14642 0.03489 -0.14203 C 0.04496 -0.13602 0.05555 -0.12815 0.06632 -0.12445 C 0.07031 -0.12098 0.06857 -0.12121 0.07118 -0.12121 " pathEditMode="relative" rAng="0" ptsTypes="ffffffffffffffffffffffffffffffffffffffffffffffffffffffffffffffffffffffffffffffffffffffffffffffffffffffffffffA">
                                      <p:cBhvr>
                                        <p:cTn id="9" dur="5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0" y="3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71 0.19014 C 0.04445 0.17002 0.03664 0.15174 0.02378 0.14041 C 0.01876 0.12699 0.01093 0.11589 0.00452 0.10363 C 0.00243 0.09507 -0.00295 0.09044 -0.00763 0.0842 C -0.01285 0.07726 -0.01337 0.06893 -0.01962 0.06338 C -0.02223 0.05297 -0.01875 0.06454 -0.0257 0.05228 C -0.03073 0.04349 -0.03473 0.03354 -0.04011 0.02498 C -0.04931 0.01064 -0.05539 -0.00833 -0.06546 -0.02175 C -0.06997 -0.02776 -0.07465 -0.03262 -0.07865 -0.03933 C -0.08507 -0.05043 -0.09079 -0.062 -0.0967 -0.0731 C -0.10122 -0.08166 -0.10365 -0.08929 -0.11007 -0.09554 C -0.11233 -0.10456 -0.10955 -0.0967 -0.11476 -0.10363 C -0.12032 -0.11104 -0.125 -0.11983 -0.1316 -0.12607 C -0.1356 -0.13417 -0.13264 -0.12977 -0.14132 -0.13718 C -0.14254 -0.13833 -0.14497 -0.14041 -0.14497 -0.14018 C -0.14723 -0.14481 -0.14775 -0.14666 -0.15105 -0.15013 C -0.1533 -0.15244 -0.15816 -0.15661 -0.15816 -0.15638 C -0.16928 -0.17766 -0.18803 -0.1876 -0.20643 -0.19177 C -0.29896 -0.19107 -0.40921 -0.19639 -0.50521 -0.18714 C -0.5099 -0.18506 -0.51476 -0.1839 -0.51962 -0.18228 C -0.52396 -0.17835 -0.5283 -0.17789 -0.53282 -0.17419 C -0.53525 -0.17211 -0.53733 -0.16887 -0.54011 -0.16771 C -0.54254 -0.16655 -0.5474 -0.16447 -0.5474 -0.16424 C -0.55053 -0.15869 -0.55296 -0.15938 -0.55695 -0.15499 C -0.5625 -0.14874 -0.56928 -0.14018 -0.57622 -0.13718 C -0.58021 -0.12931 -0.58455 -0.12538 -0.5908 -0.12122 C -0.59566 -0.11057 -0.58994 -0.12075 -0.59671 -0.11474 C -0.60191 -0.11011 -0.60521 -0.10317 -0.61129 -0.1004 C -0.61528 -0.0967 -0.61632 -0.09276 -0.62084 -0.09068 C -0.62674 -0.08282 -0.6349 -0.07657 -0.64254 -0.07148 C -0.64532 -0.06593 -0.64896 -0.06385 -0.65209 -0.05853 C -0.6573 -0.04974 -0.66198 -0.04072 -0.66789 -0.03285 C -0.67119 -0.0199 -0.66632 -0.03701 -0.67257 -0.02337 C -0.67535 -0.01735 -0.67587 -0.00995 -0.67865 -0.00394 C -0.68646 0.01295 -0.68039 -0.00047 -0.68716 0.01041 C -0.69167 0.01758 -0.68924 0.0229 -0.69549 0.02799 C -0.69723 0.0347 -0.70035 0.03932 -0.70278 0.0458 C -0.70747 0.05852 -0.71129 0.0724 -0.71719 0.0842 C -0.72657 0.14619 -0.71928 0.20541 -0.71841 0.27203 C -0.71806 0.29609 -0.72032 0.28984 -0.71476 0.30095 C -0.71268 0.31482 -0.70921 0.33102 -0.70157 0.3412 C -0.69896 0.35438 -0.6908 0.36826 -0.68351 0.37798 C -0.68073 0.38168 -0.67726 0.38491 -0.675 0.38931 C -0.67171 0.39602 -0.6724 0.3981 -0.66667 0.4018 C -0.66164 0.41221 -0.65278 0.42054 -0.64619 0.42933 C -0.63664 0.44205 -0.62709 0.45547 -0.61598 0.46634 C -0.61007 0.47212 -0.60296 0.47675 -0.59671 0.4823 C -0.58733 0.49063 -0.57622 0.50497 -0.56546 0.50798 C -0.52362 0.54152 -0.4849 0.53527 -0.43525 0.53689 C -0.43004 0.53828 -0.42483 0.53874 -0.41962 0.54013 C -0.41719 0.54083 -0.41476 0.54221 -0.41233 0.54337 C -0.41112 0.54383 -0.40886 0.54499 -0.40886 0.54522 C -0.38577 0.59125 -0.30747 0.57344 -0.28594 0.5739 C -0.21632 0.57252 -0.22188 0.57599 -0.18351 0.56743 C -0.17327 0.56049 -0.16424 0.54985 -0.1533 0.54499 C -0.14428 0.53643 -0.13316 0.53065 -0.12327 0.52417 C -0.11511 0.51885 -0.10799 0.51098 -0.09913 0.50798 C -0.09532 0.5015 -0.09062 0.4978 -0.08472 0.49525 C -0.0769 0.48485 -0.06806 0.47814 -0.05816 0.47282 C -0.05469 0.46819 -0.0533 0.46356 -0.04862 0.46148 C -0.04393 0.452 -0.04896 0.46009 -0.04254 0.45501 C -0.03959 0.45269 -0.03403 0.44691 -0.03403 0.44691 C -0.03143 0.4365 -0.03507 0.44691 -0.02935 0.44066 C -0.02691 0.43789 -0.02535 0.43419 -0.02327 0.43095 C -0.01928 0.42447 -0.01928 0.41846 -0.01355 0.41337 C -0.01007 0.39926 0.00035 0.38168 0.00694 0.37011 C 0.01025 0.3641 0.01181 0.35808 0.0165 0.35392 C 0.02083 0.34536 0.02448 0.3368 0.02865 0.32824 C 0.02987 0.32269 0.0323 0.31737 0.03455 0.31228 C 0.03612 0.30904 0.03941 0.30256 0.03941 0.3028 C 0.04167 0.29054 0.0441 0.27758 0.04896 0.26717 C 0.05851 0.20518 0.05122 0.13509 0.03577 0.07471 C 0.0349 0.07101 0.03212 0.06847 0.03091 0.065 C 0.0231 0.04256 0.01129 0.02914 -0.00157 0.01203 C -0.00938 0.00162 -0.01268 -0.01504 -0.02205 -0.02337 C -0.02587 -0.03794 -0.03959 -0.05506 -0.04983 -0.06177 C -0.05869 -0.07426 -0.0481 -0.05992 -0.05695 -0.06986 C -0.05834 -0.07125 -0.0606 -0.07472 -0.0606 -0.07449 " pathEditMode="relative" rAng="0" ptsTypes="fffffffffffffffffffffffffff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00" y="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0C0C0">
                  <a:alpha val="53000"/>
                </a:srgbClr>
              </a:gs>
              <a:gs pos="100000">
                <a:srgbClr val="C0C0C0">
                  <a:gamma/>
                  <a:tint val="50588"/>
                  <a:invGamma/>
                  <a:alpha val="23000"/>
                </a:srgbClr>
              </a:gs>
            </a:gsLst>
            <a:path path="shape">
              <a:fillToRect l="50000" t="50000" r="50000" b="50000"/>
            </a:path>
          </a:gradFill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853363" cy="2289175"/>
          </a:xfrm>
          <a:prstGeom prst="rect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50000">
                <a:srgbClr val="C0C0C0">
                  <a:gamma/>
                  <a:tint val="0"/>
                  <a:invGamma/>
                  <a:alpha val="0"/>
                </a:srgbClr>
              </a:gs>
              <a:gs pos="100000">
                <a:srgbClr val="C0C0C0"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Рыхлый снег темнеет      марте</a:t>
            </a:r>
          </a:p>
          <a:p>
            <a:r>
              <a:rPr lang="ru-RU" sz="3600" b="1" i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Тают льдинки       окне.</a:t>
            </a:r>
          </a:p>
          <a:p>
            <a:r>
              <a:rPr lang="ru-RU" sz="3600" b="1" i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Зайчик бегает       парте </a:t>
            </a:r>
          </a:p>
          <a:p>
            <a:r>
              <a:rPr lang="ru-RU" sz="3600" b="1" i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       карте         стене.</a:t>
            </a:r>
          </a:p>
        </p:txBody>
      </p:sp>
      <p:pic>
        <p:nvPicPr>
          <p:cNvPr id="15" name="Picture 6" descr="pink_tulips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72400" y="5334000"/>
            <a:ext cx="990600" cy="1085850"/>
          </a:xfrm>
          <a:prstGeom prst="rect">
            <a:avLst/>
          </a:prstGeom>
          <a:noFill/>
        </p:spPr>
      </p:pic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553200" y="1828800"/>
            <a:ext cx="460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495800" y="2362200"/>
            <a:ext cx="714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</a:rPr>
              <a:t>на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495800" y="2895600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</a:rPr>
              <a:t>по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447800" y="3505200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</a:rPr>
              <a:t>по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357686" y="3505200"/>
            <a:ext cx="10001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/>
      <p:bldP spid="18" grpId="0"/>
      <p:bldP spid="19" grpId="0"/>
      <p:bldP spid="20" grpId="0" uiExpan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18573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38260"/>
            <a:ext cx="18573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000232" y="381000"/>
            <a:ext cx="6686568" cy="604839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1.Предлог – служебная  часть речи.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Предлоги не изменяются, к ним нельзя задать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вопрос.</a:t>
            </a: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6000" b="1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00" y="1125538"/>
            <a:ext cx="7429552" cy="5303858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folHlink"/>
                </a:solidFill>
              </a:rPr>
              <a:t/>
            </a:r>
            <a:br>
              <a:rPr lang="en-US" sz="5400" dirty="0" smtClean="0">
                <a:solidFill>
                  <a:schemeClr val="folHlink"/>
                </a:solidFill>
              </a:rPr>
            </a:br>
            <a:r>
              <a:rPr lang="ru-RU" sz="4000" dirty="0" smtClean="0">
                <a:solidFill>
                  <a:schemeClr val="folHlink"/>
                </a:solidFill>
              </a:rPr>
              <a:t>1.</a:t>
            </a:r>
            <a:r>
              <a:rPr lang="en-US" sz="4000" dirty="0" smtClean="0">
                <a:solidFill>
                  <a:schemeClr val="folHlink"/>
                </a:solidFill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</a:rPr>
              <a:t>Предлог – служебная</a:t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ru-RU" sz="4000" dirty="0" smtClean="0">
                <a:solidFill>
                  <a:schemeClr val="folHlink"/>
                </a:solidFill>
              </a:rPr>
              <a:t>    часть речи.                </a:t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en-US" sz="4000" dirty="0" smtClean="0">
                <a:solidFill>
                  <a:schemeClr val="folHlink"/>
                </a:solidFill>
              </a:rPr>
              <a:t>    </a:t>
            </a:r>
            <a:r>
              <a:rPr lang="ru-RU" sz="4000" dirty="0" smtClean="0">
                <a:solidFill>
                  <a:schemeClr val="folHlink"/>
                </a:solidFill>
              </a:rPr>
              <a:t>Предлоги не </a:t>
            </a:r>
            <a:r>
              <a:rPr lang="en-US" sz="4000" dirty="0" smtClean="0">
                <a:solidFill>
                  <a:schemeClr val="folHlink"/>
                </a:solidFill>
              </a:rPr>
              <a:t>  </a:t>
            </a:r>
            <a:br>
              <a:rPr lang="en-US" sz="4000" dirty="0" smtClean="0">
                <a:solidFill>
                  <a:schemeClr val="folHlink"/>
                </a:solidFill>
              </a:rPr>
            </a:br>
            <a:r>
              <a:rPr lang="en-US" sz="4000" dirty="0" smtClean="0">
                <a:solidFill>
                  <a:schemeClr val="folHlink"/>
                </a:solidFill>
              </a:rPr>
              <a:t>    </a:t>
            </a:r>
            <a:r>
              <a:rPr lang="ru-RU" sz="4000" dirty="0" smtClean="0">
                <a:solidFill>
                  <a:schemeClr val="folHlink"/>
                </a:solidFill>
              </a:rPr>
              <a:t>изменяются, к ним </a:t>
            </a:r>
            <a:r>
              <a:rPr lang="en-US" sz="4000" dirty="0" smtClean="0">
                <a:solidFill>
                  <a:schemeClr val="folHlink"/>
                </a:solidFill>
              </a:rPr>
              <a:t> </a:t>
            </a:r>
            <a:br>
              <a:rPr lang="en-US" sz="4000" dirty="0" smtClean="0">
                <a:solidFill>
                  <a:schemeClr val="folHlink"/>
                </a:solidFill>
              </a:rPr>
            </a:br>
            <a:r>
              <a:rPr lang="en-US" sz="4000" dirty="0" smtClean="0">
                <a:solidFill>
                  <a:schemeClr val="folHlink"/>
                </a:solidFill>
              </a:rPr>
              <a:t>    </a:t>
            </a:r>
            <a:r>
              <a:rPr lang="ru-RU" sz="4000" dirty="0" smtClean="0">
                <a:solidFill>
                  <a:schemeClr val="folHlink"/>
                </a:solidFill>
              </a:rPr>
              <a:t>нельзя задать вопрос.</a:t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ru-RU" sz="4000" dirty="0" smtClean="0">
                <a:solidFill>
                  <a:schemeClr val="folHlink"/>
                </a:solidFill>
              </a:rPr>
              <a:t/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2. Предлоги служат для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    </a:t>
            </a:r>
            <a:r>
              <a:rPr lang="ru-RU" sz="4000" dirty="0" smtClean="0">
                <a:solidFill>
                  <a:srgbClr val="FF0000"/>
                </a:solidFill>
              </a:rPr>
              <a:t>связи слов в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    </a:t>
            </a:r>
            <a:r>
              <a:rPr lang="ru-RU" sz="4000" dirty="0" smtClean="0">
                <a:solidFill>
                  <a:srgbClr val="FF0000"/>
                </a:solidFill>
              </a:rPr>
              <a:t>предложении.</a:t>
            </a:r>
            <a:endParaRPr lang="ru-RU" sz="5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81000"/>
            <a:ext cx="8032777" cy="6048396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>
                <a:solidFill>
                  <a:schemeClr val="folHlink"/>
                </a:solidFill>
              </a:rPr>
              <a:t/>
            </a:r>
            <a:br>
              <a:rPr lang="en-US" sz="4800" dirty="0" smtClean="0">
                <a:solidFill>
                  <a:schemeClr val="folHlink"/>
                </a:solidFill>
              </a:rPr>
            </a:br>
            <a:r>
              <a:rPr lang="en-US" sz="4800" dirty="0" smtClean="0">
                <a:solidFill>
                  <a:schemeClr val="folHlink"/>
                </a:solidFill>
              </a:rPr>
              <a:t/>
            </a:r>
            <a:br>
              <a:rPr lang="en-US" sz="4800" dirty="0" smtClean="0">
                <a:solidFill>
                  <a:schemeClr val="folHlink"/>
                </a:solidFill>
              </a:rPr>
            </a:br>
            <a:r>
              <a:rPr lang="ru-RU" sz="4000" dirty="0" smtClean="0">
                <a:solidFill>
                  <a:schemeClr val="folHlink"/>
                </a:solidFill>
              </a:rPr>
              <a:t>1.</a:t>
            </a:r>
            <a:r>
              <a:rPr lang="en-US" sz="4000" dirty="0" smtClean="0">
                <a:solidFill>
                  <a:schemeClr val="folHlink"/>
                </a:solidFill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</a:rPr>
              <a:t>Предлог – служебная часть </a:t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ru-RU" sz="4000" dirty="0" smtClean="0">
                <a:solidFill>
                  <a:schemeClr val="folHlink"/>
                </a:solidFill>
              </a:rPr>
              <a:t>    речи.    </a:t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en-US" sz="4000" dirty="0" smtClean="0">
                <a:solidFill>
                  <a:schemeClr val="folHlink"/>
                </a:solidFill>
              </a:rPr>
              <a:t>   </a:t>
            </a:r>
            <a:r>
              <a:rPr lang="ru-RU" sz="4000" dirty="0" smtClean="0">
                <a:solidFill>
                  <a:schemeClr val="folHlink"/>
                </a:solidFill>
              </a:rPr>
              <a:t>Предлоги не изменяются, </a:t>
            </a:r>
            <a:r>
              <a:rPr lang="en-US" sz="4000" dirty="0" smtClean="0">
                <a:solidFill>
                  <a:schemeClr val="folHlink"/>
                </a:solidFill>
              </a:rPr>
              <a:t> </a:t>
            </a:r>
            <a:br>
              <a:rPr lang="en-US" sz="4000" dirty="0" smtClean="0">
                <a:solidFill>
                  <a:schemeClr val="folHlink"/>
                </a:solidFill>
              </a:rPr>
            </a:br>
            <a:r>
              <a:rPr lang="en-US" sz="4000" dirty="0" smtClean="0">
                <a:solidFill>
                  <a:schemeClr val="folHlink"/>
                </a:solidFill>
              </a:rPr>
              <a:t>   </a:t>
            </a:r>
            <a:r>
              <a:rPr lang="ru-RU" sz="4000" dirty="0" smtClean="0">
                <a:solidFill>
                  <a:schemeClr val="folHlink"/>
                </a:solidFill>
              </a:rPr>
              <a:t>к ним нельзя задать </a:t>
            </a:r>
            <a:r>
              <a:rPr lang="en-US" sz="4000" dirty="0" smtClean="0">
                <a:solidFill>
                  <a:schemeClr val="folHlink"/>
                </a:solidFill>
              </a:rPr>
              <a:t> </a:t>
            </a:r>
            <a:r>
              <a:rPr lang="ru-RU" sz="4000" dirty="0" smtClean="0">
                <a:solidFill>
                  <a:schemeClr val="folHlink"/>
                </a:solidFill>
              </a:rPr>
              <a:t>вопрос.</a:t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ru-RU" sz="4000" dirty="0" smtClean="0">
                <a:solidFill>
                  <a:schemeClr val="folHlink"/>
                </a:solidFill>
              </a:rPr>
              <a:t>2. Предлоги служат для </a:t>
            </a:r>
            <a:r>
              <a:rPr lang="en-US" sz="4000" dirty="0" smtClean="0">
                <a:solidFill>
                  <a:schemeClr val="folHlink"/>
                </a:solidFill>
              </a:rPr>
              <a:t> </a:t>
            </a:r>
            <a:br>
              <a:rPr lang="en-US" sz="4000" dirty="0" smtClean="0">
                <a:solidFill>
                  <a:schemeClr val="folHlink"/>
                </a:solidFill>
              </a:rPr>
            </a:br>
            <a:r>
              <a:rPr lang="en-US" sz="4000" dirty="0" smtClean="0">
                <a:solidFill>
                  <a:schemeClr val="folHlink"/>
                </a:solidFill>
              </a:rPr>
              <a:t>   </a:t>
            </a:r>
            <a:r>
              <a:rPr lang="ru-RU" sz="4000" dirty="0" smtClean="0">
                <a:solidFill>
                  <a:schemeClr val="folHlink"/>
                </a:solidFill>
              </a:rPr>
              <a:t>связи слов в предложении.</a:t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3. Перед </a:t>
            </a:r>
            <a:r>
              <a:rPr lang="ru-RU" sz="4000" b="1" dirty="0" smtClean="0">
                <a:solidFill>
                  <a:srgbClr val="FF0000"/>
                </a:solidFill>
              </a:rPr>
              <a:t>глаголами</a:t>
            </a:r>
            <a:r>
              <a:rPr lang="ru-RU" sz="4000" dirty="0" smtClean="0">
                <a:solidFill>
                  <a:srgbClr val="FF0000"/>
                </a:solidFill>
              </a:rPr>
              <a:t> предлоги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       </a:t>
            </a:r>
            <a:r>
              <a:rPr lang="ru-RU" u="sng" dirty="0" smtClean="0">
                <a:solidFill>
                  <a:srgbClr val="FF0000"/>
                </a:solidFill>
              </a:rPr>
              <a:t>не употребляются.</a:t>
            </a:r>
            <a:br>
              <a:rPr lang="ru-RU" u="sng" dirty="0" smtClean="0">
                <a:solidFill>
                  <a:srgbClr val="FF0000"/>
                </a:solidFill>
              </a:rPr>
            </a:br>
            <a:endParaRPr lang="ru-RU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396875" y="285729"/>
            <a:ext cx="8289925" cy="614366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900" dirty="0" smtClean="0">
                <a:solidFill>
                  <a:schemeClr val="folHlink"/>
                </a:solidFill>
              </a:rPr>
              <a:t>1.Предлог – служебная часть  </a:t>
            </a:r>
            <a:br>
              <a:rPr lang="ru-RU" sz="3900" dirty="0" smtClean="0">
                <a:solidFill>
                  <a:schemeClr val="folHlink"/>
                </a:solidFill>
              </a:rPr>
            </a:br>
            <a:r>
              <a:rPr lang="ru-RU" sz="3900" dirty="0" smtClean="0">
                <a:solidFill>
                  <a:schemeClr val="folHlink"/>
                </a:solidFill>
              </a:rPr>
              <a:t>речи. Предлоги не изменяются, </a:t>
            </a:r>
            <a:br>
              <a:rPr lang="ru-RU" sz="3900" dirty="0" smtClean="0">
                <a:solidFill>
                  <a:schemeClr val="folHlink"/>
                </a:solidFill>
              </a:rPr>
            </a:br>
            <a:r>
              <a:rPr lang="ru-RU" sz="3900" dirty="0" smtClean="0">
                <a:solidFill>
                  <a:schemeClr val="folHlink"/>
                </a:solidFill>
              </a:rPr>
              <a:t>к </a:t>
            </a:r>
            <a:r>
              <a:rPr lang="en-US" sz="3900" dirty="0" smtClean="0">
                <a:solidFill>
                  <a:schemeClr val="folHlink"/>
                </a:solidFill>
              </a:rPr>
              <a:t> </a:t>
            </a:r>
            <a:r>
              <a:rPr lang="ru-RU" sz="3900" dirty="0" smtClean="0">
                <a:solidFill>
                  <a:schemeClr val="folHlink"/>
                </a:solidFill>
              </a:rPr>
              <a:t>ним нельзя задать вопрос.</a:t>
            </a:r>
            <a:br>
              <a:rPr lang="ru-RU" sz="3900" dirty="0" smtClean="0">
                <a:solidFill>
                  <a:schemeClr val="folHlink"/>
                </a:solidFill>
              </a:rPr>
            </a:br>
            <a:r>
              <a:rPr lang="ru-RU" sz="3900" dirty="0" smtClean="0">
                <a:solidFill>
                  <a:schemeClr val="folHlink"/>
                </a:solidFill>
              </a:rPr>
              <a:t>2. Предлоги служат для связи </a:t>
            </a:r>
            <a:r>
              <a:rPr lang="en-US" sz="3900" dirty="0" smtClean="0">
                <a:solidFill>
                  <a:schemeClr val="folHlink"/>
                </a:solidFill>
              </a:rPr>
              <a:t/>
            </a:r>
            <a:br>
              <a:rPr lang="en-US" sz="3900" dirty="0" smtClean="0">
                <a:solidFill>
                  <a:schemeClr val="folHlink"/>
                </a:solidFill>
              </a:rPr>
            </a:br>
            <a:r>
              <a:rPr lang="en-US" sz="3900" dirty="0" smtClean="0">
                <a:solidFill>
                  <a:schemeClr val="folHlink"/>
                </a:solidFill>
              </a:rPr>
              <a:t>   </a:t>
            </a:r>
            <a:r>
              <a:rPr lang="ru-RU" sz="3900" dirty="0" smtClean="0">
                <a:solidFill>
                  <a:schemeClr val="folHlink"/>
                </a:solidFill>
              </a:rPr>
              <a:t>слов в предложении.</a:t>
            </a:r>
            <a:br>
              <a:rPr lang="ru-RU" sz="3900" dirty="0" smtClean="0">
                <a:solidFill>
                  <a:schemeClr val="folHlink"/>
                </a:solidFill>
              </a:rPr>
            </a:br>
            <a:r>
              <a:rPr lang="ru-RU" sz="3900" dirty="0" smtClean="0">
                <a:solidFill>
                  <a:schemeClr val="folHlink"/>
                </a:solidFill>
              </a:rPr>
              <a:t>3. Перед глаголами предлоги </a:t>
            </a:r>
            <a:r>
              <a:rPr lang="en-US" sz="3900" dirty="0" smtClean="0">
                <a:solidFill>
                  <a:schemeClr val="folHlink"/>
                </a:solidFill>
              </a:rPr>
              <a:t>  </a:t>
            </a:r>
            <a:br>
              <a:rPr lang="en-US" sz="3900" dirty="0" smtClean="0">
                <a:solidFill>
                  <a:schemeClr val="folHlink"/>
                </a:solidFill>
              </a:rPr>
            </a:br>
            <a:r>
              <a:rPr lang="en-US" sz="3900" dirty="0" smtClean="0">
                <a:solidFill>
                  <a:schemeClr val="folHlink"/>
                </a:solidFill>
              </a:rPr>
              <a:t>    </a:t>
            </a:r>
            <a:r>
              <a:rPr lang="ru-RU" sz="3900" dirty="0" smtClean="0">
                <a:solidFill>
                  <a:schemeClr val="folHlink"/>
                </a:solidFill>
              </a:rPr>
              <a:t>не употребляются.</a:t>
            </a:r>
            <a:br>
              <a:rPr lang="ru-RU" sz="3900" dirty="0" smtClean="0">
                <a:solidFill>
                  <a:schemeClr val="folHlink"/>
                </a:solidFill>
              </a:rPr>
            </a:br>
            <a:r>
              <a:rPr lang="ru-RU" sz="3900" dirty="0" smtClean="0">
                <a:solidFill>
                  <a:srgbClr val="FF0000"/>
                </a:solidFill>
              </a:rPr>
              <a:t>4. Предлоги  пишутся </a:t>
            </a:r>
            <a:r>
              <a:rPr lang="en-US" sz="3900" dirty="0" smtClean="0">
                <a:solidFill>
                  <a:srgbClr val="FF0000"/>
                </a:solidFill>
              </a:rPr>
              <a:t> </a:t>
            </a:r>
            <a:r>
              <a:rPr lang="ru-RU" sz="3900" dirty="0" smtClean="0">
                <a:solidFill>
                  <a:srgbClr val="FF0000"/>
                </a:solidFill>
              </a:rPr>
              <a:t>раздельно 		с другими </a:t>
            </a:r>
            <a:r>
              <a:rPr lang="en-US" sz="3900" dirty="0" smtClean="0">
                <a:solidFill>
                  <a:srgbClr val="FF0000"/>
                </a:solidFill>
              </a:rPr>
              <a:t>  </a:t>
            </a:r>
            <a:r>
              <a:rPr lang="ru-RU" sz="3900" dirty="0" smtClean="0">
                <a:solidFill>
                  <a:srgbClr val="FF0000"/>
                </a:solidFill>
              </a:rPr>
              <a:t>частями речи.</a:t>
            </a:r>
            <a:r>
              <a:rPr lang="en-US" sz="3900" dirty="0" smtClean="0">
                <a:solidFill>
                  <a:schemeClr val="folHlink"/>
                </a:solidFill>
              </a:rPr>
              <a:t> </a:t>
            </a:r>
            <a:r>
              <a:rPr lang="en-US" sz="3600" dirty="0" smtClean="0">
                <a:solidFill>
                  <a:schemeClr val="folHlink"/>
                </a:solidFill>
              </a:rPr>
              <a:t>                    </a:t>
            </a:r>
            <a:endParaRPr lang="ru-RU" sz="360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b="1" dirty="0" smtClean="0">
                <a:ln/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ПРЕДЛОГИ</a:t>
            </a:r>
            <a:endParaRPr lang="ru-RU" sz="8000" b="1" dirty="0">
              <a:ln/>
              <a:solidFill>
                <a:srgbClr val="00B05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7158" y="1828800"/>
            <a:ext cx="7000924" cy="4743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7200" dirty="0" smtClean="0"/>
              <a:t>В  между  из</a:t>
            </a:r>
          </a:p>
          <a:p>
            <a:pPr>
              <a:buNone/>
            </a:pPr>
            <a:r>
              <a:rPr lang="ru-RU" sz="7200" dirty="0" smtClean="0"/>
              <a:t> на	 возле</a:t>
            </a:r>
          </a:p>
          <a:p>
            <a:pPr>
              <a:buNone/>
            </a:pPr>
            <a:r>
              <a:rPr lang="ru-RU" sz="7200" dirty="0" smtClean="0"/>
              <a:t>  у	под	 около   	 по	перед  за</a:t>
            </a:r>
            <a:endParaRPr lang="ru-RU" sz="7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785926"/>
            <a:ext cx="1895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7224" y="2428868"/>
            <a:ext cx="1757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C0099"/>
                </a:solidFill>
              </a:rPr>
              <a:t>собака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86446" y="2357430"/>
            <a:ext cx="15954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C0099"/>
                </a:solidFill>
              </a:rPr>
              <a:t>будка</a:t>
            </a:r>
          </a:p>
        </p:txBody>
      </p:sp>
      <p:pic>
        <p:nvPicPr>
          <p:cNvPr id="10" name="Picture 2" descr="hom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2486012" cy="2486012"/>
          </a:xfrm>
          <a:prstGeom prst="rect">
            <a:avLst/>
          </a:prstGeom>
          <a:noFill/>
        </p:spPr>
      </p:pic>
      <p:pic>
        <p:nvPicPr>
          <p:cNvPr id="11" name="Picture 3" descr="lvsm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857364"/>
            <a:ext cx="1077713" cy="1163666"/>
          </a:xfrm>
          <a:prstGeom prst="rect">
            <a:avLst/>
          </a:prstGeom>
          <a:noFill/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42910" y="4500570"/>
            <a:ext cx="75409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3333CC"/>
                </a:solidFill>
              </a:rPr>
              <a:t>собака   около  будки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933819" y="5751513"/>
            <a:ext cx="127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5143504" y="5332103"/>
            <a:ext cx="1000131" cy="4571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071934" y="4286256"/>
            <a:ext cx="785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пр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15" y="1333510"/>
            <a:ext cx="2368490" cy="2964665"/>
          </a:xfrm>
          <a:prstGeom prst="rect">
            <a:avLst/>
          </a:prstGeom>
          <a:noFill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5814" y="571512"/>
            <a:ext cx="2528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девочка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43636" y="500042"/>
            <a:ext cx="16430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заяц</a:t>
            </a: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428731" y="5214950"/>
            <a:ext cx="6129338" cy="830263"/>
            <a:chOff x="-219" y="2400"/>
            <a:chExt cx="3861" cy="523"/>
          </a:xfrm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-219" y="2400"/>
              <a:ext cx="274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 b="1" dirty="0">
                  <a:solidFill>
                    <a:schemeClr val="accent2"/>
                  </a:solidFill>
                </a:rPr>
                <a:t>    </a:t>
              </a:r>
              <a:r>
                <a:rPr lang="ru-RU" sz="4800" b="1" dirty="0">
                  <a:solidFill>
                    <a:schemeClr val="accent2"/>
                  </a:solidFill>
                </a:rPr>
                <a:t>у  </a:t>
              </a:r>
              <a:r>
                <a:rPr lang="ru-RU" sz="4800" b="1" dirty="0" smtClean="0">
                  <a:solidFill>
                    <a:schemeClr val="accent2"/>
                  </a:solidFill>
                </a:rPr>
                <a:t>девочки</a:t>
              </a:r>
              <a:endParaRPr lang="ru-RU" sz="4800" b="1" dirty="0">
                <a:solidFill>
                  <a:schemeClr val="accent2"/>
                </a:solidFill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2661" y="2400"/>
              <a:ext cx="98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chemeClr val="accent2"/>
                  </a:solidFill>
                </a:rPr>
                <a:t>заяц</a:t>
              </a:r>
            </a:p>
          </p:txBody>
        </p:sp>
      </p:grp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2928926" y="6072206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214546" y="4857760"/>
            <a:ext cx="630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пр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5" grpId="0" animBg="1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AT_3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785794"/>
            <a:ext cx="3581400" cy="3200400"/>
          </a:xfrm>
          <a:prstGeom prst="rect">
            <a:avLst/>
          </a:prstGeom>
          <a:noFill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500826" y="785794"/>
            <a:ext cx="996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 smtClean="0"/>
              <a:t>кот</a:t>
            </a:r>
            <a:endParaRPr lang="ru-RU" sz="40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786" y="714356"/>
            <a:ext cx="165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/>
              <a:t>забор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929198"/>
            <a:ext cx="6000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кот на заборе 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29058" y="4643446"/>
            <a:ext cx="630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пр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643438" y="5857892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47800" y="1643063"/>
            <a:ext cx="7696200" cy="3657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Прозвенел и смолк звонок,</a:t>
            </a:r>
          </a:p>
          <a:p>
            <a:pPr algn="ctr">
              <a:buNone/>
            </a:pPr>
            <a:r>
              <a:rPr lang="ru-RU" dirty="0" smtClean="0"/>
              <a:t>Начинаем мы урок.</a:t>
            </a:r>
          </a:p>
          <a:p>
            <a:pPr algn="ctr">
              <a:buNone/>
            </a:pPr>
            <a:r>
              <a:rPr lang="ru-RU" dirty="0" smtClean="0"/>
              <a:t>Улыбнулись, подтянулись,</a:t>
            </a:r>
          </a:p>
          <a:p>
            <a:pPr algn="ctr">
              <a:buNone/>
            </a:pPr>
            <a:r>
              <a:rPr lang="ru-RU" dirty="0" smtClean="0"/>
              <a:t>Друг на друга посмотрели…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 спокойно, тихо сели.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8573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857232"/>
            <a:ext cx="2895600" cy="3505200"/>
          </a:xfrm>
          <a:prstGeom prst="rect">
            <a:avLst/>
          </a:prstGeom>
          <a:noFill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4348" y="1214422"/>
            <a:ext cx="1901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8000"/>
                </a:solidFill>
              </a:rPr>
              <a:t>цветы</a:t>
            </a:r>
            <a:r>
              <a:rPr lang="ru-RU" dirty="0"/>
              <a:t> 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429388" y="1214422"/>
            <a:ext cx="131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8000"/>
                </a:solidFill>
              </a:rPr>
              <a:t>ваза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5072074"/>
            <a:ext cx="54200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smtClean="0">
                <a:solidFill>
                  <a:srgbClr val="008000"/>
                </a:solidFill>
              </a:rPr>
              <a:t> </a:t>
            </a:r>
            <a:r>
              <a:rPr lang="ru-RU" sz="6000" b="1" smtClean="0">
                <a:solidFill>
                  <a:srgbClr val="00B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 вазе цветы</a:t>
            </a:r>
            <a:endParaRPr lang="ru-RU" sz="6000" dirty="0">
              <a:solidFill>
                <a:srgbClr val="00B05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4857760"/>
            <a:ext cx="670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пр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00364" y="6143644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1000108"/>
            <a:ext cx="65008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До </a:t>
            </a:r>
            <a:r>
              <a:rPr lang="ru-RU" sz="4000" b="1" dirty="0" smtClean="0"/>
              <a:t>бежать </a:t>
            </a:r>
            <a:r>
              <a:rPr lang="ru-RU" sz="4000" b="1" dirty="0" smtClean="0">
                <a:solidFill>
                  <a:srgbClr val="7030A0"/>
                </a:solidFill>
              </a:rPr>
              <a:t>до</a:t>
            </a:r>
            <a:r>
              <a:rPr lang="ru-RU" sz="4000" b="1" dirty="0" smtClean="0"/>
              <a:t> аптеки</a:t>
            </a:r>
          </a:p>
          <a:p>
            <a:endParaRPr lang="ru-RU" sz="4000" b="1" dirty="0" smtClean="0"/>
          </a:p>
          <a:p>
            <a:r>
              <a:rPr lang="ru-RU" sz="4000" b="1" dirty="0" smtClean="0">
                <a:solidFill>
                  <a:srgbClr val="0070C0"/>
                </a:solidFill>
              </a:rPr>
              <a:t>За</a:t>
            </a:r>
            <a:r>
              <a:rPr lang="ru-RU" sz="4000" b="1" dirty="0" smtClean="0"/>
              <a:t> бежать </a:t>
            </a:r>
            <a:r>
              <a:rPr lang="ru-RU" sz="4000" b="1" dirty="0" smtClean="0">
                <a:solidFill>
                  <a:srgbClr val="0070C0"/>
                </a:solidFill>
              </a:rPr>
              <a:t>за</a:t>
            </a:r>
            <a:r>
              <a:rPr lang="ru-RU" sz="4000" b="1" dirty="0" smtClean="0"/>
              <a:t> лекарством</a:t>
            </a:r>
          </a:p>
          <a:p>
            <a:endParaRPr lang="ru-RU" sz="4000" b="1" dirty="0" smtClean="0"/>
          </a:p>
          <a:p>
            <a:r>
              <a:rPr lang="ru-RU" sz="4000" b="1" dirty="0" smtClean="0">
                <a:solidFill>
                  <a:srgbClr val="00B050"/>
                </a:solidFill>
              </a:rPr>
              <a:t>На</a:t>
            </a:r>
            <a:r>
              <a:rPr lang="ru-RU" sz="4000" b="1" dirty="0" smtClean="0"/>
              <a:t> рисовать </a:t>
            </a:r>
            <a:r>
              <a:rPr lang="ru-RU" sz="4000" b="1" dirty="0" smtClean="0">
                <a:solidFill>
                  <a:srgbClr val="00B050"/>
                </a:solidFill>
              </a:rPr>
              <a:t>на </a:t>
            </a:r>
            <a:r>
              <a:rPr lang="ru-RU" sz="4000" b="1" dirty="0" smtClean="0"/>
              <a:t>бумаге</a:t>
            </a:r>
            <a:endParaRPr lang="ru-RU" sz="4000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143375"/>
            <a:ext cx="1895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Down">
              <a:avLst/>
            </a:prstTxWarp>
          </a:bodyPr>
          <a:lstStyle/>
          <a:p>
            <a:r>
              <a:rPr lang="ru-RU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 А П О М Н И 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/>
              <a:t>Приставка </a:t>
            </a:r>
            <a:r>
              <a:rPr lang="ru-RU" dirty="0" smtClean="0"/>
              <a:t>– часть слова. Приставки пишем </a:t>
            </a:r>
            <a:r>
              <a:rPr lang="ru-RU" b="1" dirty="0" smtClean="0">
                <a:solidFill>
                  <a:srgbClr val="C00000"/>
                </a:solidFill>
              </a:rPr>
              <a:t>СЛИТНО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Предлог</a:t>
            </a:r>
            <a:r>
              <a:rPr lang="ru-RU" dirty="0" smtClean="0"/>
              <a:t>- часть речи. Предлоги со словами пишутся </a:t>
            </a:r>
            <a:r>
              <a:rPr lang="ru-RU" b="1" dirty="0" smtClean="0">
                <a:solidFill>
                  <a:srgbClr val="C00000"/>
                </a:solidFill>
              </a:rPr>
              <a:t>РАЗДЕЛЬНО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2438400"/>
            <a:ext cx="85218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/>
              <a:t>Коля </a:t>
            </a:r>
            <a:r>
              <a:rPr lang="ru-RU" sz="4400" b="1" dirty="0" smtClean="0"/>
              <a:t> </a:t>
            </a:r>
            <a:r>
              <a:rPr lang="ru-RU" sz="4400" b="1" dirty="0">
                <a:solidFill>
                  <a:srgbClr val="CC0099"/>
                </a:solidFill>
              </a:rPr>
              <a:t>за</a:t>
            </a:r>
            <a:r>
              <a:rPr lang="ru-RU" sz="4400" b="1" dirty="0"/>
              <a:t>шёл </a:t>
            </a:r>
            <a:r>
              <a:rPr lang="ru-RU" sz="4400" b="1" dirty="0" smtClean="0"/>
              <a:t> </a:t>
            </a:r>
            <a:r>
              <a:rPr lang="ru-RU" sz="4400" b="1" dirty="0">
                <a:solidFill>
                  <a:srgbClr val="CC0099"/>
                </a:solidFill>
              </a:rPr>
              <a:t>за</a:t>
            </a:r>
            <a:r>
              <a:rPr lang="ru-RU" sz="4400" b="1" dirty="0"/>
              <a:t> </a:t>
            </a:r>
            <a:r>
              <a:rPr lang="ru-RU" sz="4400" b="1" dirty="0" smtClean="0"/>
              <a:t> </a:t>
            </a:r>
            <a:r>
              <a:rPr lang="ru-RU" sz="4400" b="1" dirty="0"/>
              <a:t>товарищем.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 rot="5250627">
            <a:off x="2650332" y="132794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sym typeface="Wingdings 3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653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15162" y="2357440"/>
            <a:ext cx="609792" cy="385763"/>
            <a:chOff x="1203" y="1245"/>
            <a:chExt cx="384" cy="243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03" y="1245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584" y="1248"/>
              <a:ext cx="1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89125" y="95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5029200" y="31242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041525" y="468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 rot="11087040">
            <a:off x="3657600" y="1219200"/>
            <a:ext cx="2971800" cy="1295400"/>
            <a:chOff x="1536" y="3024"/>
            <a:chExt cx="336" cy="288"/>
          </a:xfrm>
        </p:grpSpPr>
        <p:cxnSp>
          <p:nvCxnSpPr>
            <p:cNvPr id="14" name="AutoShape 11"/>
            <p:cNvCxnSpPr>
              <a:cxnSpLocks noChangeShapeType="1"/>
            </p:cNvCxnSpPr>
            <p:nvPr/>
          </p:nvCxnSpPr>
          <p:spPr bwMode="auto">
            <a:xfrm flipV="1">
              <a:off x="1536" y="3024"/>
              <a:ext cx="144" cy="288"/>
            </a:xfrm>
            <a:prstGeom prst="straightConnector1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</p:cxn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680" y="3024"/>
              <a:ext cx="192" cy="240"/>
            </a:xfrm>
            <a:prstGeom prst="line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572000" y="990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</a:rPr>
              <a:t>своим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990600"/>
            <a:ext cx="2171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</a:rPr>
              <a:t>лучшим</a:t>
            </a:r>
          </a:p>
        </p:txBody>
      </p:sp>
      <p:pic>
        <p:nvPicPr>
          <p:cNvPr id="18" name="Picture 16" descr="spo-boy_sporti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828800" y="4343400"/>
            <a:ext cx="2819400" cy="1752600"/>
          </a:xfrm>
          <a:prstGeom prst="rect">
            <a:avLst/>
          </a:prstGeom>
          <a:noFill/>
        </p:spPr>
      </p:pic>
      <p:pic>
        <p:nvPicPr>
          <p:cNvPr id="19" name="Picture 17" descr="peo-backflip_dud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657600"/>
            <a:ext cx="2971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"/>
                            </p:stCondLst>
                            <p:childTnLst>
                              <p:par>
                                <p:cTn id="3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584"/>
          </a:xfrm>
        </p:spPr>
        <p:txBody>
          <a:bodyPr/>
          <a:lstStyle/>
          <a:p>
            <a:pPr marL="0" indent="0">
              <a:buNone/>
            </a:pP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 НАПИСАТЬ ?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00240"/>
            <a:ext cx="811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До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000240"/>
            <a:ext cx="1702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бежать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2000240"/>
            <a:ext cx="2483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до</a:t>
            </a:r>
            <a:r>
              <a:rPr lang="ru-RU" sz="3600" b="1" dirty="0" smtClean="0"/>
              <a:t> аптеки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2000240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До</a:t>
            </a:r>
            <a:r>
              <a:rPr lang="ru-RU" sz="3600" b="1" dirty="0" smtClean="0"/>
              <a:t>бежать</a:t>
            </a:r>
            <a:endParaRPr lang="ru-RU" sz="3600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214414" y="1928802"/>
            <a:ext cx="609792" cy="385763"/>
            <a:chOff x="1203" y="1245"/>
            <a:chExt cx="384" cy="243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03" y="1245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584" y="1248"/>
              <a:ext cx="1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071934" y="2571744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 rot="11087040">
            <a:off x="3732503" y="1754080"/>
            <a:ext cx="968911" cy="466334"/>
            <a:chOff x="1536" y="3024"/>
            <a:chExt cx="336" cy="288"/>
          </a:xfrm>
        </p:grpSpPr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 flipV="1">
              <a:off x="1536" y="3024"/>
              <a:ext cx="144" cy="288"/>
            </a:xfrm>
            <a:prstGeom prst="straightConnector1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</p:cxn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680" y="3024"/>
              <a:ext cx="192" cy="240"/>
            </a:xfrm>
            <a:prstGeom prst="line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071934" y="1071546"/>
            <a:ext cx="310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!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4857760"/>
            <a:ext cx="795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На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57356" y="4857760"/>
            <a:ext cx="2169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рисовать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4857760"/>
            <a:ext cx="2467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на </a:t>
            </a:r>
            <a:r>
              <a:rPr lang="ru-RU" sz="3600" b="1" dirty="0" smtClean="0"/>
              <a:t>бумаге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3571876"/>
            <a:ext cx="7184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За</a:t>
            </a:r>
            <a:endParaRPr lang="ru-RU" sz="3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85918" y="3571876"/>
            <a:ext cx="1702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бежать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3571876"/>
            <a:ext cx="34323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за</a:t>
            </a:r>
            <a:r>
              <a:rPr lang="ru-RU" sz="3600" b="1" dirty="0" smtClean="0"/>
              <a:t> лекарством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42976" y="3571876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За</a:t>
            </a:r>
            <a:r>
              <a:rPr lang="ru-RU" sz="3600" b="1" dirty="0" smtClean="0"/>
              <a:t>бежать</a:t>
            </a:r>
            <a:endParaRPr lang="ru-RU" sz="3600" dirty="0"/>
          </a:p>
        </p:txBody>
      </p: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1142976" y="3500438"/>
            <a:ext cx="609792" cy="385763"/>
            <a:chOff x="1203" y="1245"/>
            <a:chExt cx="384" cy="243"/>
          </a:xfrm>
        </p:grpSpPr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1203" y="1245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1584" y="1248"/>
              <a:ext cx="1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4143372" y="4214818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7" name="Group 13"/>
          <p:cNvGrpSpPr>
            <a:grpSpLocks/>
          </p:cNvGrpSpPr>
          <p:nvPr/>
        </p:nvGrpSpPr>
        <p:grpSpPr bwMode="auto">
          <a:xfrm rot="11087040">
            <a:off x="3846802" y="3325714"/>
            <a:ext cx="968911" cy="466334"/>
            <a:chOff x="1536" y="3024"/>
            <a:chExt cx="336" cy="288"/>
          </a:xfrm>
        </p:grpSpPr>
        <p:cxnSp>
          <p:nvCxnSpPr>
            <p:cNvPr id="28" name="AutoShape 11"/>
            <p:cNvCxnSpPr>
              <a:cxnSpLocks noChangeShapeType="1"/>
            </p:cNvCxnSpPr>
            <p:nvPr/>
          </p:nvCxnSpPr>
          <p:spPr bwMode="auto">
            <a:xfrm flipV="1">
              <a:off x="1536" y="3024"/>
              <a:ext cx="144" cy="288"/>
            </a:xfrm>
            <a:prstGeom prst="straightConnector1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</p:cxn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>
              <a:off x="1680" y="3024"/>
              <a:ext cx="192" cy="240"/>
            </a:xfrm>
            <a:prstGeom prst="line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214810" y="2643182"/>
            <a:ext cx="310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!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4857760"/>
            <a:ext cx="27799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На</a:t>
            </a:r>
            <a:r>
              <a:rPr lang="ru-RU" sz="3600" b="1" dirty="0" smtClean="0"/>
              <a:t>рисовать</a:t>
            </a:r>
            <a:endParaRPr lang="ru-RU" sz="3600" dirty="0"/>
          </a:p>
        </p:txBody>
      </p:sp>
      <p:grpSp>
        <p:nvGrpSpPr>
          <p:cNvPr id="32" name="Group 5"/>
          <p:cNvGrpSpPr>
            <a:grpSpLocks/>
          </p:cNvGrpSpPr>
          <p:nvPr/>
        </p:nvGrpSpPr>
        <p:grpSpPr bwMode="auto">
          <a:xfrm>
            <a:off x="1142976" y="4786322"/>
            <a:ext cx="609792" cy="385763"/>
            <a:chOff x="1203" y="1245"/>
            <a:chExt cx="384" cy="243"/>
          </a:xfrm>
        </p:grpSpPr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1203" y="1245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1584" y="1248"/>
              <a:ext cx="1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4643438" y="5500702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6" name="Group 13"/>
          <p:cNvGrpSpPr>
            <a:grpSpLocks/>
          </p:cNvGrpSpPr>
          <p:nvPr/>
        </p:nvGrpSpPr>
        <p:grpSpPr bwMode="auto">
          <a:xfrm rot="11087040">
            <a:off x="4304006" y="4611599"/>
            <a:ext cx="968911" cy="466334"/>
            <a:chOff x="1536" y="3024"/>
            <a:chExt cx="336" cy="288"/>
          </a:xfrm>
        </p:grpSpPr>
        <p:cxnSp>
          <p:nvCxnSpPr>
            <p:cNvPr id="37" name="AutoShape 11"/>
            <p:cNvCxnSpPr>
              <a:cxnSpLocks noChangeShapeType="1"/>
            </p:cNvCxnSpPr>
            <p:nvPr/>
          </p:nvCxnSpPr>
          <p:spPr bwMode="auto">
            <a:xfrm flipV="1">
              <a:off x="1536" y="3024"/>
              <a:ext cx="144" cy="288"/>
            </a:xfrm>
            <a:prstGeom prst="straightConnector1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</p:cxn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>
              <a:off x="1680" y="3024"/>
              <a:ext cx="192" cy="240"/>
            </a:xfrm>
            <a:prstGeom prst="line">
              <a:avLst/>
            </a:prstGeom>
            <a:noFill/>
            <a:ln w="76200">
              <a:pattFill prst="sphere">
                <a:fgClr>
                  <a:srgbClr val="FF0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643438" y="4214818"/>
            <a:ext cx="310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"/>
                            </p:stCondLst>
                            <p:childTnLst>
                              <p:par>
                                <p:cTn id="10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80"/>
                            </p:stCondLst>
                            <p:childTnLst>
                              <p:par>
                                <p:cTn id="1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5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8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/>
      <p:bldP spid="11" grpId="0" animBg="1"/>
      <p:bldP spid="15" grpId="0"/>
      <p:bldP spid="26" grpId="0" animBg="1"/>
      <p:bldP spid="30" grpId="0"/>
      <p:bldP spid="35" grpId="0" animBg="1"/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6870700" cy="1071570"/>
          </a:xfrm>
        </p:spPr>
        <p:txBody>
          <a:bodyPr/>
          <a:lstStyle/>
          <a:p>
            <a:pPr marL="0" indent="0">
              <a:buNone/>
            </a:pP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МЫ   УЗНАЛИ :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268760"/>
            <a:ext cx="6400800" cy="43204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  <a:solidFill>
                  <a:srgbClr val="0000FF"/>
                </a:solidFill>
              </a:rPr>
              <a:t>Что такое предлог</a:t>
            </a:r>
          </a:p>
          <a:p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  <a:solidFill>
                  <a:srgbClr val="009999"/>
                </a:solidFill>
              </a:rPr>
              <a:t>Для чего нужны предлоги</a:t>
            </a:r>
          </a:p>
          <a:p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</a:rPr>
              <a:t> </a:t>
            </a:r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  <a:solidFill>
                  <a:srgbClr val="009900"/>
                </a:solidFill>
              </a:rPr>
              <a:t>Как предлоги пишутся со словами</a:t>
            </a:r>
          </a:p>
          <a:p>
            <a:r>
              <a:rPr lang="ru-RU" sz="3600" dirty="0" smtClean="0">
                <a:ln>
                  <a:solidFill>
                    <a:schemeClr val="accent6">
                      <a:lumMod val="85000"/>
                      <a:lumOff val="15000"/>
                    </a:schemeClr>
                  </a:solidFill>
                </a:ln>
                <a:solidFill>
                  <a:srgbClr val="808000"/>
                </a:solidFill>
              </a:rPr>
              <a:t>Как предлог отличить от приставки</a:t>
            </a:r>
            <a:endParaRPr lang="ru-RU" sz="3600" dirty="0">
              <a:ln>
                <a:solidFill>
                  <a:schemeClr val="accent6">
                    <a:lumMod val="85000"/>
                    <a:lumOff val="15000"/>
                  </a:schemeClr>
                </a:solidFill>
              </a:ln>
              <a:solidFill>
                <a:srgbClr val="8080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786190"/>
            <a:ext cx="1895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6870700" cy="7920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700808"/>
            <a:ext cx="6400800" cy="331236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pPr>
              <a:buFont typeface="Wingdings" pitchFamily="2" charset="2"/>
              <a:buChar char="ü"/>
            </a:pPr>
            <a:endParaRPr lang="ru-RU" sz="4100" dirty="0" smtClean="0"/>
          </a:p>
          <a:p>
            <a:pPr>
              <a:buFont typeface="Wingdings" pitchFamily="2" charset="2"/>
              <a:buChar char="ü"/>
            </a:pPr>
            <a:r>
              <a:rPr lang="ru-RU" sz="4100" dirty="0" smtClean="0"/>
              <a:t>Словарные </a:t>
            </a:r>
            <a:r>
              <a:rPr lang="ru-RU" sz="4100" dirty="0" smtClean="0"/>
              <a:t>слова </a:t>
            </a:r>
            <a:r>
              <a:rPr lang="ru-RU" sz="4100" dirty="0" smtClean="0"/>
              <a:t>от </a:t>
            </a:r>
            <a:r>
              <a:rPr lang="ru-RU" sz="4100" dirty="0" smtClean="0"/>
              <a:t>Д до З</a:t>
            </a:r>
            <a:endParaRPr lang="ru-RU" sz="4100" dirty="0" smtClean="0"/>
          </a:p>
          <a:p>
            <a:pPr>
              <a:buNone/>
            </a:pPr>
            <a:endParaRPr lang="ru-RU" sz="41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ru-RU" sz="4100" dirty="0" smtClean="0"/>
              <a:t>упражнение 296 или </a:t>
            </a:r>
            <a:r>
              <a:rPr lang="ru-RU" sz="4100" dirty="0" smtClean="0"/>
              <a:t>298</a:t>
            </a:r>
          </a:p>
          <a:p>
            <a:pPr marL="45720" lvl="0" indent="0">
              <a:buNone/>
            </a:pPr>
            <a:r>
              <a:rPr lang="ru-RU" sz="4100" dirty="0"/>
              <a:t>	</a:t>
            </a:r>
            <a:r>
              <a:rPr lang="ru-RU" sz="4100" dirty="0" smtClean="0"/>
              <a:t>	</a:t>
            </a:r>
            <a:r>
              <a:rPr lang="ru-RU" sz="4100" dirty="0" smtClean="0"/>
              <a:t> </a:t>
            </a:r>
            <a:r>
              <a:rPr lang="ru-RU" sz="4100" dirty="0" smtClean="0"/>
              <a:t>(по </a:t>
            </a:r>
            <a:r>
              <a:rPr lang="ru-RU" sz="4100" dirty="0" smtClean="0"/>
              <a:t>выбору)</a:t>
            </a:r>
            <a:endParaRPr lang="ru-RU" sz="4100" dirty="0" smtClean="0"/>
          </a:p>
          <a:p>
            <a:pPr lvl="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:\Documents and Settings\Ксения\Local Settings\Temporary Internet Files\Content.IE5\DAJSUMO9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404813"/>
            <a:ext cx="4752975" cy="393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2700338" y="5013325"/>
            <a:ext cx="47580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FF00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81000" y="1219200"/>
            <a:ext cx="8458200" cy="2590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50000">
                      <a:srgbClr val="009900"/>
                    </a:gs>
                    <a:gs pos="100000">
                      <a:srgbClr val="FFFF99"/>
                    </a:gs>
                  </a:gsLst>
                  <a:lin ang="2700000" scaled="1"/>
                </a:gradFill>
                <a:latin typeface="Impact"/>
              </a:rPr>
              <a:t>Словарные слова +ЧИСТОПИСАНИЕ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99"/>
                  </a:gs>
                  <a:gs pos="50000">
                    <a:srgbClr val="009900"/>
                  </a:gs>
                  <a:gs pos="100000">
                    <a:srgbClr val="FFFF99"/>
                  </a:gs>
                </a:gsLst>
                <a:lin ang="2700000" scaled="1"/>
              </a:gradFill>
              <a:latin typeface="Impact"/>
            </a:endParaRPr>
          </a:p>
        </p:txBody>
      </p:sp>
      <p:pic>
        <p:nvPicPr>
          <p:cNvPr id="16387" name="Picture 7" descr="кар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505200"/>
            <a:ext cx="243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4770438" cy="1143000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latin typeface="Arial" charset="0"/>
                <a:cs typeface="Arial" charset="0"/>
              </a:rPr>
              <a:t>   ВОРОБЕЙ</a:t>
            </a:r>
            <a:r>
              <a:rPr lang="ru-RU" sz="38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5786446" y="0"/>
            <a:ext cx="142868" cy="50004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00441" y="1071564"/>
            <a:ext cx="1430339" cy="590551"/>
            <a:chOff x="2205" y="675"/>
            <a:chExt cx="901" cy="372"/>
          </a:xfrm>
        </p:grpSpPr>
        <p:sp>
          <p:nvSpPr>
            <p:cNvPr id="19462" name="Text Box 8"/>
            <p:cNvSpPr txBox="1">
              <a:spLocks noChangeArrowheads="1"/>
            </p:cNvSpPr>
            <p:nvPr/>
          </p:nvSpPr>
          <p:spPr bwMode="auto">
            <a:xfrm>
              <a:off x="2205" y="675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chemeClr val="hlink"/>
                  </a:solidFill>
                  <a:sym typeface="Wingdings 2" pitchFamily="18" charset="2"/>
                </a:rPr>
                <a:t></a:t>
              </a:r>
            </a:p>
          </p:txBody>
        </p:sp>
        <p:sp>
          <p:nvSpPr>
            <p:cNvPr id="19463" name="Text Box 9"/>
            <p:cNvSpPr txBox="1">
              <a:spLocks noChangeArrowheads="1"/>
            </p:cNvSpPr>
            <p:nvPr/>
          </p:nvSpPr>
          <p:spPr bwMode="auto">
            <a:xfrm>
              <a:off x="2790" y="720"/>
              <a:ext cx="3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chemeClr val="hlink"/>
                  </a:solidFill>
                  <a:sym typeface="Wingdings 2" pitchFamily="18" charset="2"/>
                </a:rPr>
                <a:t></a:t>
              </a:r>
            </a:p>
          </p:txBody>
        </p:sp>
      </p:grpSp>
      <p:pic>
        <p:nvPicPr>
          <p:cNvPr id="19461" name="Picture 12" descr="67f85a6153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743200"/>
            <a:ext cx="3484563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928926" y="762000"/>
            <a:ext cx="4429156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ворона</a:t>
            </a:r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 flipH="1">
            <a:off x="4786314" y="571480"/>
            <a:ext cx="30480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3505200" y="1676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2"/>
                </a:solidFill>
                <a:sym typeface="Wingdings 2" pitchFamily="18" charset="2"/>
              </a:rPr>
              <a:t></a:t>
            </a:r>
          </a:p>
        </p:txBody>
      </p:sp>
      <p:pic>
        <p:nvPicPr>
          <p:cNvPr id="26629" name="Picture 8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09800"/>
            <a:ext cx="5715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 animBg="1"/>
      <p:bldP spid="94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500166" y="785794"/>
            <a:ext cx="62151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автомобиль</a:t>
            </a:r>
            <a:endParaRPr lang="ru-RU" sz="7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 flipH="1">
            <a:off x="5181600" y="381000"/>
            <a:ext cx="30480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857356" y="1785926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sym typeface="Wingdings 2" pitchFamily="18" charset="2"/>
              </a:rPr>
              <a:t></a:t>
            </a:r>
          </a:p>
        </p:txBody>
      </p:sp>
      <p:pic>
        <p:nvPicPr>
          <p:cNvPr id="27653" name="Picture 8" descr="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5715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 animBg="1"/>
      <p:bldP spid="952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j0438605[1]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 t="19599" b="1959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214290"/>
            <a:ext cx="6629408" cy="804862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Шагаешь – впереди лежит                                   Оглянешься – домой бежит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928926" y="762000"/>
            <a:ext cx="4005274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дорога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H="1">
            <a:off x="4714876" y="500042"/>
            <a:ext cx="357190" cy="57150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3505200" y="1676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2"/>
                </a:solidFill>
                <a:sym typeface="Wingdings 2" pitchFamily="18" charset="2"/>
              </a:rPr>
              <a:t></a:t>
            </a:r>
          </a:p>
        </p:txBody>
      </p:sp>
      <p:pic>
        <p:nvPicPr>
          <p:cNvPr id="28677" name="Picture 7" descr="_0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63246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  <p:bldP spid="96261" grpId="0" animBg="1"/>
      <p:bldP spid="962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357166"/>
            <a:ext cx="85010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ТОЛКОВЫЙ СЛОВАРЬ</a:t>
            </a:r>
          </a:p>
          <a:p>
            <a:pPr algn="ctr"/>
            <a:endParaRPr lang="ru-RU" sz="20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ДОРОГА – узкая полоска земли, по которой движутся машины, идут люди.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428868"/>
            <a:ext cx="82868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истокам этого слова</a:t>
            </a:r>
          </a:p>
          <a:p>
            <a:pPr algn="ctr"/>
            <a:endParaRPr lang="ru-RU" sz="1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ru-RU" sz="2800" dirty="0" smtClean="0"/>
              <a:t>Чтобы проложить дорогу, нужно расчистить полоску земли от деревьев, кустарников, дерна. Поэтому слово ДОРОГА образовалось от ДОРГ, ДЁРГАТЬ - «Продранное в лесу пространство, полоска земли, с которой выкорчеван лес»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781</TotalTime>
  <Words>302</Words>
  <Application>Microsoft Office PowerPoint</Application>
  <PresentationFormat>Экран (4:3)</PresentationFormat>
  <Paragraphs>109</Paragraphs>
  <Slides>27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 ТЕМА «Предлоги и приставки» </vt:lpstr>
      <vt:lpstr>Презентация PowerPoint</vt:lpstr>
      <vt:lpstr>Презентация PowerPoint</vt:lpstr>
      <vt:lpstr>   ВОРОБЕЙ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1. Предлог – служебная     часть речи.                     Предлоги не        изменяются, к ним       нельзя задать вопрос.  2. Предлоги служат для       связи слов в       предложении.</vt:lpstr>
      <vt:lpstr>  1. Предлог – служебная часть      речи.        Предлоги не изменяются,      к ним нельзя задать  вопрос. 2. Предлоги служат для      связи слов в предложении. 3. Перед глаголами предлоги              не употребляются. </vt:lpstr>
      <vt:lpstr>1.Предлог – служебная часть   речи. Предлоги не изменяются,  к  ним нельзя задать вопрос. 2. Предлоги служат для связи     слов в предложении. 3. Перед глаголами предлоги        не употребляются. 4. Предлоги  пишутся  раздельно   с другими   частями речи.                     </vt:lpstr>
      <vt:lpstr>ПРЕДЛОГИ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 А П О М Н И  !</vt:lpstr>
      <vt:lpstr>Презентация PowerPoint</vt:lpstr>
      <vt:lpstr>КАК  НАПИСАТЬ ?</vt:lpstr>
      <vt:lpstr>МЫ   УЗНАЛИ :</vt:lpstr>
      <vt:lpstr>Домашнее задание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«Предлог как слово. Предлоги и приставки» </dc:title>
  <dc:creator>777</dc:creator>
  <cp:lastModifiedBy>Елена Лаппо</cp:lastModifiedBy>
  <cp:revision>77</cp:revision>
  <dcterms:created xsi:type="dcterms:W3CDTF">2009-07-16T10:37:21Z</dcterms:created>
  <dcterms:modified xsi:type="dcterms:W3CDTF">2014-02-01T20:39:44Z</dcterms:modified>
</cp:coreProperties>
</file>