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61" r:id="rId3"/>
    <p:sldId id="272" r:id="rId4"/>
    <p:sldId id="262" r:id="rId5"/>
    <p:sldId id="263" r:id="rId6"/>
    <p:sldId id="265" r:id="rId7"/>
    <p:sldId id="266" r:id="rId8"/>
    <p:sldId id="268" r:id="rId9"/>
    <p:sldId id="270" r:id="rId10"/>
    <p:sldId id="271" r:id="rId11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8E17A-5862-4747-9FBC-C75701FFE519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F2913-25E7-4FEC-B172-420087B6ED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1E2C-2AD3-4BB1-988E-BEFFAD97DA8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1781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916D-AC45-42F9-B00E-9CAFE6066809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41A76-E914-409B-BDE6-66F017EB5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916D-AC45-42F9-B00E-9CAFE6066809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41A76-E914-409B-BDE6-66F017EB5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916D-AC45-42F9-B00E-9CAFE6066809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41A76-E914-409B-BDE6-66F017EB5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916D-AC45-42F9-B00E-9CAFE6066809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41A76-E914-409B-BDE6-66F017EB5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916D-AC45-42F9-B00E-9CAFE6066809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41A76-E914-409B-BDE6-66F017EB5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916D-AC45-42F9-B00E-9CAFE6066809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41A76-E914-409B-BDE6-66F017EB5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916D-AC45-42F9-B00E-9CAFE6066809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41A76-E914-409B-BDE6-66F017EB5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916D-AC45-42F9-B00E-9CAFE6066809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41A76-E914-409B-BDE6-66F017EB5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916D-AC45-42F9-B00E-9CAFE6066809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41A76-E914-409B-BDE6-66F017EB5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916D-AC45-42F9-B00E-9CAFE6066809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41A76-E914-409B-BDE6-66F017EB5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916D-AC45-42F9-B00E-9CAFE6066809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441A76-E914-409B-BDE6-66F017EB51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EF916D-AC45-42F9-B00E-9CAFE6066809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441A76-E914-409B-BDE6-66F017EB516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InfoUrok.ru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8229600" cy="8509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Arial" charset="0"/>
              </a:rPr>
              <a:t>Чистописание</a:t>
            </a:r>
          </a:p>
        </p:txBody>
      </p:sp>
      <p:pic>
        <p:nvPicPr>
          <p:cNvPr id="1026" name="Picture 2" descr="D:\_1_Кир\333\чистописания\с Ь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429" y="1280700"/>
            <a:ext cx="8556476" cy="1110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маша и медведь картинк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2857496"/>
            <a:ext cx="5715000" cy="3209926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488998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7770"/>
    </mc:Choice>
    <mc:Fallback>
      <p:transition spd="slow" advTm="677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smexota.net/dimg/articles/8d93d7347d_39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0"/>
            <a:ext cx="9072594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00628" y="5934670"/>
            <a:ext cx="3925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СПАСИБО!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1520" y="1268760"/>
            <a:ext cx="882015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ru-RU" sz="5400" dirty="0">
                <a:latin typeface="+mj-lt"/>
              </a:rPr>
              <a:t>   Листь</a:t>
            </a:r>
            <a:r>
              <a:rPr lang="ru-RU" sz="5400" dirty="0">
                <a:solidFill>
                  <a:srgbClr val="C00000"/>
                </a:solidFill>
                <a:latin typeface="+mj-lt"/>
              </a:rPr>
              <a:t>я, </a:t>
            </a:r>
            <a:r>
              <a:rPr lang="ru-RU" sz="5400" dirty="0">
                <a:latin typeface="+mj-lt"/>
              </a:rPr>
              <a:t>муравь</a:t>
            </a:r>
            <a:r>
              <a:rPr lang="ru-RU" sz="5400" dirty="0">
                <a:solidFill>
                  <a:srgbClr val="C00000"/>
                </a:solidFill>
                <a:latin typeface="+mj-lt"/>
              </a:rPr>
              <a:t>и, </a:t>
            </a:r>
            <a:r>
              <a:rPr lang="ru-RU" sz="5400" dirty="0">
                <a:latin typeface="+mj-lt"/>
              </a:rPr>
              <a:t>соловь</a:t>
            </a:r>
            <a:r>
              <a:rPr lang="ru-RU" sz="5400" dirty="0">
                <a:solidFill>
                  <a:srgbClr val="C00000"/>
                </a:solidFill>
                <a:latin typeface="+mj-lt"/>
              </a:rPr>
              <a:t>и, </a:t>
            </a:r>
            <a:r>
              <a:rPr lang="ru-RU" sz="5400" dirty="0">
                <a:latin typeface="+mj-lt"/>
              </a:rPr>
              <a:t>ночь</a:t>
            </a:r>
            <a:r>
              <a:rPr lang="ru-RU" sz="5400" dirty="0">
                <a:solidFill>
                  <a:srgbClr val="C00000"/>
                </a:solidFill>
                <a:latin typeface="+mj-lt"/>
              </a:rPr>
              <a:t>ю, </a:t>
            </a:r>
            <a:r>
              <a:rPr lang="ru-RU" sz="5400" dirty="0" smtClean="0">
                <a:latin typeface="+mj-lt"/>
              </a:rPr>
              <a:t>бель</a:t>
            </a:r>
            <a:r>
              <a:rPr lang="ru-RU" sz="5400" dirty="0" smtClean="0">
                <a:solidFill>
                  <a:srgbClr val="C00000"/>
                </a:solidFill>
                <a:latin typeface="+mj-lt"/>
              </a:rPr>
              <a:t>ё</a:t>
            </a:r>
            <a:r>
              <a:rPr lang="ru-RU" sz="5400" dirty="0" smtClean="0">
                <a:latin typeface="+mj-lt"/>
              </a:rPr>
              <a:t>, </a:t>
            </a:r>
            <a:r>
              <a:rPr lang="ru-RU" sz="5400" dirty="0">
                <a:latin typeface="+mj-lt"/>
              </a:rPr>
              <a:t>весель</a:t>
            </a:r>
            <a:r>
              <a:rPr lang="ru-RU" sz="5400" dirty="0">
                <a:solidFill>
                  <a:srgbClr val="C00000"/>
                </a:solidFill>
                <a:latin typeface="+mj-lt"/>
              </a:rPr>
              <a:t>е.</a:t>
            </a: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2664478" y="1564753"/>
            <a:ext cx="647700" cy="379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84644" y="1438965"/>
            <a:ext cx="8899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[</a:t>
            </a:r>
            <a:r>
              <a:rPr lang="ru-RU" sz="2800" b="1" dirty="0" err="1">
                <a:solidFill>
                  <a:srgbClr val="0070C0"/>
                </a:solidFill>
              </a:rPr>
              <a:t>й’а</a:t>
            </a:r>
            <a:r>
              <a:rPr lang="ru-RU" sz="2800" b="1" dirty="0">
                <a:solidFill>
                  <a:srgbClr val="0070C0"/>
                </a:solidFill>
              </a:rPr>
              <a:t>]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077846" y="1420946"/>
            <a:ext cx="912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[</a:t>
            </a:r>
            <a:r>
              <a:rPr lang="ru-RU" sz="2800" b="1" dirty="0" err="1" smtClean="0">
                <a:solidFill>
                  <a:srgbClr val="0070C0"/>
                </a:solidFill>
              </a:rPr>
              <a:t>й’и</a:t>
            </a:r>
            <a:r>
              <a:rPr lang="ru-RU" sz="2800" b="1" dirty="0" smtClean="0">
                <a:solidFill>
                  <a:srgbClr val="0070C0"/>
                </a:solidFill>
              </a:rPr>
              <a:t>]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620011" y="1479432"/>
            <a:ext cx="912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[</a:t>
            </a:r>
            <a:r>
              <a:rPr lang="ru-RU" sz="2800" b="1" dirty="0" err="1" smtClean="0">
                <a:solidFill>
                  <a:srgbClr val="0070C0"/>
                </a:solidFill>
              </a:rPr>
              <a:t>й’и</a:t>
            </a:r>
            <a:r>
              <a:rPr lang="ru-RU" sz="2800" b="1" dirty="0" smtClean="0">
                <a:solidFill>
                  <a:srgbClr val="0070C0"/>
                </a:solidFill>
              </a:rPr>
              <a:t>]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36149" y="2599560"/>
            <a:ext cx="912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[</a:t>
            </a:r>
            <a:r>
              <a:rPr lang="ru-RU" sz="2800" b="1" dirty="0" err="1" smtClean="0">
                <a:solidFill>
                  <a:srgbClr val="0070C0"/>
                </a:solidFill>
              </a:rPr>
              <a:t>й’у</a:t>
            </a:r>
            <a:r>
              <a:rPr lang="ru-RU" sz="2800" b="1" dirty="0" smtClean="0">
                <a:solidFill>
                  <a:srgbClr val="0070C0"/>
                </a:solidFill>
              </a:rPr>
              <a:t>]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35896" y="2599560"/>
            <a:ext cx="9044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[</a:t>
            </a:r>
            <a:r>
              <a:rPr lang="ru-RU" sz="2800" b="1" dirty="0" err="1" smtClean="0">
                <a:solidFill>
                  <a:srgbClr val="0070C0"/>
                </a:solidFill>
              </a:rPr>
              <a:t>й’о</a:t>
            </a:r>
            <a:r>
              <a:rPr lang="ru-RU" sz="2800" b="1" dirty="0" smtClean="0">
                <a:solidFill>
                  <a:srgbClr val="0070C0"/>
                </a:solidFill>
              </a:rPr>
              <a:t>]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00192" y="2617748"/>
            <a:ext cx="869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[</a:t>
            </a:r>
            <a:r>
              <a:rPr lang="ru-RU" sz="2800" b="1" dirty="0" err="1" smtClean="0">
                <a:solidFill>
                  <a:srgbClr val="0070C0"/>
                </a:solidFill>
              </a:rPr>
              <a:t>й’э</a:t>
            </a:r>
            <a:r>
              <a:rPr lang="ru-RU" sz="2800" b="1" dirty="0" smtClean="0">
                <a:solidFill>
                  <a:srgbClr val="0070C0"/>
                </a:solidFill>
              </a:rPr>
              <a:t>]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70497" y="4005064"/>
            <a:ext cx="3929695" cy="25724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079497300"/>
      </p:ext>
    </p:extLst>
  </p:cSld>
  <p:clrMapOvr>
    <a:masterClrMapping/>
  </p:clrMapOvr>
  <p:transition spd="slow" advTm="1200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214554"/>
            <a:ext cx="1644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платье 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86116" y="2214554"/>
            <a:ext cx="1481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гостья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786314" y="2214554"/>
            <a:ext cx="1866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огоньки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786578" y="2214554"/>
            <a:ext cx="1487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жильё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786578" y="3143248"/>
            <a:ext cx="18277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просьба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43042" y="3143248"/>
            <a:ext cx="1143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лень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928926" y="3143248"/>
            <a:ext cx="2034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обезьяна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72066" y="3143248"/>
            <a:ext cx="1565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пальто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14226 L 0.00191 -0.190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81 -0.00209 L -0.19219 -0.0020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14226 L 0.00069 -0.1908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88 -0.02012 L -0.58125 0.1353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7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9452E-6 L 0.36024 -0.1267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-6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84 0.03053 L -0.16788 0.1774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7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49 0.03053 L -0.20816 0.1667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28" y="2571744"/>
            <a:ext cx="6598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   ФИЗМИНУТКА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3500438"/>
            <a:ext cx="2643206" cy="264320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Наталья</a:t>
            </a:r>
            <a:br>
              <a:rPr lang="ru-RU" sz="3200" dirty="0" smtClean="0"/>
            </a:br>
            <a:r>
              <a:rPr lang="ru-RU" sz="3200" dirty="0" smtClean="0"/>
              <a:t>Дарья</a:t>
            </a:r>
            <a:br>
              <a:rPr lang="ru-RU" sz="3200" dirty="0" smtClean="0"/>
            </a:br>
            <a:r>
              <a:rPr lang="ru-RU" sz="3200" dirty="0" smtClean="0"/>
              <a:t>Татьяна</a:t>
            </a:r>
            <a:br>
              <a:rPr lang="ru-RU" sz="3200" dirty="0" smtClean="0"/>
            </a:br>
            <a:r>
              <a:rPr lang="ru-RU" sz="3200" dirty="0" smtClean="0"/>
              <a:t>Ольга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1" y="571480"/>
            <a:ext cx="1900221" cy="5554683"/>
          </a:xfrm>
        </p:spPr>
        <p:txBody>
          <a:bodyPr>
            <a:normAutofit/>
          </a:bodyPr>
          <a:lstStyle/>
          <a:p>
            <a:endParaRPr lang="ru-RU" sz="3200" b="1" dirty="0" smtClean="0"/>
          </a:p>
          <a:p>
            <a:endParaRPr lang="ru-RU" sz="3200" b="1" dirty="0" smtClean="0"/>
          </a:p>
          <a:p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  <a:p>
            <a:r>
              <a:rPr lang="ru-RU" sz="3200" b="1" dirty="0"/>
              <a:t>д</a:t>
            </a:r>
            <a:r>
              <a:rPr lang="ru-RU" sz="3200" b="1" dirty="0" smtClean="0"/>
              <a:t>рузья</a:t>
            </a:r>
          </a:p>
          <a:p>
            <a:r>
              <a:rPr lang="ru-RU" sz="3200" b="1" dirty="0"/>
              <a:t>д</a:t>
            </a:r>
            <a:r>
              <a:rPr lang="ru-RU" sz="3200" b="1" dirty="0" smtClean="0"/>
              <a:t>еревья братья</a:t>
            </a:r>
          </a:p>
          <a:p>
            <a:r>
              <a:rPr lang="ru-RU" sz="3200" b="1" dirty="0" smtClean="0"/>
              <a:t>сучья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86446" y="3571876"/>
            <a:ext cx="3071834" cy="25542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оленьи рога</a:t>
            </a:r>
          </a:p>
          <a:p>
            <a:pPr>
              <a:buNone/>
            </a:pPr>
            <a:r>
              <a:rPr lang="ru-RU" b="1" dirty="0" smtClean="0"/>
              <a:t>заячьи лапы</a:t>
            </a:r>
          </a:p>
          <a:p>
            <a:pPr>
              <a:buNone/>
            </a:pPr>
            <a:r>
              <a:rPr lang="ru-RU" b="1" dirty="0" smtClean="0"/>
              <a:t>беличья шубка</a:t>
            </a:r>
          </a:p>
          <a:p>
            <a:pPr>
              <a:buNone/>
            </a:pPr>
            <a:r>
              <a:rPr lang="ru-RU" b="1" dirty="0" smtClean="0"/>
              <a:t>волчьи следы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3042" y="1071546"/>
            <a:ext cx="1714500" cy="18573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2066" y="1214422"/>
            <a:ext cx="1714500" cy="1857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InfoUrok.ru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643174" y="1857364"/>
            <a:ext cx="230425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28596" y="785794"/>
            <a:ext cx="8229600" cy="86409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B050"/>
                </a:solidFill>
              </a:rPr>
              <a:t>Найдите пару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5" name="Объект 5"/>
          <p:cNvSpPr txBox="1">
            <a:spLocks/>
          </p:cNvSpPr>
          <p:nvPr/>
        </p:nvSpPr>
        <p:spPr>
          <a:xfrm>
            <a:off x="467544" y="1628800"/>
            <a:ext cx="3898776" cy="46805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4000" dirty="0" smtClean="0"/>
              <a:t>  </a:t>
            </a:r>
            <a:r>
              <a:rPr lang="ru-RU" sz="4000" b="1" i="1" dirty="0" smtClean="0"/>
              <a:t>работа</a:t>
            </a:r>
            <a:endParaRPr lang="ru-RU" sz="4000" dirty="0" smtClean="0"/>
          </a:p>
          <a:p>
            <a:pPr marL="0" indent="0">
              <a:buFont typeface="Arial" pitchFamily="34" charset="0"/>
              <a:buNone/>
            </a:pPr>
            <a:r>
              <a:rPr lang="ru-RU" sz="4000" b="1" i="1" dirty="0" smtClean="0"/>
              <a:t>  свет</a:t>
            </a:r>
          </a:p>
          <a:p>
            <a:pPr marL="0" indent="0">
              <a:buFont typeface="Arial" pitchFamily="34" charset="0"/>
              <a:buNone/>
            </a:pPr>
            <a:r>
              <a:rPr lang="ru-RU" sz="4000" b="1" i="1" dirty="0" smtClean="0"/>
              <a:t>  болезнь</a:t>
            </a:r>
          </a:p>
          <a:p>
            <a:pPr marL="0" indent="0">
              <a:buFont typeface="Arial" pitchFamily="34" charset="0"/>
              <a:buNone/>
            </a:pPr>
            <a:r>
              <a:rPr lang="ru-RU" sz="4000" b="1" i="1" dirty="0" smtClean="0"/>
              <a:t>  скука</a:t>
            </a:r>
          </a:p>
          <a:p>
            <a:pPr marL="0" indent="0">
              <a:buFont typeface="Arial" pitchFamily="34" charset="0"/>
              <a:buNone/>
            </a:pPr>
            <a:r>
              <a:rPr lang="ru-RU" sz="4000" b="1" i="1" dirty="0" smtClean="0"/>
              <a:t>  враги</a:t>
            </a:r>
          </a:p>
          <a:p>
            <a:pPr marL="0" indent="0">
              <a:buFont typeface="Arial" pitchFamily="34" charset="0"/>
              <a:buNone/>
            </a:pPr>
            <a:r>
              <a:rPr lang="ru-RU" sz="4000" b="1" i="1" dirty="0" smtClean="0"/>
              <a:t>  вред </a:t>
            </a:r>
          </a:p>
        </p:txBody>
      </p:sp>
      <p:sp>
        <p:nvSpPr>
          <p:cNvPr id="6" name="Объект 7"/>
          <p:cNvSpPr txBox="1">
            <a:spLocks/>
          </p:cNvSpPr>
          <p:nvPr/>
        </p:nvSpPr>
        <p:spPr>
          <a:xfrm>
            <a:off x="4598640" y="1628800"/>
            <a:ext cx="4103439" cy="468051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4000" b="1" i="1" dirty="0" smtClean="0"/>
              <a:t>  здоров</a:t>
            </a:r>
            <a:r>
              <a:rPr lang="ru-RU" sz="4000" b="1" i="1" dirty="0" smtClean="0">
                <a:solidFill>
                  <a:srgbClr val="C00000"/>
                </a:solidFill>
              </a:rPr>
              <a:t>ь</a:t>
            </a:r>
            <a:r>
              <a:rPr lang="ru-RU" sz="4000" b="1" i="1" dirty="0" smtClean="0"/>
              <a:t>е</a:t>
            </a:r>
          </a:p>
          <a:p>
            <a:pPr marL="0" indent="0">
              <a:buFont typeface="Arial" pitchFamily="34" charset="0"/>
              <a:buNone/>
            </a:pPr>
            <a:r>
              <a:rPr lang="ru-RU" sz="4000" b="1" i="1" dirty="0" smtClean="0"/>
              <a:t>  бездел</a:t>
            </a:r>
            <a:r>
              <a:rPr lang="ru-RU" sz="4000" b="1" i="1" dirty="0" smtClean="0">
                <a:solidFill>
                  <a:srgbClr val="C00000"/>
                </a:solidFill>
              </a:rPr>
              <a:t>ь</a:t>
            </a:r>
            <a:r>
              <a:rPr lang="ru-RU" sz="4000" b="1" i="1" dirty="0" smtClean="0"/>
              <a:t>е</a:t>
            </a:r>
          </a:p>
          <a:p>
            <a:pPr marL="0" indent="0">
              <a:buFont typeface="Arial" pitchFamily="34" charset="0"/>
              <a:buNone/>
            </a:pPr>
            <a:r>
              <a:rPr lang="ru-RU" sz="4000" b="1" i="1" dirty="0" smtClean="0"/>
              <a:t>  тьма</a:t>
            </a:r>
          </a:p>
          <a:p>
            <a:pPr marL="0" indent="0">
              <a:buFont typeface="Arial" pitchFamily="34" charset="0"/>
              <a:buNone/>
            </a:pPr>
            <a:r>
              <a:rPr lang="ru-RU" sz="4000" b="1" i="1" dirty="0" smtClean="0"/>
              <a:t>  польза  </a:t>
            </a:r>
          </a:p>
          <a:p>
            <a:pPr marL="0" indent="0">
              <a:buFont typeface="Arial" pitchFamily="34" charset="0"/>
              <a:buNone/>
            </a:pPr>
            <a:r>
              <a:rPr lang="ru-RU" sz="4000" b="1" i="1" dirty="0" smtClean="0"/>
              <a:t>  весел</a:t>
            </a:r>
            <a:r>
              <a:rPr lang="ru-RU" sz="4000" b="1" i="1" dirty="0" smtClean="0">
                <a:solidFill>
                  <a:srgbClr val="C00000"/>
                </a:solidFill>
              </a:rPr>
              <a:t>ь</a:t>
            </a:r>
            <a:r>
              <a:rPr lang="ru-RU" sz="4000" b="1" i="1" dirty="0" smtClean="0"/>
              <a:t>е</a:t>
            </a:r>
          </a:p>
          <a:p>
            <a:pPr marL="0" indent="0">
              <a:buFont typeface="Arial" pitchFamily="34" charset="0"/>
              <a:buNone/>
            </a:pPr>
            <a:r>
              <a:rPr lang="ru-RU" sz="4000" b="1" i="1" dirty="0" smtClean="0"/>
              <a:t>  друз</a:t>
            </a:r>
            <a:r>
              <a:rPr lang="ru-RU" sz="4000" b="1" i="1" dirty="0" smtClean="0">
                <a:solidFill>
                  <a:srgbClr val="C00000"/>
                </a:solidFill>
              </a:rPr>
              <a:t>ь</a:t>
            </a:r>
            <a:r>
              <a:rPr lang="ru-RU" sz="4000" b="1" i="1" dirty="0" smtClean="0"/>
              <a:t>я</a:t>
            </a:r>
          </a:p>
          <a:p>
            <a:pPr marL="0" indent="0">
              <a:buFont typeface="Arial" pitchFamily="34" charset="0"/>
              <a:buNone/>
            </a:pPr>
            <a:endParaRPr lang="ru-RU" sz="4000" b="1" i="1" dirty="0"/>
          </a:p>
        </p:txBody>
      </p:sp>
      <p:cxnSp>
        <p:nvCxnSpPr>
          <p:cNvPr id="7" name="Прямая со стрелкой 6"/>
          <p:cNvCxnSpPr/>
          <p:nvPr/>
        </p:nvCxnSpPr>
        <p:spPr bwMode="auto">
          <a:xfrm>
            <a:off x="2701454" y="2072751"/>
            <a:ext cx="2160240" cy="56416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 bwMode="auto">
          <a:xfrm flipV="1">
            <a:off x="2843808" y="2204864"/>
            <a:ext cx="2016224" cy="122413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 bwMode="auto">
          <a:xfrm>
            <a:off x="2267744" y="4293096"/>
            <a:ext cx="2592288" cy="64807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 bwMode="auto">
          <a:xfrm flipV="1">
            <a:off x="1979712" y="4293096"/>
            <a:ext cx="2881982" cy="118813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 bwMode="auto">
          <a:xfrm>
            <a:off x="2267744" y="2761195"/>
            <a:ext cx="2592288" cy="66780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 bwMode="auto">
          <a:xfrm>
            <a:off x="2267744" y="4941168"/>
            <a:ext cx="2592288" cy="64807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xmlns="" val="530420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9054"/>
    </mc:Choice>
    <mc:Fallback>
      <p:transition spd="slow" advTm="1190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35452 0.1574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26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1442592" y="4365104"/>
            <a:ext cx="6513784" cy="5847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41104" y="5229200"/>
            <a:ext cx="6513784" cy="12862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148" y="0"/>
            <a:ext cx="1872208" cy="1753818"/>
          </a:xfrm>
          <a:prstGeom prst="rect">
            <a:avLst/>
          </a:prstGeom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InfoUrok.ru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71472" y="928670"/>
            <a:ext cx="8229600" cy="7780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B050"/>
                </a:solidFill>
                <a:cs typeface="Arial" pitchFamily="34" charset="0"/>
              </a:rPr>
              <a:t>Соберите пословицу</a:t>
            </a:r>
            <a:endParaRPr lang="ru-RU" b="1" dirty="0">
              <a:solidFill>
                <a:srgbClr val="00B050"/>
              </a:solidFill>
              <a:cs typeface="Arial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-5005064" y="8109520"/>
            <a:ext cx="8229600" cy="190080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2786058"/>
            <a:ext cx="7377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rgbClr val="002060"/>
                </a:solidFill>
              </a:rPr>
              <a:t>Без, </a:t>
            </a:r>
            <a:r>
              <a:rPr lang="ru-RU" sz="4000" b="1" i="1" dirty="0" smtClean="0">
                <a:solidFill>
                  <a:srgbClr val="002060"/>
                </a:solidFill>
              </a:rPr>
              <a:t>  учен…я,   </a:t>
            </a:r>
            <a:r>
              <a:rPr lang="ru-RU" sz="4000" b="1" i="1" dirty="0">
                <a:solidFill>
                  <a:srgbClr val="002060"/>
                </a:solidFill>
              </a:rPr>
              <a:t>умен…я</a:t>
            </a:r>
            <a:r>
              <a:rPr lang="ru-RU" sz="4000" b="1" i="1" dirty="0" smtClean="0">
                <a:solidFill>
                  <a:srgbClr val="002060"/>
                </a:solidFill>
              </a:rPr>
              <a:t>,   </a:t>
            </a:r>
            <a:r>
              <a:rPr lang="ru-RU" sz="4000" b="1" i="1" dirty="0">
                <a:solidFill>
                  <a:srgbClr val="002060"/>
                </a:solidFill>
              </a:rPr>
              <a:t>нет</a:t>
            </a:r>
            <a:r>
              <a:rPr lang="ru-RU" sz="4000" b="1" i="1" dirty="0" smtClean="0">
                <a:solidFill>
                  <a:srgbClr val="002060"/>
                </a:solidFill>
              </a:rPr>
              <a:t>.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98576" y="4365104"/>
            <a:ext cx="65122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rgbClr val="002060"/>
                </a:solidFill>
              </a:rPr>
              <a:t>Без ученья нет уменья.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20860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3549"/>
    </mc:Choice>
    <mc:Fallback>
      <p:transition spd="slow" advTm="635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308304" y="0"/>
            <a:ext cx="1807840" cy="1781254"/>
          </a:xfrm>
          <a:prstGeom prst="rect">
            <a:avLst/>
          </a:prstGeom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InfoUrok.ru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142984"/>
            <a:ext cx="7488832" cy="114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900" b="1" i="1" dirty="0" smtClean="0">
                <a:latin typeface="+mj-lt"/>
                <a:cs typeface="Arial" pitchFamily="34" charset="0"/>
              </a:rPr>
              <a:t>	1</a:t>
            </a:r>
            <a:r>
              <a:rPr lang="ru-RU" sz="1900" b="1" i="1" dirty="0">
                <a:latin typeface="+mj-lt"/>
                <a:cs typeface="Arial" pitchFamily="34" charset="0"/>
              </a:rPr>
              <a:t>. Разделительный мягкий знак пишется:</a:t>
            </a:r>
          </a:p>
          <a:p>
            <a:pPr>
              <a:lnSpc>
                <a:spcPct val="90000"/>
              </a:lnSpc>
            </a:pPr>
            <a:r>
              <a:rPr lang="ru-RU" sz="1900" dirty="0" smtClean="0">
                <a:latin typeface="+mj-lt"/>
                <a:cs typeface="Arial" pitchFamily="34" charset="0"/>
              </a:rPr>
              <a:t>А</a:t>
            </a:r>
            <a:r>
              <a:rPr lang="ru-RU" sz="1900" dirty="0">
                <a:latin typeface="+mj-lt"/>
                <a:cs typeface="Arial" pitchFamily="34" charset="0"/>
              </a:rPr>
              <a:t>) в середине слова между согласными;</a:t>
            </a:r>
          </a:p>
          <a:p>
            <a:pPr>
              <a:lnSpc>
                <a:spcPct val="90000"/>
              </a:lnSpc>
            </a:pPr>
            <a:r>
              <a:rPr lang="ru-RU" sz="1900" dirty="0" smtClean="0">
                <a:latin typeface="+mj-lt"/>
                <a:cs typeface="Arial" pitchFamily="34" charset="0"/>
              </a:rPr>
              <a:t>Б</a:t>
            </a:r>
            <a:r>
              <a:rPr lang="ru-RU" sz="1900" dirty="0">
                <a:latin typeface="+mj-lt"/>
                <a:cs typeface="Arial" pitchFamily="34" charset="0"/>
              </a:rPr>
              <a:t>) в конце слова;</a:t>
            </a:r>
          </a:p>
          <a:p>
            <a:pPr>
              <a:lnSpc>
                <a:spcPct val="90000"/>
              </a:lnSpc>
            </a:pPr>
            <a:r>
              <a:rPr lang="ru-RU" sz="1900" dirty="0" smtClean="0">
                <a:latin typeface="+mj-lt"/>
                <a:cs typeface="Arial" pitchFamily="34" charset="0"/>
              </a:rPr>
              <a:t>В</a:t>
            </a:r>
            <a:r>
              <a:rPr lang="ru-RU" sz="1900" dirty="0">
                <a:latin typeface="+mj-lt"/>
                <a:cs typeface="Arial" pitchFamily="34" charset="0"/>
              </a:rPr>
              <a:t>) в корне слова после согласных перед гласными е, ё, ю, и, я</a:t>
            </a:r>
            <a:r>
              <a:rPr lang="ru-RU" sz="1900" dirty="0" smtClean="0">
                <a:latin typeface="+mj-lt"/>
                <a:cs typeface="Arial" pitchFamily="34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19406" y="385912"/>
            <a:ext cx="13856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chemeClr val="bg1">
                    <a:lumMod val="50000"/>
                  </a:schemeClr>
                </a:solidFill>
              </a:rPr>
              <a:t>Тест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285992"/>
            <a:ext cx="7488832" cy="114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900" b="1" i="1" dirty="0" smtClean="0">
                <a:latin typeface="+mj-lt"/>
                <a:cs typeface="Arial" pitchFamily="34" charset="0"/>
              </a:rPr>
              <a:t>	2.Выбери </a:t>
            </a:r>
            <a:r>
              <a:rPr lang="ru-RU" sz="1900" b="1" i="1" dirty="0">
                <a:latin typeface="+mj-lt"/>
                <a:cs typeface="Arial" pitchFamily="34" charset="0"/>
              </a:rPr>
              <a:t>слово, в котором (ь) – показатель мягкости:</a:t>
            </a:r>
            <a:endParaRPr lang="ru-RU" sz="1900" dirty="0">
              <a:latin typeface="+mj-lt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900" dirty="0" smtClean="0">
                <a:latin typeface="+mj-lt"/>
                <a:cs typeface="Arial" pitchFamily="34" charset="0"/>
              </a:rPr>
              <a:t>А) пальчики;</a:t>
            </a:r>
          </a:p>
          <a:p>
            <a:pPr>
              <a:lnSpc>
                <a:spcPct val="90000"/>
              </a:lnSpc>
            </a:pPr>
            <a:r>
              <a:rPr lang="ru-RU" sz="1900" dirty="0" smtClean="0">
                <a:latin typeface="+mj-lt"/>
                <a:cs typeface="Arial" pitchFamily="34" charset="0"/>
              </a:rPr>
              <a:t>Б) вьюга;</a:t>
            </a:r>
          </a:p>
          <a:p>
            <a:pPr>
              <a:lnSpc>
                <a:spcPct val="90000"/>
              </a:lnSpc>
            </a:pPr>
            <a:r>
              <a:rPr lang="ru-RU" sz="1900" dirty="0" smtClean="0">
                <a:latin typeface="+mj-lt"/>
                <a:cs typeface="Arial" pitchFamily="34" charset="0"/>
              </a:rPr>
              <a:t>В</a:t>
            </a:r>
            <a:r>
              <a:rPr lang="ru-RU" sz="1900" dirty="0">
                <a:latin typeface="+mj-lt"/>
                <a:cs typeface="Arial" pitchFamily="34" charset="0"/>
              </a:rPr>
              <a:t>) </a:t>
            </a:r>
            <a:r>
              <a:rPr lang="ru-RU" sz="1900" dirty="0" smtClean="0">
                <a:latin typeface="+mj-lt"/>
                <a:cs typeface="Arial" pitchFamily="34" charset="0"/>
              </a:rPr>
              <a:t>глазунья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75048" y="5517232"/>
            <a:ext cx="7488832" cy="114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900" b="1" i="1" dirty="0" smtClean="0">
                <a:latin typeface="+mj-lt"/>
                <a:cs typeface="Arial" pitchFamily="34" charset="0"/>
              </a:rPr>
              <a:t>	5. Выбери слово, в написании которого допущена ошибка:</a:t>
            </a:r>
          </a:p>
          <a:p>
            <a:pPr>
              <a:lnSpc>
                <a:spcPct val="90000"/>
              </a:lnSpc>
            </a:pPr>
            <a:r>
              <a:rPr lang="ru-RU" sz="1900" dirty="0" smtClean="0">
                <a:latin typeface="+mj-lt"/>
                <a:cs typeface="Arial" pitchFamily="34" charset="0"/>
              </a:rPr>
              <a:t>А) друзья;</a:t>
            </a:r>
          </a:p>
          <a:p>
            <a:pPr>
              <a:lnSpc>
                <a:spcPct val="90000"/>
              </a:lnSpc>
            </a:pPr>
            <a:r>
              <a:rPr lang="ru-RU" sz="1900" dirty="0" smtClean="0">
                <a:latin typeface="+mj-lt"/>
                <a:cs typeface="Arial" pitchFamily="34" charset="0"/>
              </a:rPr>
              <a:t>Б) </a:t>
            </a:r>
            <a:r>
              <a:rPr lang="ru-RU" sz="1900" dirty="0" err="1" smtClean="0">
                <a:latin typeface="+mj-lt"/>
                <a:cs typeface="Arial" pitchFamily="34" charset="0"/>
              </a:rPr>
              <a:t>стуля</a:t>
            </a:r>
            <a:r>
              <a:rPr lang="ru-RU" sz="1900" dirty="0" smtClean="0">
                <a:latin typeface="+mj-lt"/>
                <a:cs typeface="Arial" pitchFamily="34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ru-RU" sz="1900" dirty="0" smtClean="0">
                <a:latin typeface="+mj-lt"/>
                <a:cs typeface="Arial" pitchFamily="34" charset="0"/>
              </a:rPr>
              <a:t>В) очки.</a:t>
            </a:r>
            <a:endParaRPr lang="ru-RU" sz="1900" dirty="0">
              <a:latin typeface="+mj-lt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3357562"/>
            <a:ext cx="7488832" cy="114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900" b="1" i="1" dirty="0" smtClean="0">
                <a:latin typeface="+mj-lt"/>
                <a:cs typeface="Arial" pitchFamily="34" charset="0"/>
              </a:rPr>
              <a:t>	3. Укажи слово с разделительным мягким знаком:</a:t>
            </a:r>
            <a:endParaRPr lang="ru-RU" sz="1900" dirty="0" smtClean="0">
              <a:latin typeface="+mj-lt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900" dirty="0" smtClean="0">
                <a:latin typeface="+mj-lt"/>
                <a:cs typeface="Arial" pitchFamily="34" charset="0"/>
              </a:rPr>
              <a:t>А) </a:t>
            </a:r>
            <a:r>
              <a:rPr lang="ru-RU" sz="1900" dirty="0" err="1" smtClean="0">
                <a:latin typeface="+mj-lt"/>
                <a:cs typeface="Arial" pitchFamily="34" charset="0"/>
              </a:rPr>
              <a:t>солов</a:t>
            </a:r>
            <a:r>
              <a:rPr lang="ru-RU" sz="1900" dirty="0" smtClean="0">
                <a:latin typeface="+mj-lt"/>
                <a:cs typeface="Arial" pitchFamily="34" charset="0"/>
              </a:rPr>
              <a:t>…и;</a:t>
            </a:r>
          </a:p>
          <a:p>
            <a:pPr>
              <a:lnSpc>
                <a:spcPct val="90000"/>
              </a:lnSpc>
            </a:pPr>
            <a:r>
              <a:rPr lang="ru-RU" sz="1900" dirty="0" smtClean="0">
                <a:latin typeface="+mj-lt"/>
                <a:cs typeface="Arial" pitchFamily="34" charset="0"/>
              </a:rPr>
              <a:t>Б) </a:t>
            </a:r>
            <a:r>
              <a:rPr lang="ru-RU" sz="1900" dirty="0" err="1" smtClean="0">
                <a:latin typeface="+mj-lt"/>
                <a:cs typeface="Arial" pitchFamily="34" charset="0"/>
              </a:rPr>
              <a:t>руч</a:t>
            </a:r>
            <a:r>
              <a:rPr lang="ru-RU" sz="1900" dirty="0" smtClean="0">
                <a:latin typeface="+mj-lt"/>
                <a:cs typeface="Arial" pitchFamily="34" charset="0"/>
              </a:rPr>
              <a:t>…ка;</a:t>
            </a:r>
          </a:p>
          <a:p>
            <a:pPr>
              <a:lnSpc>
                <a:spcPct val="90000"/>
              </a:lnSpc>
            </a:pPr>
            <a:r>
              <a:rPr lang="ru-RU" sz="1900" dirty="0" smtClean="0">
                <a:latin typeface="+mj-lt"/>
                <a:cs typeface="Arial" pitchFamily="34" charset="0"/>
              </a:rPr>
              <a:t>В) </a:t>
            </a:r>
            <a:r>
              <a:rPr lang="ru-RU" sz="1900" dirty="0" err="1" smtClean="0">
                <a:latin typeface="+mj-lt"/>
                <a:cs typeface="Arial" pitchFamily="34" charset="0"/>
              </a:rPr>
              <a:t>ден</a:t>
            </a:r>
            <a:r>
              <a:rPr lang="ru-RU" sz="1900" dirty="0" smtClean="0">
                <a:latin typeface="+mj-lt"/>
                <a:cs typeface="Arial" pitchFamily="34" charset="0"/>
              </a:rPr>
              <a:t>…</a:t>
            </a:r>
            <a:r>
              <a:rPr lang="ru-RU" sz="1900" dirty="0" err="1" smtClean="0">
                <a:latin typeface="+mj-lt"/>
                <a:cs typeface="Arial" pitchFamily="34" charset="0"/>
              </a:rPr>
              <a:t>ки</a:t>
            </a:r>
            <a:r>
              <a:rPr lang="ru-RU" sz="1900" dirty="0" smtClean="0">
                <a:latin typeface="+mj-lt"/>
                <a:cs typeface="Arial" pitchFamily="34" charset="0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4429132"/>
            <a:ext cx="7488832" cy="114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900" b="1" i="1" dirty="0" smtClean="0">
                <a:latin typeface="+mj-lt"/>
                <a:cs typeface="Arial" pitchFamily="34" charset="0"/>
              </a:rPr>
              <a:t>	4. Укажи слово с правильным переносом:</a:t>
            </a:r>
          </a:p>
          <a:p>
            <a:pPr>
              <a:lnSpc>
                <a:spcPct val="90000"/>
              </a:lnSpc>
            </a:pPr>
            <a:r>
              <a:rPr lang="ru-RU" sz="1900" dirty="0" smtClean="0">
                <a:latin typeface="+mj-lt"/>
                <a:cs typeface="Arial" pitchFamily="34" charset="0"/>
              </a:rPr>
              <a:t>А) </a:t>
            </a:r>
            <a:r>
              <a:rPr lang="ru-RU" sz="1900" dirty="0" err="1" smtClean="0">
                <a:latin typeface="+mj-lt"/>
                <a:cs typeface="Arial" pitchFamily="34" charset="0"/>
              </a:rPr>
              <a:t>вь</a:t>
            </a:r>
            <a:r>
              <a:rPr lang="ru-RU" sz="1900" dirty="0" smtClean="0">
                <a:latin typeface="+mj-lt"/>
                <a:cs typeface="Arial" pitchFamily="34" charset="0"/>
              </a:rPr>
              <a:t>-юга;</a:t>
            </a:r>
          </a:p>
          <a:p>
            <a:pPr>
              <a:lnSpc>
                <a:spcPct val="90000"/>
              </a:lnSpc>
            </a:pPr>
            <a:r>
              <a:rPr lang="ru-RU" sz="1900" dirty="0" smtClean="0">
                <a:latin typeface="+mj-lt"/>
                <a:cs typeface="Arial" pitchFamily="34" charset="0"/>
              </a:rPr>
              <a:t>Б) </a:t>
            </a:r>
            <a:r>
              <a:rPr lang="ru-RU" sz="1900" dirty="0" err="1" smtClean="0">
                <a:latin typeface="+mj-lt"/>
                <a:cs typeface="Arial" pitchFamily="34" charset="0"/>
              </a:rPr>
              <a:t>крыль</a:t>
            </a:r>
            <a:r>
              <a:rPr lang="ru-RU" sz="1900" dirty="0" smtClean="0">
                <a:latin typeface="+mj-lt"/>
                <a:cs typeface="Arial" pitchFamily="34" charset="0"/>
              </a:rPr>
              <a:t>-я; </a:t>
            </a:r>
          </a:p>
          <a:p>
            <a:pPr>
              <a:lnSpc>
                <a:spcPct val="90000"/>
              </a:lnSpc>
            </a:pPr>
            <a:r>
              <a:rPr lang="ru-RU" sz="1900" dirty="0" smtClean="0">
                <a:latin typeface="+mj-lt"/>
                <a:cs typeface="Arial" pitchFamily="34" charset="0"/>
              </a:rPr>
              <a:t>В) </a:t>
            </a:r>
            <a:r>
              <a:rPr lang="ru-RU" sz="1900" dirty="0" err="1" smtClean="0">
                <a:latin typeface="+mj-lt"/>
                <a:cs typeface="Arial" pitchFamily="34" charset="0"/>
              </a:rPr>
              <a:t>маль</a:t>
            </a:r>
            <a:r>
              <a:rPr lang="ru-RU" sz="1900" dirty="0" smtClean="0">
                <a:latin typeface="+mj-lt"/>
                <a:cs typeface="Arial" pitchFamily="34" charset="0"/>
              </a:rPr>
              <a:t>-чик.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811878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6044"/>
    </mc:Choice>
    <mc:Fallback>
      <p:transition spd="slow" advTm="1060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 uiExpand="1" build="p"/>
      <p:bldP spid="7" grpId="0" build="p"/>
      <p:bldP spid="8" grpId="0" build="p"/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920490" cy="6858000"/>
          </a:xfrm>
          <a:prstGeom prst="rect">
            <a:avLst/>
          </a:prstGeom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InfoUrok.ru</a:t>
            </a:r>
            <a:endParaRPr lang="ru-RU" dirty="0"/>
          </a:p>
        </p:txBody>
      </p:sp>
      <p:sp>
        <p:nvSpPr>
          <p:cNvPr id="4" name="Прямоугольник 13"/>
          <p:cNvSpPr>
            <a:spLocks noChangeArrowheads="1"/>
          </p:cNvSpPr>
          <p:nvPr/>
        </p:nvSpPr>
        <p:spPr bwMode="auto">
          <a:xfrm>
            <a:off x="4210209" y="836712"/>
            <a:ext cx="42972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Стоп! Вперед нельзя</a:t>
            </a:r>
            <a:r>
              <a:rPr lang="ru-RU" sz="2800" b="1" i="1" dirty="0">
                <a:solidFill>
                  <a:srgbClr val="FF0000"/>
                </a:solidFill>
                <a:latin typeface="+mj-lt"/>
                <a:cs typeface="Arial" pitchFamily="34" charset="0"/>
              </a:rPr>
              <a:t>! </a:t>
            </a:r>
            <a:endParaRPr lang="ru-RU" sz="2800" b="1" i="1" dirty="0" smtClean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Повторять усядусь я.</a:t>
            </a:r>
            <a:endParaRPr lang="ru-RU" sz="2800" b="1" i="1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204161" y="980728"/>
            <a:ext cx="1512168" cy="1440160"/>
          </a:xfrm>
          <a:prstGeom prst="ellipse">
            <a:avLst/>
          </a:prstGeom>
          <a:solidFill>
            <a:srgbClr val="FF0000"/>
          </a:solidFill>
          <a:ln w="28575">
            <a:noFill/>
          </a:ln>
          <a:effectLst>
            <a:glow rad="457200">
              <a:srgbClr val="FF0000">
                <a:alpha val="79000"/>
              </a:srgbClr>
            </a:glow>
            <a:softEdge rad="381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204161" y="2708920"/>
            <a:ext cx="1512168" cy="1440160"/>
          </a:xfrm>
          <a:prstGeom prst="ellipse">
            <a:avLst/>
          </a:prstGeom>
          <a:solidFill>
            <a:srgbClr val="FFFF00"/>
          </a:solidFill>
          <a:ln w="28575">
            <a:noFill/>
          </a:ln>
          <a:effectLst>
            <a:glow rad="457200">
              <a:srgbClr val="FFFF00">
                <a:alpha val="79000"/>
              </a:srgbClr>
            </a:glow>
            <a:softEdge rad="381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204161" y="4581128"/>
            <a:ext cx="1512168" cy="1440160"/>
          </a:xfrm>
          <a:prstGeom prst="ellipse">
            <a:avLst/>
          </a:prstGeom>
          <a:solidFill>
            <a:srgbClr val="00B050"/>
          </a:solidFill>
          <a:ln w="28575">
            <a:noFill/>
          </a:ln>
          <a:effectLst>
            <a:glow rad="457200">
              <a:srgbClr val="00B050">
                <a:alpha val="79000"/>
              </a:srgbClr>
            </a:glow>
            <a:softEdge rad="381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3"/>
          <p:cNvSpPr>
            <a:spLocks noChangeArrowheads="1"/>
          </p:cNvSpPr>
          <p:nvPr/>
        </p:nvSpPr>
        <p:spPr bwMode="auto">
          <a:xfrm>
            <a:off x="4244613" y="2636912"/>
            <a:ext cx="42972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Arial" pitchFamily="34" charset="0"/>
              </a:rPr>
              <a:t>Здесь –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Arial" pitchFamily="34" charset="0"/>
              </a:rPr>
              <a:t>внимание!   Сомневаюсь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Arial" pitchFamily="34" charset="0"/>
              </a:rPr>
              <a:t>ещё я.</a:t>
            </a:r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3" name="Прямоугольник 13"/>
          <p:cNvSpPr>
            <a:spLocks noChangeArrowheads="1"/>
          </p:cNvSpPr>
          <p:nvPr/>
        </p:nvSpPr>
        <p:spPr bwMode="auto">
          <a:xfrm>
            <a:off x="4244614" y="4552840"/>
            <a:ext cx="42972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00B050"/>
                </a:solidFill>
                <a:latin typeface="+mj-lt"/>
                <a:cs typeface="Arial" pitchFamily="34" charset="0"/>
              </a:rPr>
              <a:t>А </a:t>
            </a:r>
            <a:r>
              <a:rPr lang="ru-RU" sz="2800" b="1" i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теперь вперёд</a:t>
            </a:r>
            <a:r>
              <a:rPr lang="ru-RU" sz="2800" b="1" i="1" dirty="0">
                <a:solidFill>
                  <a:srgbClr val="00B050"/>
                </a:solidFill>
                <a:latin typeface="+mj-lt"/>
                <a:cs typeface="Arial" pitchFamily="34" charset="0"/>
              </a:rPr>
              <a:t>!    </a:t>
            </a:r>
          </a:p>
          <a:p>
            <a:pPr algn="ctr"/>
            <a:r>
              <a:rPr lang="ru-RU" sz="2800" b="1" i="1" dirty="0">
                <a:solidFill>
                  <a:srgbClr val="00B050"/>
                </a:solidFill>
                <a:latin typeface="+mj-lt"/>
                <a:cs typeface="Arial" pitchFamily="34" charset="0"/>
              </a:rPr>
              <a:t>В </a:t>
            </a:r>
            <a:r>
              <a:rPr lang="ru-RU" sz="2800" b="1" i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знаниях уверен я.</a:t>
            </a:r>
            <a:endParaRPr lang="ru-RU" sz="2800" b="1" i="1" dirty="0">
              <a:solidFill>
                <a:srgbClr val="00B050"/>
              </a:solidFill>
              <a:latin typeface="+mj-lt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055853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2000"/>
    </mc:Choice>
    <mc:Fallback>
      <p:transition spd="slow" advTm="4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animBg="1"/>
      <p:bldP spid="7" grpId="1" animBg="1"/>
      <p:bldP spid="7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2" grpId="0" build="p"/>
      <p:bldP spid="1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5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1.4|49.7|1.5|0.9|1.2|1.5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10.5|7.5|1.8|5|2.9|11.7|8.9|8.1|9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1|3.2|0.7|12.3|28.7|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7|6.6|5.5|5.2|4.2|14.5|5.8|2.9|3.2|7.6|6.1|2.9|2.6|4.2|4.8|3|2.8|5.6|6.6|1.7|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5.1|1.4|0.9|1.6|1.7|3.3|1.4|0.4|4|2.4|1|0.6|1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138</Words>
  <Application>Microsoft Office PowerPoint</Application>
  <PresentationFormat>Экран (4:3)</PresentationFormat>
  <Paragraphs>80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Слайд 2</vt:lpstr>
      <vt:lpstr>Слайд 3</vt:lpstr>
      <vt:lpstr>Слайд 4</vt:lpstr>
      <vt:lpstr>Наталья Дарья Татьяна Ольга 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Надежда</cp:lastModifiedBy>
  <cp:revision>17</cp:revision>
  <dcterms:created xsi:type="dcterms:W3CDTF">2013-09-21T17:06:13Z</dcterms:created>
  <dcterms:modified xsi:type="dcterms:W3CDTF">2014-02-02T15:27:10Z</dcterms:modified>
</cp:coreProperties>
</file>