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4" r:id="rId18"/>
    <p:sldId id="275" r:id="rId19"/>
    <p:sldId id="284" r:id="rId20"/>
    <p:sldId id="277" r:id="rId21"/>
    <p:sldId id="278" r:id="rId22"/>
    <p:sldId id="279" r:id="rId23"/>
    <p:sldId id="280" r:id="rId24"/>
    <p:sldId id="281" r:id="rId25"/>
    <p:sldId id="282" r:id="rId26"/>
    <p:sldId id="283" r:id="rId27"/>
    <p:sldId id="285" r:id="rId28"/>
    <p:sldId id="286" r:id="rId29"/>
    <p:sldId id="287" r:id="rId30"/>
    <p:sldId id="288" r:id="rId31"/>
    <p:sldId id="289" r:id="rId32"/>
    <p:sldId id="290"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9999"/>
    <a:srgbClr val="FFFFFF"/>
    <a:srgbClr val="FFFF00"/>
    <a:srgbClr val="CCFF33"/>
    <a:srgbClr val="2EEB25"/>
    <a:srgbClr val="99FF33"/>
    <a:srgbClr val="0000FF"/>
    <a:srgbClr val="55F91B"/>
    <a:srgbClr val="23ED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5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387381-FCF6-4949-8016-278B9F75BD73}" type="datetimeFigureOut">
              <a:rPr lang="ru-RU" smtClean="0"/>
              <a:t>06.08.2013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257986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387381-FCF6-4949-8016-278B9F75BD73}" type="datetimeFigureOut">
              <a:rPr lang="ru-RU" smtClean="0"/>
              <a:t>06.08.2013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896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387381-FCF6-4949-8016-278B9F75BD73}" type="datetimeFigureOut">
              <a:rPr lang="ru-RU" smtClean="0"/>
              <a:t>06.08.2013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87324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387381-FCF6-4949-8016-278B9F75BD73}" type="datetimeFigureOut">
              <a:rPr lang="ru-RU" smtClean="0"/>
              <a:t>06.08.2013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6198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387381-FCF6-4949-8016-278B9F75BD73}" type="datetimeFigureOut">
              <a:rPr lang="ru-RU" smtClean="0"/>
              <a:t>06.08.2013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117738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387381-FCF6-4949-8016-278B9F75BD73}" type="datetimeFigureOut">
              <a:rPr lang="ru-RU" smtClean="0"/>
              <a:t>06.08.2013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239145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387381-FCF6-4949-8016-278B9F75BD73}" type="datetimeFigureOut">
              <a:rPr lang="ru-RU" smtClean="0"/>
              <a:t>06.08.2013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8728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387381-FCF6-4949-8016-278B9F75BD73}" type="datetimeFigureOut">
              <a:rPr lang="ru-RU" smtClean="0"/>
              <a:t>06.08.2013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300971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387381-FCF6-4949-8016-278B9F75BD73}" type="datetimeFigureOut">
              <a:rPr lang="ru-RU" smtClean="0"/>
              <a:t>06.08.2013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288628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387381-FCF6-4949-8016-278B9F75BD73}" type="datetimeFigureOut">
              <a:rPr lang="ru-RU" smtClean="0"/>
              <a:t>06.08.2013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75024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387381-FCF6-4949-8016-278B9F75BD73}" type="datetimeFigureOut">
              <a:rPr lang="ru-RU" smtClean="0"/>
              <a:t>06.08.2013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9E3AE6-6B7D-48FA-AA34-C056022BFDEE}" type="slidenum">
              <a:rPr lang="ru-RU" smtClean="0"/>
              <a:t>‹#›</a:t>
            </a:fld>
            <a:endParaRPr lang="ru-RU"/>
          </a:p>
        </p:txBody>
      </p:sp>
    </p:spTree>
    <p:extLst>
      <p:ext uri="{BB962C8B-B14F-4D97-AF65-F5344CB8AC3E}">
        <p14:creationId xmlns:p14="http://schemas.microsoft.com/office/powerpoint/2010/main" val="341788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87381-FCF6-4949-8016-278B9F75BD73}" type="datetimeFigureOut">
              <a:rPr lang="ru-RU" smtClean="0"/>
              <a:t>06.08.2013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3AE6-6B7D-48FA-AA34-C056022BFDEE}" type="slidenum">
              <a:rPr lang="ru-RU" smtClean="0"/>
              <a:t>‹#›</a:t>
            </a:fld>
            <a:endParaRPr lang="ru-RU"/>
          </a:p>
        </p:txBody>
      </p:sp>
    </p:spTree>
    <p:extLst>
      <p:ext uri="{BB962C8B-B14F-4D97-AF65-F5344CB8AC3E}">
        <p14:creationId xmlns:p14="http://schemas.microsoft.com/office/powerpoint/2010/main" val="322538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ru.wikipedia.org/wiki/1935_%D0%B3%D0%BE%D0%B4" TargetMode="External"/><Relationship Id="rId7" Type="http://schemas.openxmlformats.org/officeDocument/2006/relationships/image" Target="../media/image22.jpg"/><Relationship Id="rId2" Type="http://schemas.openxmlformats.org/officeDocument/2006/relationships/hyperlink" Target="http://ru.wikipedia.org/wiki/20_%D1%84%D0%B5%D0%B2%D1%80%D0%B0%D0%BB%D1%8F" TargetMode="External"/><Relationship Id="rId1" Type="http://schemas.openxmlformats.org/officeDocument/2006/relationships/slideLayout" Target="../slideLayouts/slideLayout7.xml"/><Relationship Id="rId6" Type="http://schemas.openxmlformats.org/officeDocument/2006/relationships/hyperlink" Target="http://ru.wikipedia.org/wiki/1957_%D0%B3%D0%BE%D0%B4" TargetMode="External"/><Relationship Id="rId5" Type="http://schemas.openxmlformats.org/officeDocument/2006/relationships/hyperlink" Target="http://ru.wikipedia.org/wiki/29_%D0%BD%D0%BE%D1%8F%D0%B1%D1%80%D1%8F" TargetMode="External"/><Relationship Id="rId4" Type="http://schemas.openxmlformats.org/officeDocument/2006/relationships/hyperlink" Target="http://ru.wikipedia.org/wiki/%D0%92%D0%BE%D1%80%D0%BE%D1%88%D0%B8%D0%BB%D0%BE%D0%B2,_%D0%9A%D0%BB%D0%B8%D0%BC%D0%B5%D0%BD%D1%82_%D0%95%D1%84%D1%80%D0%B5%D0%BC%D0%BE%D0%B2%D0%B8%D1%8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arsenyev.info/%D0%9F%D1%80%D0%BE%D0%B3%D1%80%D0%B5%D1%81%D1%81" TargetMode="External"/><Relationship Id="rId7" Type="http://schemas.openxmlformats.org/officeDocument/2006/relationships/image" Target="../media/image30.jpg"/><Relationship Id="rId2" Type="http://schemas.openxmlformats.org/officeDocument/2006/relationships/hyperlink" Target="http://arsenyev.info/%D0%90%D1%80%D1%81%D0%B5%D0%BD%D1%8C%D0%B5%D0%B2,_%D0%92%D0%BB%D0%B0%D0%B4%D0%B8%D0%BC%D0%B8%D1%80_%D0%9A%D0%BB%D0%B0%D0%B2%D0%B4%D0%B8%D0%B5%D0%B2%D0%B8%D1%87" TargetMode="External"/><Relationship Id="rId1" Type="http://schemas.openxmlformats.org/officeDocument/2006/relationships/slideLayout" Target="../slideLayouts/slideLayout7.xml"/><Relationship Id="rId6" Type="http://schemas.openxmlformats.org/officeDocument/2006/relationships/hyperlink" Target="http://arsenyev.info/%D0%90%D1%81%D0%BA%D0%BE%D0%BB%D1%8C%D0%B4" TargetMode="External"/><Relationship Id="rId5" Type="http://schemas.openxmlformats.org/officeDocument/2006/relationships/hyperlink" Target="http://arsenyev.info/%D0%9A%D0%B0-52" TargetMode="External"/><Relationship Id="rId4" Type="http://schemas.openxmlformats.org/officeDocument/2006/relationships/hyperlink" Target="http://arsenyev.info/%D0%9A%D0%B0-5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hyperlink" Target="http://ru.wikipedia.org/wiki/%D0%9F%D0%BE%D1%80%D1%82%D0%BE%D0%B2%D0%B0%D1%8F_%D1%83%D0%BB%D0%B8%D1%86%D0%B0_(%D0%9D%D0%B0%D1%85%D0%BE%D0%B4%D0%BA%D0%B0)" TargetMode="Externa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hyperlink" Target="http://ru.wikipedia.org/wiki/1950_%D0%B3%D0%BE%D0%B4" TargetMode="External"/><Relationship Id="rId5" Type="http://schemas.openxmlformats.org/officeDocument/2006/relationships/hyperlink" Target="http://ru.wikipedia.org/wiki/18_%D0%BC%D0%B0%D1%8F" TargetMode="External"/><Relationship Id="rId4" Type="http://schemas.openxmlformats.org/officeDocument/2006/relationships/hyperlink" Target="http://ru.wikipedia.org/wiki/%D0%A6%D0%B5%D0%BD%D1%82%D1%80%D0%B0%D0%BB%D1%8C%D0%BD%D0%B0%D1%8F_%D0%BF%D0%BB%D0%BE%D1%89%D0%B0%D0%B4%D1%8C_(%D0%9D%D0%B0%D1%85%D0%BE%D0%B4%D0%BA%D0%B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hyperlink" Target="http://ru.wikipedia.org/wiki/1859_%D0%B3%D0%BE%D0%B4" TargetMode="External"/><Relationship Id="rId7" Type="http://schemas.openxmlformats.org/officeDocument/2006/relationships/hyperlink" Target="http://ru.wikipedia.org/wiki/%D0%9F%D0%B5%D1%89%D1%83%D1%80%D0%BE%D0%B2,_%D0%90%D0%BB%D0%B5%D0%BA%D1%81%D0%B5%D0%B9_%D0%90%D0%BB%D0%B5%D0%BA%D1%81%D0%B5%D0%B5%D0%B2%D0%B8%D1%87" TargetMode="External"/><Relationship Id="rId2" Type="http://schemas.openxmlformats.org/officeDocument/2006/relationships/hyperlink" Target="http://ru.wikipedia.org/wiki/17_%D0%B8%D1%8E%D0%BD%D1%8F" TargetMode="External"/><Relationship Id="rId1" Type="http://schemas.openxmlformats.org/officeDocument/2006/relationships/slideLayout" Target="../slideLayouts/slideLayout7.xml"/><Relationship Id="rId6" Type="http://schemas.openxmlformats.org/officeDocument/2006/relationships/hyperlink" Target="http://ru.wikipedia.org/wiki/1861_%D0%B3%D0%BE%D0%B4" TargetMode="External"/><Relationship Id="rId5" Type="http://schemas.openxmlformats.org/officeDocument/2006/relationships/hyperlink" Target="http://ru.wikipedia.org/wiki/%D0%9C%D1%83%D1%80%D0%B0%D0%B2%D1%8C%D1%91%D0%B2-%D0%90%D0%BC%D1%83%D1%80%D1%81%D0%BA%D0%B8%D0%B9,_%D0%9D%D0%B8%D0%BA%D0%BE%D0%BB%D0%B0%D0%B9_%D0%9D%D0%B8%D0%BA%D0%BE%D0%BB%D0%B0%D0%B5%D0%B2%D0%B8%D1%87" TargetMode="External"/><Relationship Id="rId4" Type="http://schemas.openxmlformats.org/officeDocument/2006/relationships/hyperlink" Target="http://ru.wikipedia.org/wiki/%D0%90%D0%BC%D0%B5%D1%80%D0%B8%D0%BA%D0%B0_(%D0%BA%D0%BE%D1%80%D0%B2%D0%B5%D1%82)"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 Id="rId9" Type="http://schemas.openxmlformats.org/officeDocument/2006/relationships/image" Target="../media/image51.jpg"/></Relationships>
</file>

<file path=ppt/slides/_rels/slide1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ru.wikipedia.org/wiki/1860_%D0%B3%D0%BE%D0%B4" TargetMode="External"/><Relationship Id="rId2" Type="http://schemas.openxmlformats.org/officeDocument/2006/relationships/hyperlink" Target="http://ru.wikipedia.org/wiki/2_%D0%B8%D1%8E%D0%BB%D1%8F" TargetMode="External"/><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hyperlink" Target="http://ru.wikipedia.org/wiki/%D0%9A%D0%BE%D0%BC%D0%B0%D1%80%D0%BE%D0%B2,_%D0%9D%D0%B8%D0%BA%D0%BE%D0%BB%D0%B0%D0%B9_%D0%92%D0%B0%D1%81%D0%B8%D0%BB%D1%8C%D0%B5%D0%B2%D0%B8%D1%87" TargetMode="External"/><Relationship Id="rId4" Type="http://schemas.openxmlformats.org/officeDocument/2006/relationships/hyperlink" Target="http://ru.wikipedia.org/wiki/%D0%A8%D0%B5%D1%84%D0%BD%D0%B5%D1%80,_%D0%90%D0%BB%D0%B5%D0%BA%D1%81%D0%B5%D0%B9_%D0%9A%D0%B0%D1%80%D0%BB%D0%BE%D0%B2%D0%B8%D1%87"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ru.wikipedia.org/wiki/1897_%D0%B3%D0%BE%D0%B4" TargetMode="External"/><Relationship Id="rId13" Type="http://schemas.openxmlformats.org/officeDocument/2006/relationships/image" Target="../media/image54.jpg"/><Relationship Id="rId3" Type="http://schemas.openxmlformats.org/officeDocument/2006/relationships/hyperlink" Target="http://ru.wikipedia.org/wiki/%D0%9D%D0%B8%D0%BA%D0%BE%D0%BB%D0%B0%D0%B9_II" TargetMode="External"/><Relationship Id="rId7" Type="http://schemas.openxmlformats.org/officeDocument/2006/relationships/hyperlink" Target="http://ru.wikipedia.org/wiki/%D0%A3%D1%81%D1%81%D1%83%D1%80%D0%B8%D0%B9%D1%81%D0%BA" TargetMode="External"/><Relationship Id="rId12" Type="http://schemas.openxmlformats.org/officeDocument/2006/relationships/hyperlink" Target="http://ru.wikipedia.org/wiki/%D0%A2%D1%80%D0%B0%D0%BD%D1%81%D1%81%D0%B8%D0%B1" TargetMode="External"/><Relationship Id="rId2" Type="http://schemas.openxmlformats.org/officeDocument/2006/relationships/hyperlink" Target="http://ru.wikipedia.org/wiki/1891_%D0%B3%D0%BE%D0%B4" TargetMode="External"/><Relationship Id="rId1" Type="http://schemas.openxmlformats.org/officeDocument/2006/relationships/slideLayout" Target="../slideLayouts/slideLayout7.xml"/><Relationship Id="rId6" Type="http://schemas.openxmlformats.org/officeDocument/2006/relationships/hyperlink" Target="http://ru.wikipedia.org/wiki/1893_%D0%B3%D0%BE%D0%B4" TargetMode="External"/><Relationship Id="rId11" Type="http://schemas.openxmlformats.org/officeDocument/2006/relationships/hyperlink" Target="http://ru.wikipedia.org/wiki/%D0%9C%D0%BE%D1%81%D0%BA%D0%B2%D0%B0" TargetMode="External"/><Relationship Id="rId5" Type="http://schemas.openxmlformats.org/officeDocument/2006/relationships/hyperlink" Target="http://ru.wikipedia.org/wiki/%D0%9D%D0%B5%D0%B2%D0%B5%D0%BB%D1%8C%D1%81%D0%BA%D0%BE%D0%B9,_%D0%93%D0%B5%D0%BD%D0%BD%D0%B0%D0%B4%D0%B8%D0%B9_%D0%98%D0%B2%D0%B0%D0%BD%D0%BE%D0%B2%D0%B8%D1%87" TargetMode="External"/><Relationship Id="rId10" Type="http://schemas.openxmlformats.org/officeDocument/2006/relationships/hyperlink" Target="http://ru.wikipedia.org/wiki/1903_%D0%B3%D0%BE%D0%B4" TargetMode="External"/><Relationship Id="rId4" Type="http://schemas.openxmlformats.org/officeDocument/2006/relationships/hyperlink" Target="http://ru.wikipedia.org/wiki/%D0%96%D0%B5%D0%BB%D0%B5%D0%B7%D0%BD%D0%BE%D0%B4%D0%BE%D1%80%D0%BE%D0%B6%D0%BD%D1%8B%D0%B9_%D0%B2%D0%BE%D0%BA%D0%B7%D0%B0%D0%BB_%D0%92%D0%BB%D0%B0%D0%B4%D0%B8%D0%B2%D0%BE%D1%81%D1%82%D0%BE%D0%BA%D0%B0" TargetMode="External"/><Relationship Id="rId9" Type="http://schemas.openxmlformats.org/officeDocument/2006/relationships/hyperlink" Target="http://ru.wikipedia.org/wiki/%D0%A5%D0%B0%D0%B1%D0%B0%D1%80%D0%BE%D0%B2%D1%81%D0%BA" TargetMode="External"/><Relationship Id="rId1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g"/></Relationships>
</file>

<file path=ppt/slides/_rels/slide2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7.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2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photovladivostok.ru/gallery/cities/nahodka" TargetMode="External"/><Relationship Id="rId3" Type="http://schemas.openxmlformats.org/officeDocument/2006/relationships/hyperlink" Target="http://commons.wikimedia.org/wiki/File:Russia_edcp_location_map.svg?uselang=ru" TargetMode="External"/><Relationship Id="rId7" Type="http://schemas.openxmlformats.org/officeDocument/2006/relationships/hyperlink" Target="http://www.dv-reclama.ru/b/progressaviation/6255/vizitnaya_kartochka_zavoda_quot_progress_quot_g_arsenev_primorskogo_kraya_boevye_vertolety_ka_50_quo/" TargetMode="External"/><Relationship Id="rId2" Type="http://schemas.openxmlformats.org/officeDocument/2006/relationships/hyperlink" Target="http://www.zapoved.net/index" TargetMode="External"/><Relationship Id="rId1" Type="http://schemas.openxmlformats.org/officeDocument/2006/relationships/slideLayout" Target="../slideLayouts/slideLayout7.xml"/><Relationship Id="rId6" Type="http://schemas.openxmlformats.org/officeDocument/2006/relationships/hyperlink" Target="http://www.zolotou.com/foto-ussuriisk/fotografii-ussurijska" TargetMode="External"/><Relationship Id="rId5" Type="http://schemas.openxmlformats.org/officeDocument/2006/relationships/hyperlink" Target="http://protown.ru/russia/city/articles/articles_803.html" TargetMode="External"/><Relationship Id="rId10" Type="http://schemas.openxmlformats.org/officeDocument/2006/relationships/hyperlink" Target="http://gorod-vladivostok.ru/istoriya.html" TargetMode="External"/><Relationship Id="rId4" Type="http://schemas.openxmlformats.org/officeDocument/2006/relationships/hyperlink" Target="http://travelenc.ru/node/823" TargetMode="External"/><Relationship Id="rId9" Type="http://schemas.openxmlformats.org/officeDocument/2006/relationships/hyperlink" Target="http://www.etoretro.ru/city42.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1894_%D0%B3%D0%BE%D0%B4" TargetMode="External"/><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hyperlink" Target="http://ru.wikipedia.org/wiki/1938_%D0%B3%D0%BE%D0%B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ru.wikipedia.org/wiki/1906" TargetMode="External"/><Relationship Id="rId2" Type="http://schemas.openxmlformats.org/officeDocument/2006/relationships/hyperlink" Target="http://ru.wikipedia.org/wiki/1886" TargetMode="External"/><Relationship Id="rId1" Type="http://schemas.openxmlformats.org/officeDocument/2006/relationships/slideLayout" Target="../slideLayouts/slideLayout7.xml"/><Relationship Id="rId6" Type="http://schemas.openxmlformats.org/officeDocument/2006/relationships/hyperlink" Target="http://ru.wikipedia.org/wiki/%D0%93%D0%BE%D1%80%D0%BE%D0%B4-%D1%81%D0%BF%D1%83%D1%82%D0%BD%D0%B8%D0%BA" TargetMode="External"/><Relationship Id="rId5" Type="http://schemas.openxmlformats.org/officeDocument/2006/relationships/hyperlink" Target="http://ru.wikipedia.org/wiki/1929" TargetMode="External"/><Relationship Id="rId4" Type="http://schemas.openxmlformats.org/officeDocument/2006/relationships/hyperlink" Target="http://ru.wikipedia.org/wiki/191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48" y="116632"/>
            <a:ext cx="8850452" cy="6638636"/>
          </a:xfrm>
          <a:prstGeom prst="rect">
            <a:avLst/>
          </a:prstGeom>
        </p:spPr>
      </p:pic>
      <p:sp>
        <p:nvSpPr>
          <p:cNvPr id="3" name="TextBox 2"/>
          <p:cNvSpPr txBox="1"/>
          <p:nvPr/>
        </p:nvSpPr>
        <p:spPr>
          <a:xfrm>
            <a:off x="2987824" y="620688"/>
            <a:ext cx="5477653" cy="3416320"/>
          </a:xfrm>
          <a:prstGeom prst="rect">
            <a:avLst/>
          </a:prstGeom>
          <a:noFill/>
        </p:spPr>
        <p:txBody>
          <a:bodyPr wrap="none" rtlCol="0">
            <a:spAutoFit/>
          </a:bodyPr>
          <a:lstStyle/>
          <a:p>
            <a:r>
              <a:rPr lang="ru-RU" sz="7200" dirty="0" smtClean="0">
                <a:solidFill>
                  <a:srgbClr val="C00000"/>
                </a:solidFill>
              </a:rPr>
              <a:t>Путешествие </a:t>
            </a:r>
          </a:p>
          <a:p>
            <a:r>
              <a:rPr lang="ru-RU" sz="7200" dirty="0">
                <a:solidFill>
                  <a:srgbClr val="C00000"/>
                </a:solidFill>
              </a:rPr>
              <a:t>п</a:t>
            </a:r>
            <a:r>
              <a:rPr lang="ru-RU" sz="7200" dirty="0" smtClean="0">
                <a:solidFill>
                  <a:srgbClr val="C00000"/>
                </a:solidFill>
              </a:rPr>
              <a:t>о городам </a:t>
            </a:r>
          </a:p>
          <a:p>
            <a:r>
              <a:rPr lang="ru-RU" sz="7200" dirty="0">
                <a:solidFill>
                  <a:srgbClr val="C00000"/>
                </a:solidFill>
              </a:rPr>
              <a:t>П</a:t>
            </a:r>
            <a:r>
              <a:rPr lang="ru-RU" sz="7200" dirty="0" smtClean="0">
                <a:solidFill>
                  <a:srgbClr val="C00000"/>
                </a:solidFill>
              </a:rPr>
              <a:t>риморья</a:t>
            </a:r>
            <a:endParaRPr lang="ru-RU" sz="7200" dirty="0">
              <a:solidFill>
                <a:srgbClr val="C00000"/>
              </a:solidFill>
            </a:endParaRPr>
          </a:p>
        </p:txBody>
      </p:sp>
      <p:sp>
        <p:nvSpPr>
          <p:cNvPr id="4" name="TextBox 3"/>
          <p:cNvSpPr txBox="1"/>
          <p:nvPr/>
        </p:nvSpPr>
        <p:spPr>
          <a:xfrm>
            <a:off x="5532974" y="5147900"/>
            <a:ext cx="3287498" cy="1477328"/>
          </a:xfrm>
          <a:prstGeom prst="rect">
            <a:avLst/>
          </a:prstGeom>
          <a:noFill/>
        </p:spPr>
        <p:txBody>
          <a:bodyPr wrap="square" rtlCol="0">
            <a:spAutoFit/>
          </a:bodyPr>
          <a:lstStyle/>
          <a:p>
            <a:r>
              <a:rPr lang="ru-RU" dirty="0" err="1" smtClean="0"/>
              <a:t>Репко</a:t>
            </a:r>
            <a:r>
              <a:rPr lang="ru-RU" dirty="0" smtClean="0"/>
              <a:t> Татьяна Анатольевна</a:t>
            </a:r>
          </a:p>
          <a:p>
            <a:r>
              <a:rPr lang="ru-RU" dirty="0" smtClean="0"/>
              <a:t>Учитель начальных классов</a:t>
            </a:r>
          </a:p>
          <a:p>
            <a:r>
              <a:rPr lang="ru-RU" dirty="0" smtClean="0"/>
              <a:t>МОБУ СОШ №2 </a:t>
            </a:r>
            <a:r>
              <a:rPr lang="ru-RU" dirty="0" err="1" smtClean="0"/>
              <a:t>пгт</a:t>
            </a:r>
            <a:r>
              <a:rPr lang="ru-RU" dirty="0" smtClean="0"/>
              <a:t> </a:t>
            </a:r>
            <a:r>
              <a:rPr lang="ru-RU" dirty="0" err="1" smtClean="0"/>
              <a:t>Лучегорск</a:t>
            </a:r>
            <a:r>
              <a:rPr lang="ru-RU" dirty="0" smtClean="0"/>
              <a:t>.</a:t>
            </a:r>
          </a:p>
          <a:p>
            <a:r>
              <a:rPr lang="ru-RU" dirty="0" smtClean="0"/>
              <a:t>Приморский край.</a:t>
            </a:r>
          </a:p>
          <a:p>
            <a:endParaRPr lang="ru-RU" dirty="0"/>
          </a:p>
        </p:txBody>
      </p:sp>
      <p:sp>
        <p:nvSpPr>
          <p:cNvPr id="5" name="TextBox 4"/>
          <p:cNvSpPr txBox="1"/>
          <p:nvPr/>
        </p:nvSpPr>
        <p:spPr>
          <a:xfrm>
            <a:off x="1403648" y="5713759"/>
            <a:ext cx="2440668" cy="584775"/>
          </a:xfrm>
          <a:prstGeom prst="rect">
            <a:avLst/>
          </a:prstGeom>
          <a:noFill/>
        </p:spPr>
        <p:txBody>
          <a:bodyPr wrap="none" rtlCol="0">
            <a:spAutoFit/>
          </a:bodyPr>
          <a:lstStyle/>
          <a:p>
            <a:r>
              <a:rPr lang="ru-RU" sz="3200" dirty="0" smtClean="0">
                <a:solidFill>
                  <a:srgbClr val="FFFF00"/>
                </a:solidFill>
              </a:rPr>
              <a:t>1938- 2013гг.</a:t>
            </a:r>
            <a:endParaRPr lang="ru-RU" sz="3200" dirty="0">
              <a:solidFill>
                <a:srgbClr val="FFFF00"/>
              </a:solidFill>
            </a:endParaRPr>
          </a:p>
        </p:txBody>
      </p:sp>
      <p:sp>
        <p:nvSpPr>
          <p:cNvPr id="6" name="TextBox 5"/>
          <p:cNvSpPr txBox="1"/>
          <p:nvPr/>
        </p:nvSpPr>
        <p:spPr>
          <a:xfrm>
            <a:off x="755576" y="4363070"/>
            <a:ext cx="3422732" cy="1569660"/>
          </a:xfrm>
          <a:prstGeom prst="rect">
            <a:avLst/>
          </a:prstGeom>
          <a:noFill/>
        </p:spPr>
        <p:txBody>
          <a:bodyPr wrap="none" rtlCol="0">
            <a:spAutoFit/>
          </a:bodyPr>
          <a:lstStyle/>
          <a:p>
            <a:r>
              <a:rPr lang="ru-RU" sz="9600" dirty="0" smtClean="0">
                <a:solidFill>
                  <a:srgbClr val="FFFF00"/>
                </a:solidFill>
              </a:rPr>
              <a:t>75 лет</a:t>
            </a:r>
            <a:endParaRPr lang="ru-RU" sz="9600" dirty="0">
              <a:solidFill>
                <a:srgbClr val="FFFF00"/>
              </a:solidFill>
            </a:endParaRPr>
          </a:p>
        </p:txBody>
      </p:sp>
    </p:spTree>
    <p:extLst>
      <p:ext uri="{BB962C8B-B14F-4D97-AF65-F5344CB8AC3E}">
        <p14:creationId xmlns:p14="http://schemas.microsoft.com/office/powerpoint/2010/main" val="319638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80728"/>
            <a:ext cx="1800200" cy="2739435"/>
          </a:xfrm>
          <a:prstGeom prst="rect">
            <a:avLst/>
          </a:prstGeom>
        </p:spPr>
      </p:pic>
      <p:sp>
        <p:nvSpPr>
          <p:cNvPr id="3" name="Прямоугольник 2"/>
          <p:cNvSpPr/>
          <p:nvPr/>
        </p:nvSpPr>
        <p:spPr>
          <a:xfrm>
            <a:off x="2915816" y="332656"/>
            <a:ext cx="5544616" cy="6124754"/>
          </a:xfrm>
          <a:prstGeom prst="rect">
            <a:avLst/>
          </a:prstGeom>
        </p:spPr>
        <p:txBody>
          <a:bodyPr wrap="square">
            <a:spAutoFit/>
          </a:bodyPr>
          <a:lstStyle/>
          <a:p>
            <a:r>
              <a:rPr lang="ru-RU" sz="3200" dirty="0"/>
              <a:t>Уссурийск</a:t>
            </a:r>
            <a:r>
              <a:rPr lang="ru-RU" sz="2400" dirty="0"/>
              <a:t> был основан в 1866 году как село Никольское (в честь св. Николая Чудотворца) 13 семьями прибывшими на поселение из Астраханской и Воронежской губерний. В 1898 году село Никольское получило статус </a:t>
            </a:r>
            <a:r>
              <a:rPr lang="ru-RU" sz="2400" dirty="0" smtClean="0"/>
              <a:t>города</a:t>
            </a:r>
            <a:r>
              <a:rPr lang="ru-RU" sz="2400" dirty="0"/>
              <a:t> и имя </a:t>
            </a:r>
            <a:r>
              <a:rPr lang="ru-RU" sz="2400" b="1" dirty="0"/>
              <a:t>Никольск-Уссурийский</a:t>
            </a:r>
            <a:r>
              <a:rPr lang="ru-RU" sz="2400" dirty="0"/>
              <a:t>. В состав города вошли село Никольское, железнодорожный поселок станции </a:t>
            </a:r>
            <a:r>
              <a:rPr lang="ru-RU" sz="2400" dirty="0" err="1"/>
              <a:t>Кетрицево</a:t>
            </a:r>
            <a:r>
              <a:rPr lang="ru-RU" sz="2400" dirty="0"/>
              <a:t> и выселок </a:t>
            </a:r>
            <a:r>
              <a:rPr lang="ru-RU" sz="2400" dirty="0" err="1"/>
              <a:t>Суйфунский</a:t>
            </a:r>
            <a:r>
              <a:rPr lang="ru-RU" sz="2400" dirty="0"/>
              <a:t>. Позже число жителей вновь образованного населённого пункта было пополнено выходцами с Украины, массово переселявшимися на юг дальневосточного региона Российской империи </a:t>
            </a:r>
          </a:p>
        </p:txBody>
      </p:sp>
      <p:sp>
        <p:nvSpPr>
          <p:cNvPr id="5" name="TextBox 4"/>
          <p:cNvSpPr txBox="1"/>
          <p:nvPr/>
        </p:nvSpPr>
        <p:spPr>
          <a:xfrm>
            <a:off x="395536" y="3933056"/>
            <a:ext cx="2383345" cy="954107"/>
          </a:xfrm>
          <a:prstGeom prst="rect">
            <a:avLst/>
          </a:prstGeom>
          <a:noFill/>
        </p:spPr>
        <p:txBody>
          <a:bodyPr wrap="none" rtlCol="0">
            <a:spAutoFit/>
          </a:bodyPr>
          <a:lstStyle/>
          <a:p>
            <a:r>
              <a:rPr lang="ru-RU" sz="2800" dirty="0" smtClean="0">
                <a:solidFill>
                  <a:srgbClr val="C00000"/>
                </a:solidFill>
              </a:rPr>
              <a:t>Год основания</a:t>
            </a:r>
          </a:p>
          <a:p>
            <a:r>
              <a:rPr lang="ru-RU" sz="2800" dirty="0" smtClean="0">
                <a:solidFill>
                  <a:srgbClr val="C00000"/>
                </a:solidFill>
              </a:rPr>
              <a:t>    1866</a:t>
            </a:r>
            <a:endParaRPr lang="ru-RU" sz="2800" dirty="0">
              <a:solidFill>
                <a:srgbClr val="C00000"/>
              </a:solidFill>
            </a:endParaRPr>
          </a:p>
        </p:txBody>
      </p:sp>
    </p:spTree>
    <p:extLst>
      <p:ext uri="{BB962C8B-B14F-4D97-AF65-F5344CB8AC3E}">
        <p14:creationId xmlns:p14="http://schemas.microsoft.com/office/powerpoint/2010/main" val="41957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 name="Прямоугольник 1"/>
          <p:cNvSpPr/>
          <p:nvPr/>
        </p:nvSpPr>
        <p:spPr>
          <a:xfrm>
            <a:off x="4067944" y="188640"/>
            <a:ext cx="4680520" cy="3046988"/>
          </a:xfrm>
          <a:prstGeom prst="rect">
            <a:avLst/>
          </a:prstGeom>
        </p:spPr>
        <p:txBody>
          <a:bodyPr wrap="square">
            <a:spAutoFit/>
          </a:bodyPr>
          <a:lstStyle/>
          <a:p>
            <a:r>
              <a:rPr lang="ru-RU" sz="2400" dirty="0">
                <a:hlinkClick r:id="rId2" tooltip="20 февраля"/>
              </a:rPr>
              <a:t>20 февраля</a:t>
            </a:r>
            <a:r>
              <a:rPr lang="ru-RU" sz="2400" dirty="0"/>
              <a:t> </a:t>
            </a:r>
            <a:r>
              <a:rPr lang="ru-RU" sz="2400" dirty="0">
                <a:hlinkClick r:id="rId3" tooltip="1935 год"/>
              </a:rPr>
              <a:t>1935 года</a:t>
            </a:r>
            <a:r>
              <a:rPr lang="ru-RU" sz="2400" dirty="0"/>
              <a:t> город был </a:t>
            </a:r>
            <a:r>
              <a:rPr lang="ru-RU" sz="2400" dirty="0" err="1"/>
              <a:t>перименован</a:t>
            </a:r>
            <a:r>
              <a:rPr lang="ru-RU" sz="2400" dirty="0"/>
              <a:t> в </a:t>
            </a:r>
            <a:r>
              <a:rPr lang="ru-RU" sz="2400" b="1" dirty="0"/>
              <a:t>Ворошилов</a:t>
            </a:r>
            <a:r>
              <a:rPr lang="ru-RU" sz="2400" dirty="0"/>
              <a:t> в честь советского военачальника </a:t>
            </a:r>
            <a:r>
              <a:rPr lang="ru-RU" sz="2400" dirty="0">
                <a:hlinkClick r:id="rId4" tooltip="Ворошилов, Климент Ефремович"/>
              </a:rPr>
              <a:t>К. Е. Ворошилова</a:t>
            </a:r>
            <a:r>
              <a:rPr lang="ru-RU" sz="2400" dirty="0"/>
              <a:t>. </a:t>
            </a:r>
            <a:r>
              <a:rPr lang="ru-RU" sz="2400" dirty="0">
                <a:hlinkClick r:id="rId5" tooltip="29 ноября"/>
              </a:rPr>
              <a:t>29 ноября</a:t>
            </a:r>
            <a:r>
              <a:rPr lang="ru-RU" sz="2400" dirty="0"/>
              <a:t> </a:t>
            </a:r>
            <a:r>
              <a:rPr lang="ru-RU" sz="2400" dirty="0">
                <a:hlinkClick r:id="rId6" tooltip="1957 год"/>
              </a:rPr>
              <a:t>1957 года</a:t>
            </a:r>
            <a:r>
              <a:rPr lang="ru-RU" sz="2400" dirty="0"/>
              <a:t> название города было изменено ещё раз, с этого времени он называется </a:t>
            </a:r>
            <a:r>
              <a:rPr lang="ru-RU" sz="2400" b="1" dirty="0"/>
              <a:t>Уссурийск</a:t>
            </a:r>
            <a:r>
              <a:rPr lang="ru-RU" sz="2400" dirty="0"/>
              <a:t>.</a:t>
            </a:r>
          </a:p>
        </p:txBody>
      </p:sp>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3717032"/>
            <a:ext cx="7317141" cy="2900908"/>
          </a:xfrm>
          <a:prstGeom prst="rect">
            <a:avLst/>
          </a:prstGeom>
        </p:spPr>
      </p:pic>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612542"/>
            <a:ext cx="3753989" cy="2073246"/>
          </a:xfrm>
          <a:prstGeom prst="rect">
            <a:avLst/>
          </a:prstGeom>
        </p:spPr>
      </p:pic>
      <p:sp>
        <p:nvSpPr>
          <p:cNvPr id="10" name="TextBox 9"/>
          <p:cNvSpPr txBox="1"/>
          <p:nvPr/>
        </p:nvSpPr>
        <p:spPr>
          <a:xfrm>
            <a:off x="827584" y="2852936"/>
            <a:ext cx="2866106" cy="646331"/>
          </a:xfrm>
          <a:prstGeom prst="rect">
            <a:avLst/>
          </a:prstGeom>
          <a:noFill/>
        </p:spPr>
        <p:txBody>
          <a:bodyPr wrap="none" rtlCol="0">
            <a:spAutoFit/>
          </a:bodyPr>
          <a:lstStyle/>
          <a:p>
            <a:r>
              <a:rPr lang="ru-RU" sz="3600" dirty="0" smtClean="0"/>
              <a:t>Старый город</a:t>
            </a:r>
            <a:endParaRPr lang="ru-RU" sz="3600" dirty="0"/>
          </a:p>
        </p:txBody>
      </p:sp>
    </p:spTree>
    <p:extLst>
      <p:ext uri="{BB962C8B-B14F-4D97-AF65-F5344CB8AC3E}">
        <p14:creationId xmlns:p14="http://schemas.microsoft.com/office/powerpoint/2010/main" val="177130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23" y="250782"/>
            <a:ext cx="2218092" cy="295745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005" y="3691329"/>
            <a:ext cx="2738467" cy="303978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920" y="188640"/>
            <a:ext cx="3168352" cy="301959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710" y="3691329"/>
            <a:ext cx="2524263" cy="3075078"/>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715" y="3717032"/>
            <a:ext cx="2290100" cy="3024336"/>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4078" y="188641"/>
            <a:ext cx="2398903" cy="3019598"/>
          </a:xfrm>
          <a:prstGeom prst="rect">
            <a:avLst/>
          </a:prstGeom>
        </p:spPr>
      </p:pic>
      <p:sp>
        <p:nvSpPr>
          <p:cNvPr id="12" name="Прямоугольник 11"/>
          <p:cNvSpPr/>
          <p:nvPr/>
        </p:nvSpPr>
        <p:spPr>
          <a:xfrm>
            <a:off x="-612576" y="1196752"/>
            <a:ext cx="1892792" cy="3477875"/>
          </a:xfrm>
          <a:prstGeom prst="rect">
            <a:avLst/>
          </a:prstGeom>
          <a:noFill/>
        </p:spPr>
        <p:txBody>
          <a:bodyPr wrap="square" lIns="91440" tIns="45720" rIns="91440" bIns="45720">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У</a:t>
            </a:r>
          </a:p>
          <a:p>
            <a:pPr algn="ctr"/>
            <a:r>
              <a:rPr lang="ru-RU"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a:t>
            </a:r>
          </a:p>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И</a:t>
            </a:r>
          </a:p>
          <a:p>
            <a:pPr algn="ctr"/>
            <a:r>
              <a:rPr lang="ru-RU"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Ц</a:t>
            </a:r>
          </a:p>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Ы</a:t>
            </a:r>
          </a:p>
        </p:txBody>
      </p:sp>
      <p:sp>
        <p:nvSpPr>
          <p:cNvPr id="13" name="Прямоугольник 12"/>
          <p:cNvSpPr/>
          <p:nvPr/>
        </p:nvSpPr>
        <p:spPr>
          <a:xfrm>
            <a:off x="1656595" y="3054227"/>
            <a:ext cx="5786199" cy="707886"/>
          </a:xfrm>
          <a:prstGeom prst="rect">
            <a:avLst/>
          </a:prstGeom>
          <a:noFill/>
        </p:spPr>
        <p:txBody>
          <a:bodyPr wrap="none" lIns="91440" tIns="45720" rIns="91440" bIns="4572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Современного города</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1218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411760" y="188640"/>
            <a:ext cx="6552728" cy="6771084"/>
          </a:xfrm>
          <a:prstGeom prst="rect">
            <a:avLst/>
          </a:prstGeom>
        </p:spPr>
        <p:txBody>
          <a:bodyPr wrap="square">
            <a:spAutoFit/>
          </a:bodyPr>
          <a:lstStyle/>
          <a:p>
            <a:r>
              <a:rPr lang="ru-RU" sz="2800" dirty="0"/>
              <a:t>Город Арсеньев (с. Семеновка) был основан в 1902 году, </a:t>
            </a:r>
            <a:r>
              <a:rPr lang="ru-RU" dirty="0"/>
              <a:t>объединив три небольших населенных пункта: выселки деревни Петропавловка, хутор </a:t>
            </a:r>
            <a:r>
              <a:rPr lang="ru-RU" dirty="0" err="1"/>
              <a:t>Халаза</a:t>
            </a:r>
            <a:r>
              <a:rPr lang="ru-RU" dirty="0"/>
              <a:t> и селение Семеново (по имени первого поселенца Семена Гурьева). Во время революции и последующей интервенции село было не слишком крупным, чтобы участвовать в происходящих событиях, но располагалось на одном из важных путей партизанского сопротивления. В 1938 году началось последовательное строительство двух военных заводов, авиационного и снарядного, с ростом населения началась многоэтажная застройка и село было преобразовано в рабочий поселок Семеновка. И поселок и, с 1952 года, город Арсеньев, названный в честь известного русского ученого, путешественника, писателя и исследователя Дальнего Востока </a:t>
            </a:r>
            <a:r>
              <a:rPr lang="ru-RU" dirty="0">
                <a:hlinkClick r:id="rId2" tooltip="Арсеньев, Владимир Клавдиевич"/>
              </a:rPr>
              <a:t>Владимира </a:t>
            </a:r>
            <a:r>
              <a:rPr lang="ru-RU" dirty="0" err="1">
                <a:hlinkClick r:id="rId2" tooltip="Арсеньев, Владимир Клавдиевич"/>
              </a:rPr>
              <a:t>Клавдиевича</a:t>
            </a:r>
            <a:r>
              <a:rPr lang="ru-RU" dirty="0">
                <a:hlinkClick r:id="rId2" tooltip="Арсеньев, Владимир Клавдиевич"/>
              </a:rPr>
              <a:t> Арсеньева</a:t>
            </a:r>
            <a:r>
              <a:rPr lang="ru-RU" dirty="0"/>
              <a:t>, долгое время имел статус закрытого ввиду стратегической важности заводов. В конце 80-х - начале 90-х на заводе "</a:t>
            </a:r>
            <a:r>
              <a:rPr lang="ru-RU" dirty="0">
                <a:hlinkClick r:id="rId3" tooltip="Прогресс"/>
              </a:rPr>
              <a:t>Прогресс</a:t>
            </a:r>
            <a:r>
              <a:rPr lang="ru-RU" dirty="0"/>
              <a:t>" началось освоение производства боевых вертолетов </a:t>
            </a:r>
            <a:r>
              <a:rPr lang="ru-RU" dirty="0">
                <a:hlinkClick r:id="rId4" tooltip="Ка-50"/>
              </a:rPr>
              <a:t>Ка-50</a:t>
            </a:r>
            <a:r>
              <a:rPr lang="ru-RU" dirty="0"/>
              <a:t> "Черная Акула", а позднее и </a:t>
            </a:r>
            <a:r>
              <a:rPr lang="ru-RU" dirty="0">
                <a:hlinkClick r:id="rId5" tooltip="Ка-52"/>
              </a:rPr>
              <a:t>Ка-52</a:t>
            </a:r>
            <a:r>
              <a:rPr lang="ru-RU" dirty="0"/>
              <a:t> "Аллигатор", завод "</a:t>
            </a:r>
            <a:r>
              <a:rPr lang="ru-RU" dirty="0">
                <a:hlinkClick r:id="rId6" tooltip="Аскольд"/>
              </a:rPr>
              <a:t>Аскольд</a:t>
            </a:r>
            <a:r>
              <a:rPr lang="ru-RU" dirty="0"/>
              <a:t>" перешел на производство бытовой техники. Одновременно, с "открытием" города началось развитие спортивной отрасли. В 2002 году город Арсеньев отметил свое 50-летие и 100-летие поселения.</a:t>
            </a:r>
          </a:p>
        </p:txBody>
      </p:sp>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476672"/>
            <a:ext cx="2304256" cy="2736304"/>
          </a:xfrm>
          <a:prstGeom prst="rect">
            <a:avLst/>
          </a:prstGeom>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76" y="3580376"/>
            <a:ext cx="2373684" cy="3168353"/>
          </a:xfrm>
          <a:prstGeom prst="rect">
            <a:avLst/>
          </a:prstGeom>
        </p:spPr>
      </p:pic>
    </p:spTree>
    <p:extLst>
      <p:ext uri="{BB962C8B-B14F-4D97-AF65-F5344CB8AC3E}">
        <p14:creationId xmlns:p14="http://schemas.microsoft.com/office/powerpoint/2010/main" val="260053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32656"/>
            <a:ext cx="8568952" cy="316835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861048"/>
            <a:ext cx="2880320" cy="216024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3897052"/>
            <a:ext cx="3351462" cy="2088232"/>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3897052"/>
            <a:ext cx="2321034" cy="2088232"/>
          </a:xfrm>
          <a:prstGeom prst="rect">
            <a:avLst/>
          </a:prstGeom>
        </p:spPr>
      </p:pic>
    </p:spTree>
    <p:extLst>
      <p:ext uri="{BB962C8B-B14F-4D97-AF65-F5344CB8AC3E}">
        <p14:creationId xmlns:p14="http://schemas.microsoft.com/office/powerpoint/2010/main" val="72239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2656"/>
            <a:ext cx="3629256" cy="226828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713" y="286737"/>
            <a:ext cx="2953363" cy="259228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880255"/>
            <a:ext cx="2706814" cy="2817547"/>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074" y="3933056"/>
            <a:ext cx="3474200" cy="2592288"/>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0065" y="4418838"/>
            <a:ext cx="3016431" cy="2321238"/>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0778" y="166678"/>
            <a:ext cx="2875004" cy="2254210"/>
          </a:xfrm>
          <a:prstGeom prst="rect">
            <a:avLst/>
          </a:prstGeom>
        </p:spPr>
      </p:pic>
      <p:sp>
        <p:nvSpPr>
          <p:cNvPr id="8" name="TextBox 7"/>
          <p:cNvSpPr txBox="1"/>
          <p:nvPr/>
        </p:nvSpPr>
        <p:spPr>
          <a:xfrm>
            <a:off x="362173" y="2564904"/>
            <a:ext cx="2769668" cy="1077218"/>
          </a:xfrm>
          <a:prstGeom prst="rect">
            <a:avLst/>
          </a:prstGeom>
          <a:noFill/>
        </p:spPr>
        <p:txBody>
          <a:bodyPr wrap="square" rtlCol="0">
            <a:spAutoFit/>
          </a:bodyPr>
          <a:lstStyle/>
          <a:p>
            <a:r>
              <a:rPr lang="ru-RU" sz="3200" dirty="0" smtClean="0"/>
              <a:t>Вертолёт Чёрная Акула</a:t>
            </a:r>
            <a:endParaRPr lang="ru-RU" sz="3200" dirty="0"/>
          </a:p>
        </p:txBody>
      </p:sp>
      <p:sp>
        <p:nvSpPr>
          <p:cNvPr id="9" name="TextBox 8"/>
          <p:cNvSpPr txBox="1"/>
          <p:nvPr/>
        </p:nvSpPr>
        <p:spPr>
          <a:xfrm>
            <a:off x="3131841" y="3255846"/>
            <a:ext cx="3043397" cy="584775"/>
          </a:xfrm>
          <a:prstGeom prst="rect">
            <a:avLst/>
          </a:prstGeom>
          <a:noFill/>
        </p:spPr>
        <p:txBody>
          <a:bodyPr wrap="none" rtlCol="0">
            <a:spAutoFit/>
          </a:bodyPr>
          <a:lstStyle/>
          <a:p>
            <a:r>
              <a:rPr lang="ru-RU" sz="3200" dirty="0"/>
              <a:t>г</a:t>
            </a:r>
            <a:r>
              <a:rPr lang="ru-RU" sz="3200" dirty="0" smtClean="0"/>
              <a:t>ордость страны</a:t>
            </a:r>
            <a:endParaRPr lang="ru-RU" sz="3200" dirty="0"/>
          </a:p>
        </p:txBody>
      </p:sp>
      <p:sp>
        <p:nvSpPr>
          <p:cNvPr id="10" name="TextBox 9"/>
          <p:cNvSpPr txBox="1"/>
          <p:nvPr/>
        </p:nvSpPr>
        <p:spPr>
          <a:xfrm>
            <a:off x="6445502" y="2517181"/>
            <a:ext cx="2520280" cy="2062103"/>
          </a:xfrm>
          <a:prstGeom prst="rect">
            <a:avLst/>
          </a:prstGeom>
          <a:noFill/>
        </p:spPr>
        <p:txBody>
          <a:bodyPr wrap="square" rtlCol="0">
            <a:spAutoFit/>
          </a:bodyPr>
          <a:lstStyle/>
          <a:p>
            <a:r>
              <a:rPr lang="ru-RU" sz="3200" dirty="0" smtClean="0"/>
              <a:t>Выпускается на заводе</a:t>
            </a:r>
          </a:p>
          <a:p>
            <a:r>
              <a:rPr lang="ru-RU" sz="3200" dirty="0" smtClean="0"/>
              <a:t>Прогресс   </a:t>
            </a:r>
            <a:r>
              <a:rPr lang="ru-RU" sz="3200" dirty="0" err="1" smtClean="0"/>
              <a:t>г.Арсеньев</a:t>
            </a:r>
            <a:endParaRPr lang="ru-RU" sz="3200" dirty="0"/>
          </a:p>
        </p:txBody>
      </p:sp>
    </p:spTree>
    <p:extLst>
      <p:ext uri="{BB962C8B-B14F-4D97-AF65-F5344CB8AC3E}">
        <p14:creationId xmlns:p14="http://schemas.microsoft.com/office/powerpoint/2010/main" val="396194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64304"/>
            <a:ext cx="2985371" cy="3784775"/>
          </a:xfrm>
          <a:prstGeom prst="rect">
            <a:avLst/>
          </a:prstGeom>
        </p:spPr>
      </p:pic>
      <p:sp>
        <p:nvSpPr>
          <p:cNvPr id="3" name="Прямоугольник 2"/>
          <p:cNvSpPr/>
          <p:nvPr/>
        </p:nvSpPr>
        <p:spPr>
          <a:xfrm>
            <a:off x="4211960" y="332656"/>
            <a:ext cx="4211960" cy="5262979"/>
          </a:xfrm>
          <a:prstGeom prst="rect">
            <a:avLst/>
          </a:prstGeom>
        </p:spPr>
        <p:txBody>
          <a:bodyPr wrap="square">
            <a:spAutoFit/>
          </a:bodyPr>
          <a:lstStyle/>
          <a:p>
            <a:r>
              <a:rPr lang="ru-RU" sz="2400" dirty="0"/>
              <a:t>Посёлок Находка располагался на месте нынешней улицы </a:t>
            </a:r>
            <a:r>
              <a:rPr lang="ru-RU" sz="2400" dirty="0">
                <a:hlinkClick r:id="rId3" tooltip="Портовая улица (Находка)"/>
              </a:rPr>
              <a:t>Портовой</a:t>
            </a:r>
            <a:r>
              <a:rPr lang="ru-RU" sz="2400" dirty="0"/>
              <a:t> и </a:t>
            </a:r>
            <a:r>
              <a:rPr lang="ru-RU" sz="2400" dirty="0">
                <a:hlinkClick r:id="rId4" tooltip="Центральная площадь (Находка)"/>
              </a:rPr>
              <a:t>Центральной площади</a:t>
            </a:r>
            <a:r>
              <a:rPr lang="ru-RU" sz="2400" dirty="0"/>
              <a:t>, всего насчитывалось около 50 частных домов. Люди в посёлке занимались подсобным хозяйством и рыбной ловлей. </a:t>
            </a:r>
            <a:r>
              <a:rPr lang="ru-RU" sz="2400" dirty="0" err="1"/>
              <a:t>Портпункт</a:t>
            </a:r>
            <a:r>
              <a:rPr lang="ru-RU" sz="2400" dirty="0"/>
              <a:t> представлял собой пирс длиною 125 метров 1935 года постройки, складские помещения и подъездные железнодорожные пути</a:t>
            </a:r>
          </a:p>
        </p:txBody>
      </p:sp>
      <p:sp>
        <p:nvSpPr>
          <p:cNvPr id="4" name="Прямоугольник 3"/>
          <p:cNvSpPr/>
          <p:nvPr/>
        </p:nvSpPr>
        <p:spPr>
          <a:xfrm>
            <a:off x="251520" y="4293096"/>
            <a:ext cx="3816424" cy="2308324"/>
          </a:xfrm>
          <a:prstGeom prst="rect">
            <a:avLst/>
          </a:prstGeom>
        </p:spPr>
        <p:txBody>
          <a:bodyPr wrap="square">
            <a:spAutoFit/>
          </a:bodyPr>
          <a:lstStyle/>
          <a:p>
            <a:r>
              <a:rPr lang="ru-RU" dirty="0">
                <a:hlinkClick r:id="rId5" tooltip="18 мая"/>
              </a:rPr>
              <a:t>18 мая</a:t>
            </a:r>
            <a:r>
              <a:rPr lang="ru-RU" dirty="0"/>
              <a:t> </a:t>
            </a:r>
            <a:r>
              <a:rPr lang="ru-RU" dirty="0">
                <a:hlinkClick r:id="rId6" tooltip="1950 год"/>
              </a:rPr>
              <a:t>1950 года</a:t>
            </a:r>
            <a:r>
              <a:rPr lang="ru-RU" dirty="0"/>
              <a:t> указом Президиума Верховного Совета РСФСР рабочему посёлку Находка присвоен статус города. 23 мая 1950 года Исполнительным комитетом Находкинского совета трудящихся было принято постановление № 155 об утверждении первых улиц </a:t>
            </a:r>
          </a:p>
        </p:txBody>
      </p:sp>
    </p:spTree>
    <p:extLst>
      <p:ext uri="{BB962C8B-B14F-4D97-AF65-F5344CB8AC3E}">
        <p14:creationId xmlns:p14="http://schemas.microsoft.com/office/powerpoint/2010/main" val="272117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07504" y="188640"/>
            <a:ext cx="8856984" cy="4708981"/>
          </a:xfrm>
          <a:prstGeom prst="rect">
            <a:avLst/>
          </a:prstGeom>
        </p:spPr>
        <p:txBody>
          <a:bodyPr wrap="square">
            <a:spAutoFit/>
          </a:bodyPr>
          <a:lstStyle/>
          <a:p>
            <a:r>
              <a:rPr lang="ru-RU" sz="2000" u="sng" dirty="0">
                <a:hlinkClick r:id="rId2" tooltip="17 июня"/>
              </a:rPr>
              <a:t>17 июня</a:t>
            </a:r>
            <a:r>
              <a:rPr lang="ru-RU" sz="2000" dirty="0"/>
              <a:t> </a:t>
            </a:r>
            <a:r>
              <a:rPr lang="ru-RU" sz="2000" u="sng" dirty="0">
                <a:hlinkClick r:id="rId3" tooltip="1859 год"/>
              </a:rPr>
              <a:t>1859 года</a:t>
            </a:r>
            <a:r>
              <a:rPr lang="ru-RU" sz="2000" dirty="0"/>
              <a:t> </a:t>
            </a:r>
            <a:r>
              <a:rPr lang="ru-RU" sz="2000" u="sng" dirty="0">
                <a:hlinkClick r:id="rId4" tooltip="Америка (корвет)"/>
              </a:rPr>
              <a:t>пароход-корвет «Америка»</a:t>
            </a:r>
            <a:r>
              <a:rPr lang="ru-RU" sz="2000" dirty="0"/>
              <a:t>, на борту которого находился генерал-губернатор Восточной </a:t>
            </a:r>
            <a:r>
              <a:rPr lang="ru-RU" sz="2000" dirty="0" smtClean="0"/>
              <a:t>Сибири </a:t>
            </a:r>
            <a:r>
              <a:rPr lang="ru-RU" sz="2000" u="sng" dirty="0" smtClean="0">
                <a:hlinkClick r:id="rId5" tooltip="Муравьёв-Амурский, Николай Николаевич"/>
              </a:rPr>
              <a:t>Муравьев-Амурский</a:t>
            </a:r>
            <a:r>
              <a:rPr lang="ru-RU" sz="2000" dirty="0"/>
              <a:t>, следовал к российским берегам. Показалась земля. Обогнув скалистый мыс, судно зашло в воды неизвестного залива. Стоял густой туман, затруднявший видимость, моросил дождь. Корабль медленно прошёл вглубь залива, держась на расстоянии двух миль от берега, недалеко от высокой горы (сопка Сестра) стали на якорь</a:t>
            </a:r>
            <a:r>
              <a:rPr lang="ru-RU" sz="2000" dirty="0" smtClean="0"/>
              <a:t>.</a:t>
            </a:r>
          </a:p>
          <a:p>
            <a:r>
              <a:rPr lang="ru-RU" sz="2000" i="1" dirty="0"/>
              <a:t>В 6 часов утра снялись с якоря и пошли к осмотру берега, заметив углубление, открыли бухту. По приказу его сиятельства (графа Муравьева-Амурского) бухта названа </a:t>
            </a:r>
            <a:r>
              <a:rPr lang="ru-RU" sz="2000" i="1" dirty="0" smtClean="0"/>
              <a:t>Находкой</a:t>
            </a:r>
            <a:endParaRPr lang="ru-RU" sz="2000" dirty="0" smtClean="0"/>
          </a:p>
          <a:p>
            <a:r>
              <a:rPr lang="ru-RU" sz="2000" dirty="0"/>
              <a:t>В </a:t>
            </a:r>
            <a:r>
              <a:rPr lang="ru-RU" sz="2000" u="sng" dirty="0">
                <a:hlinkClick r:id="rId6" tooltip="1861 год"/>
              </a:rPr>
              <a:t>1861 году</a:t>
            </a:r>
            <a:r>
              <a:rPr lang="ru-RU" sz="2000" dirty="0"/>
              <a:t>, зайдя в бухту Находка на клипере «Стрелок», </a:t>
            </a:r>
            <a:r>
              <a:rPr lang="ru-RU" sz="2000" u="sng" dirty="0">
                <a:hlinkClick r:id="rId7" tooltip="Пещуров, Алексей Алексеевич"/>
              </a:rPr>
              <a:t>Алексей Пещуров</a:t>
            </a:r>
            <a:r>
              <a:rPr lang="ru-RU" sz="2000" dirty="0"/>
              <a:t> отмечал: «Придёт время, бог даст, ещё на нашем веку, когда теперешняя тишина сменится тысячами звуков, которые сольются в непрерывный глухой шум торгового </a:t>
            </a:r>
            <a:r>
              <a:rPr lang="ru-RU" sz="2000" dirty="0" smtClean="0"/>
              <a:t>порта». </a:t>
            </a:r>
          </a:p>
          <a:p>
            <a:endParaRPr lang="ru-RU" sz="2000" dirty="0"/>
          </a:p>
        </p:txBody>
      </p:sp>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008" y="4509120"/>
            <a:ext cx="4032448" cy="2332543"/>
          </a:xfrm>
          <a:prstGeom prst="rect">
            <a:avLst/>
          </a:prstGeom>
        </p:spPr>
      </p:pic>
      <p:sp>
        <p:nvSpPr>
          <p:cNvPr id="4" name="TextBox 3"/>
          <p:cNvSpPr txBox="1"/>
          <p:nvPr/>
        </p:nvSpPr>
        <p:spPr>
          <a:xfrm>
            <a:off x="395537" y="5085184"/>
            <a:ext cx="3600400" cy="1077218"/>
          </a:xfrm>
          <a:prstGeom prst="rect">
            <a:avLst/>
          </a:prstGeom>
          <a:noFill/>
        </p:spPr>
        <p:txBody>
          <a:bodyPr wrap="square" rtlCol="0">
            <a:spAutoFit/>
          </a:bodyPr>
          <a:lstStyle/>
          <a:p>
            <a:r>
              <a:rPr lang="ru-RU" sz="3200" dirty="0" smtClean="0"/>
              <a:t>Первые поселения города Находка</a:t>
            </a:r>
            <a:endParaRPr lang="ru-RU" sz="3200" dirty="0"/>
          </a:p>
        </p:txBody>
      </p:sp>
    </p:spTree>
    <p:extLst>
      <p:ext uri="{BB962C8B-B14F-4D97-AF65-F5344CB8AC3E}">
        <p14:creationId xmlns:p14="http://schemas.microsoft.com/office/powerpoint/2010/main" val="232387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180044" y="212452"/>
            <a:ext cx="4392488" cy="584775"/>
          </a:xfrm>
          <a:prstGeom prst="rect">
            <a:avLst/>
          </a:prstGeom>
        </p:spPr>
        <p:txBody>
          <a:bodyPr wrap="square">
            <a:spAutoFit/>
          </a:bodyPr>
          <a:lstStyle/>
          <a:p>
            <a:r>
              <a:rPr lang="ru-RU" sz="3200" dirty="0">
                <a:solidFill>
                  <a:srgbClr val="002060"/>
                </a:solidFill>
              </a:rPr>
              <a:t>По улицам города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955" y="605890"/>
            <a:ext cx="3068237" cy="218406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82" y="927662"/>
            <a:ext cx="2841342" cy="214440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5020616"/>
            <a:ext cx="2639531" cy="1660575"/>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51" y="2966273"/>
            <a:ext cx="2722004" cy="2054343"/>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1813" y="2924943"/>
            <a:ext cx="2619375" cy="2095673"/>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7824" y="3354836"/>
            <a:ext cx="3150025" cy="2238176"/>
          </a:xfrm>
          <a:prstGeom prst="rect">
            <a:avLst/>
          </a:prstGeom>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2160" y="4671138"/>
            <a:ext cx="2680072" cy="2010054"/>
          </a:xfrm>
          <a:prstGeom prst="rect">
            <a:avLst/>
          </a:prstGeom>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5856" y="836711"/>
            <a:ext cx="2539099" cy="2690681"/>
          </a:xfrm>
          <a:prstGeom prst="rect">
            <a:avLst/>
          </a:prstGeom>
        </p:spPr>
      </p:pic>
    </p:spTree>
    <p:extLst>
      <p:ext uri="{BB962C8B-B14F-4D97-AF65-F5344CB8AC3E}">
        <p14:creationId xmlns:p14="http://schemas.microsoft.com/office/powerpoint/2010/main" val="92626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151210"/>
            <a:ext cx="8712968" cy="6593463"/>
          </a:xfrm>
          <a:prstGeom prst="rect">
            <a:avLst/>
          </a:prstGeom>
        </p:spPr>
      </p:pic>
      <p:sp>
        <p:nvSpPr>
          <p:cNvPr id="2" name="TextBox 1"/>
          <p:cNvSpPr txBox="1"/>
          <p:nvPr/>
        </p:nvSpPr>
        <p:spPr>
          <a:xfrm>
            <a:off x="323528" y="260648"/>
            <a:ext cx="6435416" cy="2554545"/>
          </a:xfrm>
          <a:prstGeom prst="rect">
            <a:avLst/>
          </a:prstGeom>
          <a:noFill/>
        </p:spPr>
        <p:txBody>
          <a:bodyPr wrap="none" rtlCol="0">
            <a:spAutoFit/>
          </a:bodyPr>
          <a:lstStyle/>
          <a:p>
            <a:r>
              <a:rPr lang="ru-RU" sz="4000" dirty="0" smtClean="0">
                <a:solidFill>
                  <a:srgbClr val="FFC000"/>
                </a:solidFill>
              </a:rPr>
              <a:t>Город Золотого Рога,</a:t>
            </a:r>
          </a:p>
          <a:p>
            <a:r>
              <a:rPr lang="ru-RU" sz="4000" dirty="0" smtClean="0">
                <a:solidFill>
                  <a:srgbClr val="FFC000"/>
                </a:solidFill>
              </a:rPr>
              <a:t>Здравствуй , город- капитан!</a:t>
            </a:r>
          </a:p>
          <a:p>
            <a:r>
              <a:rPr lang="ru-RU" sz="4000" dirty="0" smtClean="0">
                <a:solidFill>
                  <a:srgbClr val="FFC000"/>
                </a:solidFill>
              </a:rPr>
              <a:t>Возле твоего порога</a:t>
            </a:r>
          </a:p>
          <a:p>
            <a:r>
              <a:rPr lang="ru-RU" sz="4000" dirty="0" smtClean="0">
                <a:solidFill>
                  <a:srgbClr val="FFC000"/>
                </a:solidFill>
              </a:rPr>
              <a:t>Ходит Тихий океан.</a:t>
            </a:r>
            <a:endParaRPr lang="ru-RU" sz="4000" dirty="0">
              <a:solidFill>
                <a:srgbClr val="FFC000"/>
              </a:solidFill>
            </a:endParaRPr>
          </a:p>
        </p:txBody>
      </p:sp>
      <p:sp>
        <p:nvSpPr>
          <p:cNvPr id="4" name="Прямоугольник 3"/>
          <p:cNvSpPr/>
          <p:nvPr/>
        </p:nvSpPr>
        <p:spPr>
          <a:xfrm>
            <a:off x="1685524" y="3574574"/>
            <a:ext cx="7056784" cy="3170099"/>
          </a:xfrm>
          <a:prstGeom prst="rect">
            <a:avLst/>
          </a:prstGeom>
        </p:spPr>
        <p:txBody>
          <a:bodyPr wrap="square">
            <a:spAutoFit/>
          </a:bodyPr>
          <a:lstStyle/>
          <a:p>
            <a:r>
              <a:rPr lang="ru-RU" sz="2000" dirty="0">
                <a:solidFill>
                  <a:schemeClr val="bg1"/>
                </a:solidFill>
              </a:rPr>
              <a:t>В </a:t>
            </a:r>
            <a:r>
              <a:rPr lang="ru-RU" sz="2000" dirty="0" smtClean="0">
                <a:solidFill>
                  <a:schemeClr val="bg1"/>
                </a:solidFill>
              </a:rPr>
              <a:t>1859 году</a:t>
            </a:r>
            <a:r>
              <a:rPr lang="ru-RU" sz="2000" dirty="0">
                <a:solidFill>
                  <a:schemeClr val="bg1"/>
                </a:solidFill>
              </a:rPr>
              <a:t> </a:t>
            </a:r>
            <a:r>
              <a:rPr lang="ru-RU" sz="2000" dirty="0" smtClean="0">
                <a:solidFill>
                  <a:schemeClr val="bg1"/>
                </a:solidFill>
              </a:rPr>
              <a:t>генерал-губернатор Восточной </a:t>
            </a:r>
            <a:r>
              <a:rPr lang="ru-RU" sz="2000" dirty="0">
                <a:solidFill>
                  <a:schemeClr val="bg1"/>
                </a:solidFill>
              </a:rPr>
              <a:t>Сибири </a:t>
            </a:r>
            <a:r>
              <a:rPr lang="ru-RU" sz="2000" dirty="0" smtClean="0">
                <a:solidFill>
                  <a:schemeClr val="bg1"/>
                </a:solidFill>
              </a:rPr>
              <a:t>Николай Николаевич Муравьёв-Амурский </a:t>
            </a:r>
            <a:r>
              <a:rPr lang="ru-RU" sz="2000" dirty="0">
                <a:solidFill>
                  <a:schemeClr val="bg1"/>
                </a:solidFill>
              </a:rPr>
              <a:t>обходя на корабле берега залива Петра Великого, обратил особое внимание на хорошо укрытую бухту. Она напоминала бухту Золотой Рог в Константинополе, и генерал-губернатор предложил назвать её так же, а на берегах бухты приказал основать военный пост, который он же поименовал Владивостоком. Другой вариант. Бухта простирается с запада на восток. Если посмотреть на бухту на рассвете или закате, то в бухте хорошо видно отражение солнца в виде рога. Золотого </a:t>
            </a:r>
            <a:r>
              <a:rPr lang="ru-RU" sz="2000" dirty="0" smtClean="0">
                <a:solidFill>
                  <a:schemeClr val="bg1"/>
                </a:solidFill>
              </a:rPr>
              <a:t>рога</a:t>
            </a:r>
            <a:r>
              <a:rPr lang="ru-RU" sz="2000" baseline="30000" dirty="0" smtClean="0">
                <a:solidFill>
                  <a:schemeClr val="bg1"/>
                </a:solidFill>
              </a:rPr>
              <a:t>[</a:t>
            </a:r>
            <a:r>
              <a:rPr lang="ru-RU" sz="2000" dirty="0" smtClean="0">
                <a:solidFill>
                  <a:schemeClr val="bg1"/>
                </a:solidFill>
              </a:rPr>
              <a:t>.</a:t>
            </a:r>
            <a:endParaRPr lang="ru-RU" sz="2000" dirty="0">
              <a:solidFill>
                <a:schemeClr val="bg1"/>
              </a:solidFill>
            </a:endParaRPr>
          </a:p>
        </p:txBody>
      </p:sp>
    </p:spTree>
    <p:extLst>
      <p:ext uri="{BB962C8B-B14F-4D97-AF65-F5344CB8AC3E}">
        <p14:creationId xmlns:p14="http://schemas.microsoft.com/office/powerpoint/2010/main" val="408934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5473"/>
            <a:ext cx="8496944" cy="6471267"/>
          </a:xfrm>
          <a:prstGeom prst="rect">
            <a:avLst/>
          </a:prstGeom>
        </p:spPr>
      </p:pic>
      <p:sp>
        <p:nvSpPr>
          <p:cNvPr id="3" name="TextBox 2"/>
          <p:cNvSpPr txBox="1"/>
          <p:nvPr/>
        </p:nvSpPr>
        <p:spPr>
          <a:xfrm>
            <a:off x="1043608" y="692696"/>
            <a:ext cx="6408712" cy="1815882"/>
          </a:xfrm>
          <a:prstGeom prst="rect">
            <a:avLst/>
          </a:prstGeom>
          <a:noFill/>
        </p:spPr>
        <p:txBody>
          <a:bodyPr wrap="square" rtlCol="0">
            <a:spAutoFit/>
          </a:bodyPr>
          <a:lstStyle/>
          <a:p>
            <a:r>
              <a:rPr lang="ru-RU" sz="2800" dirty="0" smtClean="0"/>
              <a:t>Приморье- на краю России,</a:t>
            </a:r>
          </a:p>
          <a:p>
            <a:r>
              <a:rPr lang="ru-RU" sz="2800" dirty="0" smtClean="0"/>
              <a:t>Встречаешь первым ты рассвет,</a:t>
            </a:r>
          </a:p>
          <a:p>
            <a:r>
              <a:rPr lang="ru-RU" sz="2800" dirty="0" smtClean="0"/>
              <a:t>Прощаешься с закатом первым,</a:t>
            </a:r>
          </a:p>
          <a:p>
            <a:r>
              <a:rPr lang="ru-RU" sz="2800" dirty="0" smtClean="0"/>
              <a:t>Милее края в сердце нет. </a:t>
            </a:r>
            <a:r>
              <a:rPr lang="ru-RU" sz="2000" dirty="0" smtClean="0"/>
              <a:t>(К Стороженко)</a:t>
            </a:r>
            <a:endParaRPr lang="ru-RU" sz="2000" dirty="0"/>
          </a:p>
        </p:txBody>
      </p:sp>
    </p:spTree>
    <p:extLst>
      <p:ext uri="{BB962C8B-B14F-4D97-AF65-F5344CB8AC3E}">
        <p14:creationId xmlns:p14="http://schemas.microsoft.com/office/powerpoint/2010/main" val="222180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Прямоугольник 1"/>
          <p:cNvSpPr/>
          <p:nvPr/>
        </p:nvSpPr>
        <p:spPr>
          <a:xfrm>
            <a:off x="2512461" y="260648"/>
            <a:ext cx="4119076" cy="923330"/>
          </a:xfrm>
          <a:prstGeom prst="rect">
            <a:avLst/>
          </a:prstGeom>
          <a:noFill/>
        </p:spPr>
        <p:txBody>
          <a:bodyPr wrap="none" lIns="91440" tIns="45720" rIns="91440" bIns="45720">
            <a:spAutoFit/>
          </a:bodyPr>
          <a:lstStyle/>
          <a:p>
            <a:pPr algn="ct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Владивосток</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Прямоугольник 2"/>
          <p:cNvSpPr/>
          <p:nvPr/>
        </p:nvSpPr>
        <p:spPr>
          <a:xfrm>
            <a:off x="4427984" y="1166843"/>
            <a:ext cx="4104456" cy="5078313"/>
          </a:xfrm>
          <a:prstGeom prst="rect">
            <a:avLst/>
          </a:prstGeom>
        </p:spPr>
        <p:txBody>
          <a:bodyPr wrap="square">
            <a:spAutoFit/>
          </a:bodyPr>
          <a:lstStyle/>
          <a:p>
            <a:r>
              <a:rPr lang="ru-RU" dirty="0"/>
              <a:t>20 июня (</a:t>
            </a:r>
            <a:r>
              <a:rPr lang="ru-RU" dirty="0">
                <a:hlinkClick r:id="rId2" tooltip="2 июля"/>
              </a:rPr>
              <a:t>2 июля</a:t>
            </a:r>
            <a:r>
              <a:rPr lang="ru-RU" dirty="0"/>
              <a:t> по новому стилю) </a:t>
            </a:r>
            <a:r>
              <a:rPr lang="ru-RU" dirty="0">
                <a:hlinkClick r:id="rId3" tooltip="1860 год"/>
              </a:rPr>
              <a:t>1860 года</a:t>
            </a:r>
            <a:r>
              <a:rPr lang="ru-RU" dirty="0"/>
              <a:t> военный транспорт «Маньчжур» под командованием капитан-</a:t>
            </a:r>
            <a:r>
              <a:rPr lang="ru-RU" dirty="0" err="1"/>
              <a:t>лейтенанта</a:t>
            </a:r>
            <a:r>
              <a:rPr lang="ru-RU" dirty="0" err="1">
                <a:hlinkClick r:id="rId4" tooltip="Шефнер, Алексей Карлович"/>
              </a:rPr>
              <a:t>Алексея</a:t>
            </a:r>
            <a:r>
              <a:rPr lang="ru-RU" dirty="0">
                <a:hlinkClick r:id="rId4" tooltip="Шефнер, Алексей Карлович"/>
              </a:rPr>
              <a:t> Карловича </a:t>
            </a:r>
            <a:r>
              <a:rPr lang="ru-RU" dirty="0" err="1">
                <a:hlinkClick r:id="rId4" tooltip="Шефнер, Алексей Карлович"/>
              </a:rPr>
              <a:t>Шефнера</a:t>
            </a:r>
            <a:r>
              <a:rPr lang="ru-RU" dirty="0"/>
              <a:t> основал военный пост, который теперь уже официально получил название Владивосток. В вахтенном журнале «Маньчжура» об этом событии была сделана следующая запись: «Сего числа отправлено на берег — один обер-офицер, 2 унтер-офицера и 37 человек рядовых 4-го линейного батальона для занятия поста». Солдаты и матросы под командованием </a:t>
            </a:r>
            <a:r>
              <a:rPr lang="ru-RU" dirty="0">
                <a:hlinkClick r:id="rId5" tooltip="Комаров, Николай Васильевич"/>
              </a:rPr>
              <a:t>прапорщика Комарова</a:t>
            </a:r>
            <a:r>
              <a:rPr lang="ru-RU" dirty="0"/>
              <a:t> приступили к постройке поста. Этот день официально считается днём основания города.</a:t>
            </a:r>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061" y="1268760"/>
            <a:ext cx="3547342" cy="3744416"/>
          </a:xfrm>
          <a:prstGeom prst="rect">
            <a:avLst/>
          </a:prstGeom>
        </p:spPr>
      </p:pic>
      <p:sp>
        <p:nvSpPr>
          <p:cNvPr id="5" name="TextBox 4"/>
          <p:cNvSpPr txBox="1"/>
          <p:nvPr/>
        </p:nvSpPr>
        <p:spPr>
          <a:xfrm>
            <a:off x="1475656" y="5391132"/>
            <a:ext cx="1652184" cy="646331"/>
          </a:xfrm>
          <a:prstGeom prst="rect">
            <a:avLst/>
          </a:prstGeom>
          <a:noFill/>
        </p:spPr>
        <p:txBody>
          <a:bodyPr wrap="none" rtlCol="0">
            <a:spAutoFit/>
          </a:bodyPr>
          <a:lstStyle/>
          <a:p>
            <a:r>
              <a:rPr lang="ru-RU" dirty="0" smtClean="0"/>
              <a:t>Год основания </a:t>
            </a:r>
          </a:p>
          <a:p>
            <a:r>
              <a:rPr lang="ru-RU" dirty="0" smtClean="0"/>
              <a:t>      1860</a:t>
            </a:r>
            <a:endParaRPr lang="ru-RU" dirty="0"/>
          </a:p>
        </p:txBody>
      </p:sp>
    </p:spTree>
    <p:extLst>
      <p:ext uri="{BB962C8B-B14F-4D97-AF65-F5344CB8AC3E}">
        <p14:creationId xmlns:p14="http://schemas.microsoft.com/office/powerpoint/2010/main" val="553969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Прямоугольник 1"/>
          <p:cNvSpPr/>
          <p:nvPr/>
        </p:nvSpPr>
        <p:spPr>
          <a:xfrm>
            <a:off x="5292080" y="188640"/>
            <a:ext cx="3456384" cy="6740307"/>
          </a:xfrm>
          <a:prstGeom prst="rect">
            <a:avLst/>
          </a:prstGeom>
        </p:spPr>
        <p:txBody>
          <a:bodyPr wrap="square">
            <a:spAutoFit/>
          </a:bodyPr>
          <a:lstStyle/>
          <a:p>
            <a:r>
              <a:rPr lang="ru-RU" dirty="0">
                <a:solidFill>
                  <a:srgbClr val="FFFFFF"/>
                </a:solidFill>
              </a:rPr>
              <a:t>В мае </a:t>
            </a:r>
            <a:r>
              <a:rPr lang="ru-RU" dirty="0">
                <a:solidFill>
                  <a:srgbClr val="FFFFFF"/>
                </a:solidFill>
                <a:hlinkClick r:id="rId2" tooltip="1891 год"/>
              </a:rPr>
              <a:t>1891 года</a:t>
            </a:r>
            <a:r>
              <a:rPr lang="ru-RU" dirty="0">
                <a:solidFill>
                  <a:srgbClr val="FFFFFF"/>
                </a:solidFill>
              </a:rPr>
              <a:t> Владивосток посетил царевич Николай, будущий император </a:t>
            </a:r>
            <a:r>
              <a:rPr lang="ru-RU" dirty="0">
                <a:solidFill>
                  <a:srgbClr val="FFFFFF"/>
                </a:solidFill>
                <a:hlinkClick r:id="rId3" tooltip="Николай II"/>
              </a:rPr>
              <a:t>Николай II</a:t>
            </a:r>
            <a:r>
              <a:rPr lang="ru-RU" dirty="0">
                <a:solidFill>
                  <a:srgbClr val="FFFFFF"/>
                </a:solidFill>
              </a:rPr>
              <a:t>. Он возвращался из путешествия по странам Востока, и первым русским городом по его возвращении стал Владивосток. Во время своего визита царевич заложил железную дорогу с </a:t>
            </a:r>
            <a:r>
              <a:rPr lang="ru-RU" dirty="0">
                <a:solidFill>
                  <a:srgbClr val="FFFFFF"/>
                </a:solidFill>
                <a:hlinkClick r:id="rId4" tooltip="Железнодорожный вокзал Владивостока"/>
              </a:rPr>
              <a:t>каменным вокзалом</a:t>
            </a:r>
            <a:r>
              <a:rPr lang="ru-RU" dirty="0">
                <a:solidFill>
                  <a:srgbClr val="FFFFFF"/>
                </a:solidFill>
              </a:rPr>
              <a:t>, сухой док для ремонта кораблей и памятник адмиралу </a:t>
            </a:r>
            <a:r>
              <a:rPr lang="ru-RU" dirty="0" err="1">
                <a:solidFill>
                  <a:srgbClr val="FFFFFF"/>
                </a:solidFill>
                <a:hlinkClick r:id="rId5" tooltip="Невельской, Геннадий Иванович"/>
              </a:rPr>
              <a:t>Невельско́му</a:t>
            </a:r>
            <a:r>
              <a:rPr lang="ru-RU" dirty="0">
                <a:solidFill>
                  <a:srgbClr val="FFFFFF"/>
                </a:solidFill>
              </a:rPr>
              <a:t>.</a:t>
            </a:r>
          </a:p>
          <a:p>
            <a:r>
              <a:rPr lang="ru-RU" dirty="0">
                <a:solidFill>
                  <a:srgbClr val="FFFFFF"/>
                </a:solidFill>
              </a:rPr>
              <a:t>В </a:t>
            </a:r>
            <a:r>
              <a:rPr lang="ru-RU" dirty="0">
                <a:solidFill>
                  <a:srgbClr val="FFFFFF"/>
                </a:solidFill>
                <a:hlinkClick r:id="rId6" tooltip="1893 год"/>
              </a:rPr>
              <a:t>1893 году</a:t>
            </a:r>
            <a:r>
              <a:rPr lang="ru-RU" dirty="0">
                <a:solidFill>
                  <a:srgbClr val="FFFFFF"/>
                </a:solidFill>
              </a:rPr>
              <a:t> открылось железнодорожное движение между Владивостоком и Никольском (</a:t>
            </a:r>
            <a:r>
              <a:rPr lang="ru-RU" dirty="0">
                <a:solidFill>
                  <a:srgbClr val="FFFFFF"/>
                </a:solidFill>
                <a:hlinkClick r:id="rId7" tooltip="Уссурийск"/>
              </a:rPr>
              <a:t>Уссурийск</a:t>
            </a:r>
            <a:r>
              <a:rPr lang="ru-RU" dirty="0">
                <a:solidFill>
                  <a:srgbClr val="FFFFFF"/>
                </a:solidFill>
              </a:rPr>
              <a:t>), в </a:t>
            </a:r>
            <a:r>
              <a:rPr lang="ru-RU" dirty="0">
                <a:solidFill>
                  <a:srgbClr val="FFFFFF"/>
                </a:solidFill>
                <a:hlinkClick r:id="rId8" tooltip="1897 год"/>
              </a:rPr>
              <a:t>1897 году</a:t>
            </a:r>
            <a:r>
              <a:rPr lang="ru-RU" dirty="0">
                <a:solidFill>
                  <a:srgbClr val="FFFFFF"/>
                </a:solidFill>
              </a:rPr>
              <a:t> была построена железная дорога </a:t>
            </a:r>
            <a:r>
              <a:rPr lang="ru-RU" dirty="0">
                <a:solidFill>
                  <a:srgbClr val="FFFFFF"/>
                </a:solidFill>
                <a:hlinkClick r:id="rId9" tooltip="Хабаровск"/>
              </a:rPr>
              <a:t>Хабаровск</a:t>
            </a:r>
            <a:r>
              <a:rPr lang="ru-RU" dirty="0">
                <a:solidFill>
                  <a:srgbClr val="FFFFFF"/>
                </a:solidFill>
              </a:rPr>
              <a:t> — Владивосток, а в </a:t>
            </a:r>
            <a:r>
              <a:rPr lang="ru-RU" dirty="0">
                <a:solidFill>
                  <a:srgbClr val="FFFFFF"/>
                </a:solidFill>
                <a:hlinkClick r:id="rId10" tooltip="1903 год"/>
              </a:rPr>
              <a:t>1903 году</a:t>
            </a:r>
            <a:r>
              <a:rPr lang="ru-RU" dirty="0">
                <a:solidFill>
                  <a:srgbClr val="FFFFFF"/>
                </a:solidFill>
              </a:rPr>
              <a:t> открылось прямое железнодорожное сообщение </a:t>
            </a:r>
            <a:r>
              <a:rPr lang="ru-RU" dirty="0" err="1">
                <a:solidFill>
                  <a:srgbClr val="FFFFFF"/>
                </a:solidFill>
              </a:rPr>
              <a:t>с</a:t>
            </a:r>
            <a:r>
              <a:rPr lang="ru-RU" dirty="0" err="1">
                <a:solidFill>
                  <a:srgbClr val="FFFFFF"/>
                </a:solidFill>
                <a:hlinkClick r:id="rId11" tooltip="Москва"/>
              </a:rPr>
              <a:t>Москвой</a:t>
            </a:r>
            <a:r>
              <a:rPr lang="ru-RU" dirty="0">
                <a:solidFill>
                  <a:srgbClr val="FFFFFF"/>
                </a:solidFill>
              </a:rPr>
              <a:t> по </a:t>
            </a:r>
            <a:r>
              <a:rPr lang="ru-RU" dirty="0">
                <a:solidFill>
                  <a:srgbClr val="FFFFFF"/>
                </a:solidFill>
                <a:hlinkClick r:id="rId12" tooltip="Транссиб"/>
              </a:rPr>
              <a:t>Транссибирской</a:t>
            </a:r>
            <a:r>
              <a:rPr lang="ru-RU" dirty="0">
                <a:solidFill>
                  <a:srgbClr val="FFFFFF"/>
                </a:solidFill>
              </a:rPr>
              <a:t> магистрали.</a:t>
            </a:r>
          </a:p>
        </p:txBody>
      </p:sp>
      <p:pic>
        <p:nvPicPr>
          <p:cNvPr id="3" name="Рисунок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9983" y="2963368"/>
            <a:ext cx="4022017" cy="3292238"/>
          </a:xfrm>
          <a:prstGeom prst="rect">
            <a:avLst/>
          </a:prstGeom>
        </p:spPr>
      </p:pic>
      <p:sp>
        <p:nvSpPr>
          <p:cNvPr id="4" name="TextBox 3"/>
          <p:cNvSpPr txBox="1"/>
          <p:nvPr/>
        </p:nvSpPr>
        <p:spPr>
          <a:xfrm>
            <a:off x="549983" y="6255606"/>
            <a:ext cx="3778663" cy="461665"/>
          </a:xfrm>
          <a:prstGeom prst="rect">
            <a:avLst/>
          </a:prstGeom>
          <a:noFill/>
        </p:spPr>
        <p:txBody>
          <a:bodyPr wrap="none" rtlCol="0">
            <a:spAutoFit/>
          </a:bodyPr>
          <a:lstStyle/>
          <a:p>
            <a:r>
              <a:rPr lang="ru-RU" sz="2400" dirty="0" smtClean="0">
                <a:solidFill>
                  <a:schemeClr val="bg1"/>
                </a:solidFill>
              </a:rPr>
              <a:t>Железнодорожный  Вокзал</a:t>
            </a:r>
            <a:endParaRPr lang="ru-RU" sz="2400" dirty="0">
              <a:solidFill>
                <a:schemeClr val="bg1"/>
              </a:solidFill>
            </a:endParaRPr>
          </a:p>
        </p:txBody>
      </p:sp>
      <p:pic>
        <p:nvPicPr>
          <p:cNvPr id="1026" name="Picture 2" descr="C:\Users\Татьяна\Desktop\1352603456ee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9157" y="126061"/>
            <a:ext cx="4092843" cy="25656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3608" y="2091559"/>
            <a:ext cx="912429" cy="461665"/>
          </a:xfrm>
          <a:prstGeom prst="rect">
            <a:avLst/>
          </a:prstGeom>
          <a:noFill/>
        </p:spPr>
        <p:txBody>
          <a:bodyPr wrap="none" rtlCol="0">
            <a:spAutoFit/>
          </a:bodyPr>
          <a:lstStyle/>
          <a:p>
            <a:r>
              <a:rPr lang="ru-RU" sz="2400" dirty="0" smtClean="0">
                <a:solidFill>
                  <a:schemeClr val="bg1"/>
                </a:solidFill>
              </a:rPr>
              <a:t>1924г</a:t>
            </a:r>
            <a:endParaRPr lang="ru-RU" sz="2400" dirty="0">
              <a:solidFill>
                <a:schemeClr val="bg1"/>
              </a:solidFill>
            </a:endParaRPr>
          </a:p>
        </p:txBody>
      </p:sp>
    </p:spTree>
    <p:extLst>
      <p:ext uri="{BB962C8B-B14F-4D97-AF65-F5344CB8AC3E}">
        <p14:creationId xmlns:p14="http://schemas.microsoft.com/office/powerpoint/2010/main" val="180085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Прямоугольник 1"/>
          <p:cNvSpPr/>
          <p:nvPr/>
        </p:nvSpPr>
        <p:spPr>
          <a:xfrm>
            <a:off x="4427984" y="188640"/>
            <a:ext cx="4320480" cy="6001643"/>
          </a:xfrm>
          <a:prstGeom prst="rect">
            <a:avLst/>
          </a:prstGeom>
        </p:spPr>
        <p:txBody>
          <a:bodyPr wrap="square">
            <a:spAutoFit/>
          </a:bodyPr>
          <a:lstStyle/>
          <a:p>
            <a:r>
              <a:rPr lang="ru-RU" dirty="0"/>
              <a:t>. </a:t>
            </a:r>
            <a:r>
              <a:rPr lang="ru-RU" sz="3200" dirty="0">
                <a:solidFill>
                  <a:schemeClr val="bg1"/>
                </a:solidFill>
              </a:rPr>
              <a:t>Город активно застраивается и в 1891 году его посещает цесаревич Николай (будущий последний император России), к приезду которого сооружается Триумфальная арка (сейчас это популярная </a:t>
            </a:r>
            <a:r>
              <a:rPr lang="ru-RU" sz="3200" b="1" dirty="0" err="1" smtClean="0">
                <a:solidFill>
                  <a:schemeClr val="bg1"/>
                </a:solidFill>
              </a:rPr>
              <a:t>досто</a:t>
            </a:r>
            <a:r>
              <a:rPr lang="ru-RU" sz="3200" b="1" dirty="0" smtClean="0">
                <a:solidFill>
                  <a:schemeClr val="bg1"/>
                </a:solidFill>
              </a:rPr>
              <a:t>-примечательность </a:t>
            </a:r>
            <a:endParaRPr lang="ru-RU" sz="3200"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2787909" cy="2596356"/>
          </a:xfrm>
          <a:prstGeom prst="rect">
            <a:avLst/>
          </a:prstGeom>
        </p:spPr>
      </p:pic>
      <p:pic>
        <p:nvPicPr>
          <p:cNvPr id="1026" name="Picture 2" descr="C:\Users\Татьяна\Desktop\15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02" y="3117079"/>
            <a:ext cx="2928054" cy="362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51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4"/>
            <a:ext cx="4457638" cy="280831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9" y="264902"/>
            <a:ext cx="3864429" cy="289832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353" y="3135100"/>
            <a:ext cx="3022748" cy="3093807"/>
          </a:xfrm>
          <a:prstGeom prst="rect">
            <a:avLst/>
          </a:prstGeom>
        </p:spPr>
      </p:pic>
      <p:pic>
        <p:nvPicPr>
          <p:cNvPr id="1026" name="Picture 2" descr="C:\Users\Татьяна\Desktop\1362031418f3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668236"/>
            <a:ext cx="2233528" cy="3560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Татьяна\Desktop\132687163649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195618"/>
            <a:ext cx="3600400" cy="1673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5346794"/>
            <a:ext cx="2846998" cy="523220"/>
          </a:xfrm>
          <a:prstGeom prst="rect">
            <a:avLst/>
          </a:prstGeom>
          <a:noFill/>
        </p:spPr>
        <p:txBody>
          <a:bodyPr wrap="none" rtlCol="0">
            <a:spAutoFit/>
          </a:bodyPr>
          <a:lstStyle/>
          <a:p>
            <a:r>
              <a:rPr lang="ru-RU" sz="2800" dirty="0" smtClean="0"/>
              <a:t>Фото 1920-1922гг</a:t>
            </a:r>
            <a:endParaRPr lang="ru-RU" sz="2800" dirty="0"/>
          </a:p>
        </p:txBody>
      </p:sp>
    </p:spTree>
    <p:extLst>
      <p:ext uri="{BB962C8B-B14F-4D97-AF65-F5344CB8AC3E}">
        <p14:creationId xmlns:p14="http://schemas.microsoft.com/office/powerpoint/2010/main" val="411370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TextBox 1"/>
          <p:cNvSpPr txBox="1"/>
          <p:nvPr/>
        </p:nvSpPr>
        <p:spPr>
          <a:xfrm>
            <a:off x="2843808" y="215062"/>
            <a:ext cx="3297569" cy="523220"/>
          </a:xfrm>
          <a:prstGeom prst="rect">
            <a:avLst/>
          </a:prstGeom>
          <a:noFill/>
        </p:spPr>
        <p:txBody>
          <a:bodyPr wrap="none" rtlCol="0">
            <a:spAutoFit/>
          </a:bodyPr>
          <a:lstStyle/>
          <a:p>
            <a:r>
              <a:rPr lang="ru-RU" sz="2800" dirty="0" smtClean="0">
                <a:solidFill>
                  <a:schemeClr val="bg1"/>
                </a:solidFill>
              </a:rPr>
              <a:t>Современный город</a:t>
            </a:r>
            <a:endParaRPr lang="ru-RU" sz="2800"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06714"/>
            <a:ext cx="7632848" cy="5862646"/>
          </a:xfrm>
          <a:prstGeom prst="rect">
            <a:avLst/>
          </a:prstGeom>
        </p:spPr>
      </p:pic>
    </p:spTree>
    <p:extLst>
      <p:ext uri="{BB962C8B-B14F-4D97-AF65-F5344CB8AC3E}">
        <p14:creationId xmlns:p14="http://schemas.microsoft.com/office/powerpoint/2010/main" val="2769323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5250"/>
            <a:ext cx="6552728" cy="6667500"/>
          </a:xfrm>
          <a:prstGeom prst="rect">
            <a:avLst/>
          </a:prstGeom>
        </p:spPr>
      </p:pic>
      <p:sp>
        <p:nvSpPr>
          <p:cNvPr id="3" name="TextBox 2"/>
          <p:cNvSpPr txBox="1"/>
          <p:nvPr/>
        </p:nvSpPr>
        <p:spPr>
          <a:xfrm>
            <a:off x="7956376" y="764704"/>
            <a:ext cx="381836" cy="4524315"/>
          </a:xfrm>
          <a:prstGeom prst="rect">
            <a:avLst/>
          </a:prstGeom>
          <a:noFill/>
        </p:spPr>
        <p:txBody>
          <a:bodyPr wrap="none" rtlCol="0">
            <a:spAutoFit/>
          </a:bodyPr>
          <a:lstStyle/>
          <a:p>
            <a:r>
              <a:rPr lang="ru-RU" dirty="0" smtClean="0"/>
              <a:t>Т</a:t>
            </a:r>
          </a:p>
          <a:p>
            <a:r>
              <a:rPr lang="ru-RU" dirty="0" smtClean="0"/>
              <a:t>Р</a:t>
            </a:r>
          </a:p>
          <a:p>
            <a:r>
              <a:rPr lang="ru-RU" dirty="0" smtClean="0"/>
              <a:t>И</a:t>
            </a:r>
          </a:p>
          <a:p>
            <a:r>
              <a:rPr lang="ru-RU" dirty="0" smtClean="0"/>
              <a:t>У</a:t>
            </a:r>
          </a:p>
          <a:p>
            <a:r>
              <a:rPr lang="ru-RU" dirty="0" smtClean="0"/>
              <a:t>М</a:t>
            </a:r>
          </a:p>
          <a:p>
            <a:r>
              <a:rPr lang="ru-RU" dirty="0" smtClean="0"/>
              <a:t>Ф</a:t>
            </a:r>
          </a:p>
          <a:p>
            <a:r>
              <a:rPr lang="ru-RU" dirty="0" smtClean="0"/>
              <a:t>Л</a:t>
            </a:r>
          </a:p>
          <a:p>
            <a:r>
              <a:rPr lang="ru-RU" dirty="0" smtClean="0"/>
              <a:t>Ь</a:t>
            </a:r>
          </a:p>
          <a:p>
            <a:r>
              <a:rPr lang="ru-RU" dirty="0" smtClean="0"/>
              <a:t>Н</a:t>
            </a:r>
          </a:p>
          <a:p>
            <a:r>
              <a:rPr lang="ru-RU" dirty="0" smtClean="0"/>
              <a:t>А</a:t>
            </a:r>
          </a:p>
          <a:p>
            <a:r>
              <a:rPr lang="ru-RU" dirty="0" smtClean="0"/>
              <a:t>Я</a:t>
            </a:r>
          </a:p>
          <a:p>
            <a:endParaRPr lang="ru-RU" dirty="0"/>
          </a:p>
          <a:p>
            <a:r>
              <a:rPr lang="ru-RU" dirty="0" smtClean="0"/>
              <a:t>А</a:t>
            </a:r>
          </a:p>
          <a:p>
            <a:r>
              <a:rPr lang="ru-RU" dirty="0" smtClean="0"/>
              <a:t>Р</a:t>
            </a:r>
          </a:p>
          <a:p>
            <a:r>
              <a:rPr lang="ru-RU" dirty="0" smtClean="0"/>
              <a:t>К</a:t>
            </a:r>
          </a:p>
          <a:p>
            <a:r>
              <a:rPr lang="ru-RU" dirty="0"/>
              <a:t>а</a:t>
            </a:r>
          </a:p>
        </p:txBody>
      </p:sp>
    </p:spTree>
    <p:extLst>
      <p:ext uri="{BB962C8B-B14F-4D97-AF65-F5344CB8AC3E}">
        <p14:creationId xmlns:p14="http://schemas.microsoft.com/office/powerpoint/2010/main" val="88595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556" y="148569"/>
            <a:ext cx="5067892" cy="3424447"/>
          </a:xfrm>
          <a:prstGeom prst="rect">
            <a:avLst/>
          </a:prstGeom>
        </p:spPr>
      </p:pic>
      <p:pic>
        <p:nvPicPr>
          <p:cNvPr id="1026" name="Picture 2" descr="C:\Users\Татьяна\Desktop\IMG_20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6" y="3717032"/>
            <a:ext cx="4604063" cy="30727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Татьян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717032"/>
            <a:ext cx="3888432" cy="307270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2536" y="404664"/>
            <a:ext cx="3989166" cy="1938992"/>
          </a:xfrm>
          <a:prstGeom prst="rect">
            <a:avLst/>
          </a:prstGeom>
          <a:noFill/>
        </p:spPr>
        <p:txBody>
          <a:bodyPr wrap="square" lIns="91440" tIns="45720" rIns="91440" bIns="45720">
            <a:spAutoFit/>
          </a:bodyPr>
          <a:lstStyle/>
          <a:p>
            <a:pPr algn="ctr"/>
            <a:r>
              <a:rPr lang="ru-RU" sz="36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ЗОЛОТОЙ МОСТ</a:t>
            </a:r>
          </a:p>
          <a:p>
            <a:pPr algn="ct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ЧЕРЕЗ БУХТУ</a:t>
            </a:r>
          </a:p>
          <a:p>
            <a:pPr algn="ctr"/>
            <a:r>
              <a:rPr lang="ru-RU" sz="4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Золотой Рог </a:t>
            </a:r>
            <a:endParaRPr lang="ru-RU" sz="4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84900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1" y="187934"/>
            <a:ext cx="4010020" cy="331307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7933"/>
            <a:ext cx="4417435" cy="3313076"/>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686681"/>
            <a:ext cx="2736304" cy="2944957"/>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3686681"/>
            <a:ext cx="3024335" cy="2944957"/>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840" y="3686682"/>
            <a:ext cx="2448272" cy="2979676"/>
          </a:xfrm>
          <a:prstGeom prst="rect">
            <a:avLst/>
          </a:prstGeom>
        </p:spPr>
      </p:pic>
    </p:spTree>
    <p:extLst>
      <p:ext uri="{BB962C8B-B14F-4D97-AF65-F5344CB8AC3E}">
        <p14:creationId xmlns:p14="http://schemas.microsoft.com/office/powerpoint/2010/main" val="2281449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1026" name="Picture 2" descr="C:\Users\Татьяна\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784976"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116633"/>
            <a:ext cx="8208912" cy="255454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4000" b="1" cap="none" spc="150" dirty="0" smtClean="0">
                <a:ln w="11430"/>
                <a:solidFill>
                  <a:srgbClr val="F8F8F8"/>
                </a:solidFill>
                <a:effectLst>
                  <a:outerShdw blurRad="25400" algn="tl" rotWithShape="0">
                    <a:srgbClr val="000000">
                      <a:alpha val="43000"/>
                    </a:srgbClr>
                  </a:outerShdw>
                </a:effectLst>
              </a:rPr>
              <a:t>Здесь жили предки,</a:t>
            </a:r>
          </a:p>
          <a:p>
            <a:pPr algn="ctr"/>
            <a:r>
              <a:rPr lang="ru-RU" sz="4000" b="1" spc="150" dirty="0" smtClean="0">
                <a:ln w="11430"/>
                <a:solidFill>
                  <a:srgbClr val="F8F8F8"/>
                </a:solidFill>
                <a:effectLst>
                  <a:outerShdw blurRad="25400" algn="tl" rotWithShape="0">
                    <a:srgbClr val="000000">
                      <a:alpha val="43000"/>
                    </a:srgbClr>
                  </a:outerShdw>
                </a:effectLst>
              </a:rPr>
              <a:t>Нам здесь жить </a:t>
            </a:r>
          </a:p>
          <a:p>
            <a:pPr algn="ctr"/>
            <a:r>
              <a:rPr lang="ru-RU" sz="4000" b="1" spc="150" dirty="0" smtClean="0">
                <a:ln w="11430"/>
                <a:solidFill>
                  <a:schemeClr val="accent1">
                    <a:lumMod val="75000"/>
                  </a:schemeClr>
                </a:solidFill>
                <a:effectLst>
                  <a:outerShdw blurRad="25400" algn="tl" rotWithShape="0">
                    <a:srgbClr val="000000">
                      <a:alpha val="43000"/>
                    </a:srgbClr>
                  </a:outerShdw>
                </a:effectLst>
              </a:rPr>
              <a:t>И жить здесь будут наши дети.</a:t>
            </a:r>
            <a:br>
              <a:rPr lang="ru-RU" sz="4000" b="1" spc="150" dirty="0" smtClean="0">
                <a:ln w="11430"/>
                <a:solidFill>
                  <a:schemeClr val="accent1">
                    <a:lumMod val="75000"/>
                  </a:schemeClr>
                </a:solidFill>
                <a:effectLst>
                  <a:outerShdw blurRad="25400" algn="tl" rotWithShape="0">
                    <a:srgbClr val="000000">
                      <a:alpha val="43000"/>
                    </a:srgbClr>
                  </a:outerShdw>
                </a:effectLst>
              </a:rPr>
            </a:br>
            <a:endParaRPr lang="ru-RU" sz="4000" b="1" cap="none" spc="150" dirty="0">
              <a:ln w="11430"/>
              <a:solidFill>
                <a:schemeClr val="accent1">
                  <a:lumMod val="75000"/>
                </a:schemeClr>
              </a:solidFill>
              <a:effectLst>
                <a:outerShdw blurRad="25400" algn="tl" rotWithShape="0">
                  <a:srgbClr val="000000">
                    <a:alpha val="43000"/>
                  </a:srgbClr>
                </a:outerShdw>
              </a:effectLst>
            </a:endParaRPr>
          </a:p>
        </p:txBody>
      </p:sp>
      <p:sp>
        <p:nvSpPr>
          <p:cNvPr id="4" name="Прямоугольник 3"/>
          <p:cNvSpPr/>
          <p:nvPr/>
        </p:nvSpPr>
        <p:spPr>
          <a:xfrm>
            <a:off x="2998585" y="2967335"/>
            <a:ext cx="3146823"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Есть горы,</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58140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1026" name="Picture 2" descr="C:\Users\Татьяна\Desktop\i-21.jpg"/>
          <p:cNvPicPr>
            <a:picLocks noChangeAspect="1" noChangeArrowheads="1"/>
          </p:cNvPicPr>
          <p:nvPr/>
        </p:nvPicPr>
        <p:blipFill rotWithShape="1">
          <a:blip r:embed="rId2">
            <a:extLst>
              <a:ext uri="{28A0092B-C50C-407E-A947-70E740481C1C}">
                <a14:useLocalDpi xmlns:a14="http://schemas.microsoft.com/office/drawing/2010/main" val="0"/>
              </a:ext>
            </a:extLst>
          </a:blip>
          <a:srcRect r="1951"/>
          <a:stretch/>
        </p:blipFill>
        <p:spPr bwMode="auto">
          <a:xfrm>
            <a:off x="275193" y="627471"/>
            <a:ext cx="8613612"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7" y="980728"/>
            <a:ext cx="2520280"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5400" b="1" cap="none" spc="150" dirty="0" smtClean="0">
                <a:ln w="11430"/>
                <a:solidFill>
                  <a:srgbClr val="F8F8F8"/>
                </a:solidFill>
                <a:effectLst>
                  <a:outerShdw blurRad="25400" algn="tl" rotWithShape="0">
                    <a:srgbClr val="000000">
                      <a:alpha val="43000"/>
                    </a:srgbClr>
                  </a:outerShdw>
                </a:effectLst>
              </a:rPr>
              <a:t>море</a:t>
            </a:r>
            <a:endParaRPr lang="ru-RU"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04042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Прямоугольник 1"/>
          <p:cNvSpPr/>
          <p:nvPr/>
        </p:nvSpPr>
        <p:spPr>
          <a:xfrm>
            <a:off x="3563888" y="476672"/>
            <a:ext cx="5112568" cy="6001643"/>
          </a:xfrm>
          <a:prstGeom prst="rect">
            <a:avLst/>
          </a:prstGeom>
        </p:spPr>
        <p:txBody>
          <a:bodyPr wrap="square">
            <a:spAutoFit/>
          </a:bodyPr>
          <a:lstStyle/>
          <a:p>
            <a:r>
              <a:rPr lang="ru-RU" sz="2400" dirty="0"/>
              <a:t>Дальнереченск </a:t>
            </a:r>
            <a:r>
              <a:rPr lang="ru-RU" dirty="0"/>
              <a:t>– самый северный город в Приморском крае. Он раскинулся в живописном месте долины рек Уссури, Большой Уссурки и Малиновки, которые соединяются в городской черте. В ясные солнечные дни едва ли не с любой точки города можно видеть контуры гор и горных хребтов – это отроги Сихотэ-Алиня. Там начинается знаменитая Уссурийская тайга. Неподалеку от города, на самом берегу реки Большой Уссурки возвышаются причудливые формы </a:t>
            </a:r>
            <a:r>
              <a:rPr lang="ru-RU" dirty="0" err="1"/>
              <a:t>Сальской</a:t>
            </a:r>
            <a:r>
              <a:rPr lang="ru-RU" dirty="0"/>
              <a:t> сопки – потухшего вулкана. Близость тайги; богатая и разнообразная природа, фауна и флора, множество рек и озер (на которых из низ произрастает лотос), соседство минеральных источников «Ласточка», «</a:t>
            </a:r>
            <a:r>
              <a:rPr lang="ru-RU" dirty="0" err="1"/>
              <a:t>Шмаковка</a:t>
            </a:r>
            <a:r>
              <a:rPr lang="ru-RU" dirty="0"/>
              <a:t>», а так же лечебных минеральных ключей («Кислый ключ», «Минеральный ключ»), обилие солнечных дней в сочетании со спокойной, размеренной жизнью города, делают Дальнереченск прекрасным местом для отдыха и туризма.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88810"/>
            <a:ext cx="2405905" cy="2988684"/>
          </a:xfrm>
          <a:prstGeom prst="rect">
            <a:avLst/>
          </a:prstGeom>
        </p:spPr>
      </p:pic>
      <p:sp>
        <p:nvSpPr>
          <p:cNvPr id="5" name="TextBox 4"/>
          <p:cNvSpPr txBox="1"/>
          <p:nvPr/>
        </p:nvSpPr>
        <p:spPr>
          <a:xfrm>
            <a:off x="683568" y="6087743"/>
            <a:ext cx="2120260" cy="369332"/>
          </a:xfrm>
          <a:prstGeom prst="rect">
            <a:avLst/>
          </a:prstGeom>
          <a:solidFill>
            <a:schemeClr val="accent2"/>
          </a:solidFill>
        </p:spPr>
        <p:txBody>
          <a:bodyPr wrap="none" rtlCol="0">
            <a:spAutoFit/>
          </a:bodyPr>
          <a:lstStyle/>
          <a:p>
            <a:r>
              <a:rPr lang="ru-RU" dirty="0" smtClean="0"/>
              <a:t>Год основания 1859</a:t>
            </a:r>
            <a:endParaRPr lang="ru-RU" dirty="0"/>
          </a:p>
        </p:txBody>
      </p:sp>
      <p:pic>
        <p:nvPicPr>
          <p:cNvPr id="1026" name="Picture 2" descr="C:\Users\Татьяна\Desktop\аттест 2015г\дальнереченск\120px-Дальнереченск,_стелл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60" y="3645024"/>
            <a:ext cx="2260695" cy="226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48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1026" name="Picture 2" descr="C:\Users\Татьяна\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128792" cy="6264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5656" y="764704"/>
            <a:ext cx="1709122" cy="830997"/>
          </a:xfrm>
          <a:prstGeom prst="rect">
            <a:avLst/>
          </a:prstGeom>
          <a:noFill/>
        </p:spPr>
        <p:txBody>
          <a:bodyPr wrap="none" rtlCol="0">
            <a:spAutoFit/>
          </a:bodyPr>
          <a:lstStyle/>
          <a:p>
            <a:r>
              <a:rPr lang="ru-RU" sz="4800" dirty="0" smtClean="0"/>
              <a:t>сопки</a:t>
            </a:r>
            <a:endParaRPr lang="ru-RU" sz="4800" dirty="0"/>
          </a:p>
        </p:txBody>
      </p:sp>
    </p:spTree>
    <p:extLst>
      <p:ext uri="{BB962C8B-B14F-4D97-AF65-F5344CB8AC3E}">
        <p14:creationId xmlns:p14="http://schemas.microsoft.com/office/powerpoint/2010/main" val="59339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1026" name="Picture 2" descr="C:\Users\Татьяна\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3" y="285943"/>
            <a:ext cx="8619683"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6" y="620688"/>
            <a:ext cx="193193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5400" b="1" spc="150" dirty="0" smtClean="0">
                <a:ln w="11430"/>
                <a:solidFill>
                  <a:srgbClr val="F8F8F8"/>
                </a:solidFill>
                <a:effectLst>
                  <a:outerShdw blurRad="25400" algn="tl" rotWithShape="0">
                    <a:srgbClr val="000000">
                      <a:alpha val="43000"/>
                    </a:srgbClr>
                  </a:outerShdw>
                </a:effectLst>
              </a:rPr>
              <a:t>лес</a:t>
            </a:r>
            <a:r>
              <a:rPr lang="ru-RU" sz="5400" b="1" cap="none" spc="150" dirty="0" smtClean="0">
                <a:ln w="11430"/>
                <a:solidFill>
                  <a:srgbClr val="F8F8F8"/>
                </a:solidFill>
                <a:effectLst>
                  <a:outerShdw blurRad="25400" algn="tl" rotWithShape="0">
                    <a:srgbClr val="000000">
                      <a:alpha val="43000"/>
                    </a:srgbClr>
                  </a:outerShdw>
                </a:effectLst>
              </a:rPr>
              <a:t> …</a:t>
            </a:r>
            <a:endParaRPr lang="ru-RU" sz="5400" b="1" cap="none" spc="150" dirty="0">
              <a:ln w="11430"/>
              <a:solidFill>
                <a:srgbClr val="F8F8F8"/>
              </a:solidFill>
              <a:effectLst>
                <a:outerShdw blurRad="25400" algn="tl" rotWithShape="0">
                  <a:srgbClr val="000000">
                    <a:alpha val="43000"/>
                  </a:srgbClr>
                </a:outerShdw>
              </a:effectLst>
            </a:endParaRPr>
          </a:p>
        </p:txBody>
      </p:sp>
      <p:sp>
        <p:nvSpPr>
          <p:cNvPr id="3" name="Прямоугольник 2"/>
          <p:cNvSpPr/>
          <p:nvPr/>
        </p:nvSpPr>
        <p:spPr>
          <a:xfrm>
            <a:off x="406277" y="3933057"/>
            <a:ext cx="7694115" cy="258532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5400" b="1" cap="none" spc="150" dirty="0" smtClean="0">
                <a:ln w="11430"/>
                <a:solidFill>
                  <a:srgbClr val="F8F8F8"/>
                </a:solidFill>
                <a:effectLst>
                  <a:outerShdw blurRad="25400" algn="tl" rotWithShape="0">
                    <a:srgbClr val="000000">
                      <a:alpha val="43000"/>
                    </a:srgbClr>
                  </a:outerShdw>
                </a:effectLst>
              </a:rPr>
              <a:t>Ты – самый лучший край </a:t>
            </a:r>
          </a:p>
          <a:p>
            <a:pPr algn="ctr"/>
            <a:r>
              <a:rPr lang="ru-RU" sz="5400" b="1" spc="150" dirty="0">
                <a:ln w="11430"/>
                <a:solidFill>
                  <a:srgbClr val="F8F8F8"/>
                </a:solidFill>
                <a:effectLst>
                  <a:outerShdw blurRad="25400" algn="tl" rotWithShape="0">
                    <a:srgbClr val="000000">
                      <a:alpha val="43000"/>
                    </a:srgbClr>
                  </a:outerShdw>
                </a:effectLst>
              </a:rPr>
              <a:t>н</a:t>
            </a:r>
            <a:r>
              <a:rPr lang="ru-RU" sz="5400" b="1" spc="150" dirty="0" smtClean="0">
                <a:ln w="11430"/>
                <a:solidFill>
                  <a:srgbClr val="F8F8F8"/>
                </a:solidFill>
                <a:effectLst>
                  <a:outerShdw blurRad="25400" algn="tl" rotWithShape="0">
                    <a:srgbClr val="000000">
                      <a:alpha val="43000"/>
                    </a:srgbClr>
                  </a:outerShdw>
                </a:effectLst>
              </a:rPr>
              <a:t>а свете!</a:t>
            </a:r>
            <a:endParaRPr lang="ru-RU"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07995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Прямоугольник 1"/>
          <p:cNvSpPr/>
          <p:nvPr/>
        </p:nvSpPr>
        <p:spPr>
          <a:xfrm>
            <a:off x="1043608" y="188640"/>
            <a:ext cx="6768752" cy="5016758"/>
          </a:xfrm>
          <a:prstGeom prst="rect">
            <a:avLst/>
          </a:prstGeom>
        </p:spPr>
        <p:txBody>
          <a:bodyPr wrap="square">
            <a:spAutoFit/>
          </a:bodyPr>
          <a:lstStyle/>
          <a:p>
            <a:r>
              <a:rPr lang="ru-RU" sz="2000" u="sng" dirty="0" smtClean="0"/>
              <a:t>http</a:t>
            </a:r>
            <a:r>
              <a:rPr lang="ru-RU" sz="2000" u="sng" dirty="0"/>
              <a:t>://ru.wikipedia.org/wiki/http://ru.wikipedia.org/wiki</a:t>
            </a:r>
            <a:endParaRPr lang="ru-RU" sz="2000" dirty="0"/>
          </a:p>
          <a:p>
            <a:r>
              <a:rPr lang="ru-RU" sz="2000" dirty="0"/>
              <a:t> </a:t>
            </a:r>
            <a:r>
              <a:rPr lang="ru-RU" sz="2000" u="sng" dirty="0" smtClean="0">
                <a:hlinkClick r:id="rId2"/>
              </a:rPr>
              <a:t>http</a:t>
            </a:r>
            <a:r>
              <a:rPr lang="ru-RU" sz="2000" u="sng" dirty="0">
                <a:hlinkClick r:id="rId2"/>
              </a:rPr>
              <a:t>://www.zapoved.net/index</a:t>
            </a:r>
            <a:r>
              <a:rPr lang="ru-RU" sz="2000" u="sng" dirty="0"/>
              <a:t>.</a:t>
            </a:r>
            <a:endParaRPr lang="ru-RU" sz="2000" dirty="0"/>
          </a:p>
          <a:p>
            <a:r>
              <a:rPr lang="ru-RU" sz="2000" u="sng" dirty="0" smtClean="0">
                <a:hlinkClick r:id="rId3"/>
              </a:rPr>
              <a:t>http</a:t>
            </a:r>
            <a:r>
              <a:rPr lang="ru-RU" sz="2000" u="sng" dirty="0">
                <a:hlinkClick r:id="rId3"/>
              </a:rPr>
              <a:t>://commons.wikimedia.org/wiki/File:Russia_edcp_location_map.svg?uselang=ru</a:t>
            </a:r>
            <a:endParaRPr lang="ru-RU" sz="2000" dirty="0"/>
          </a:p>
          <a:p>
            <a:r>
              <a:rPr lang="ru-RU" sz="2000" dirty="0"/>
              <a:t>	</a:t>
            </a:r>
            <a:r>
              <a:rPr lang="ru-RU" sz="2000" u="sng" dirty="0">
                <a:hlinkClick r:id="rId4"/>
              </a:rPr>
              <a:t>http://travelenc.ru/node/823</a:t>
            </a:r>
            <a:r>
              <a:rPr lang="ru-RU" sz="2000" u="sng" dirty="0"/>
              <a:t> </a:t>
            </a:r>
            <a:endParaRPr lang="ru-RU" sz="2000" dirty="0"/>
          </a:p>
          <a:p>
            <a:r>
              <a:rPr lang="ru-RU" sz="2000" u="sng" dirty="0">
                <a:hlinkClick r:id="rId5"/>
              </a:rPr>
              <a:t>http://protown.ru/russia/city/articles/articles_803.html</a:t>
            </a:r>
            <a:endParaRPr lang="ru-RU" sz="2000" dirty="0"/>
          </a:p>
          <a:p>
            <a:r>
              <a:rPr lang="ru-RU" sz="2000" u="sng" dirty="0" smtClean="0">
                <a:hlinkClick r:id="rId6"/>
              </a:rPr>
              <a:t>http</a:t>
            </a:r>
            <a:r>
              <a:rPr lang="ru-RU" sz="2000" u="sng" dirty="0">
                <a:hlinkClick r:id="rId6"/>
              </a:rPr>
              <a:t>://www.zolotou.com/foto-ussuriisk/fotografii-ussurijska</a:t>
            </a:r>
            <a:endParaRPr lang="ru-RU" sz="2000" dirty="0"/>
          </a:p>
          <a:p>
            <a:r>
              <a:rPr lang="ru-RU" sz="2000" u="sng" dirty="0" smtClean="0"/>
              <a:t>u.wikipedia.org/</a:t>
            </a:r>
            <a:r>
              <a:rPr lang="ru-RU" sz="2000" u="sng" dirty="0" err="1" smtClean="0"/>
              <a:t>wiki</a:t>
            </a:r>
            <a:r>
              <a:rPr lang="ru-RU" sz="2000" u="sng" dirty="0" smtClean="0"/>
              <a:t>/Арсеньев</a:t>
            </a:r>
            <a:r>
              <a:rPr lang="ru-RU" sz="2000" u="sng" dirty="0"/>
              <a:t>_(город)</a:t>
            </a:r>
            <a:endParaRPr lang="ru-RU" sz="2000" dirty="0"/>
          </a:p>
          <a:p>
            <a:r>
              <a:rPr lang="ru-RU" sz="2000" u="sng" dirty="0">
                <a:hlinkClick r:id="rId7"/>
              </a:rPr>
              <a:t>http://www.dv-reclama.ru/b/progressaviation/6255/vizitnaya_kartochka_zavoda_quot_progress_quot_g_arsenev_primorskogo_kraya_boevye_vertolety_ka_50_quo/</a:t>
            </a:r>
            <a:endParaRPr lang="ru-RU" sz="2000" dirty="0"/>
          </a:p>
          <a:p>
            <a:r>
              <a:rPr lang="ru-RU" sz="2000" u="sng" dirty="0" smtClean="0"/>
              <a:t>http</a:t>
            </a:r>
            <a:r>
              <a:rPr lang="ru-RU" sz="2000" u="sng" dirty="0"/>
              <a:t>://ru.wikipedia.org/wiki</a:t>
            </a:r>
            <a:endParaRPr lang="ru-RU" sz="2000" dirty="0"/>
          </a:p>
          <a:p>
            <a:r>
              <a:rPr lang="ru-RU" sz="2000" u="sng" dirty="0">
                <a:hlinkClick r:id="rId8"/>
              </a:rPr>
              <a:t>http://photovladivostok.ru/gallery/cities/nahodka</a:t>
            </a:r>
            <a:endParaRPr lang="ru-RU" sz="2000" dirty="0"/>
          </a:p>
          <a:p>
            <a:r>
              <a:rPr lang="ru-RU" sz="2000" dirty="0"/>
              <a:t> </a:t>
            </a:r>
            <a:r>
              <a:rPr lang="ru-RU" sz="2000" u="sng" dirty="0" smtClean="0">
                <a:hlinkClick r:id="rId9"/>
              </a:rPr>
              <a:t>http</a:t>
            </a:r>
            <a:r>
              <a:rPr lang="ru-RU" sz="2000" u="sng" dirty="0">
                <a:hlinkClick r:id="rId9"/>
              </a:rPr>
              <a:t>://www.etoretro.ru/city42.htm</a:t>
            </a:r>
            <a:endParaRPr lang="ru-RU" sz="2000" dirty="0"/>
          </a:p>
          <a:p>
            <a:r>
              <a:rPr lang="ru-RU" sz="2000" u="sng" dirty="0">
                <a:hlinkClick r:id="rId10"/>
              </a:rPr>
              <a:t>http://gorod-vladivostok.ru/istoriya.html</a:t>
            </a:r>
            <a:endParaRPr lang="ru-RU" sz="2000" dirty="0"/>
          </a:p>
        </p:txBody>
      </p:sp>
    </p:spTree>
    <p:extLst>
      <p:ext uri="{BB962C8B-B14F-4D97-AF65-F5344CB8AC3E}">
        <p14:creationId xmlns:p14="http://schemas.microsoft.com/office/powerpoint/2010/main" val="320353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08720"/>
            <a:ext cx="3456384" cy="281284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005064"/>
            <a:ext cx="3456384" cy="259228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4005064"/>
            <a:ext cx="4262444" cy="2686012"/>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6744" y="908720"/>
            <a:ext cx="4499953" cy="2800506"/>
          </a:xfrm>
          <a:prstGeom prst="rect">
            <a:avLst/>
          </a:prstGeom>
        </p:spPr>
      </p:pic>
      <p:sp>
        <p:nvSpPr>
          <p:cNvPr id="7" name="TextBox 6"/>
          <p:cNvSpPr txBox="1"/>
          <p:nvPr/>
        </p:nvSpPr>
        <p:spPr>
          <a:xfrm>
            <a:off x="4932040" y="1124744"/>
            <a:ext cx="1502334" cy="369332"/>
          </a:xfrm>
          <a:prstGeom prst="rect">
            <a:avLst/>
          </a:prstGeom>
          <a:noFill/>
        </p:spPr>
        <p:txBody>
          <a:bodyPr wrap="none" rtlCol="0">
            <a:spAutoFit/>
          </a:bodyPr>
          <a:lstStyle/>
          <a:p>
            <a:r>
              <a:rPr lang="ru-RU" dirty="0" smtClean="0"/>
              <a:t>Детский парк</a:t>
            </a:r>
            <a:endParaRPr lang="ru-RU" dirty="0"/>
          </a:p>
        </p:txBody>
      </p:sp>
      <p:sp>
        <p:nvSpPr>
          <p:cNvPr id="8" name="TextBox 7"/>
          <p:cNvSpPr txBox="1"/>
          <p:nvPr/>
        </p:nvSpPr>
        <p:spPr>
          <a:xfrm>
            <a:off x="755576" y="3325349"/>
            <a:ext cx="3376052" cy="369332"/>
          </a:xfrm>
          <a:prstGeom prst="rect">
            <a:avLst/>
          </a:prstGeom>
          <a:noFill/>
        </p:spPr>
        <p:txBody>
          <a:bodyPr wrap="none" rtlCol="0">
            <a:spAutoFit/>
          </a:bodyPr>
          <a:lstStyle/>
          <a:p>
            <a:r>
              <a:rPr lang="ru-RU" dirty="0" smtClean="0"/>
              <a:t>Памятник </a:t>
            </a:r>
            <a:r>
              <a:rPr lang="ru-RU" dirty="0" err="1" smtClean="0"/>
              <a:t>Даманским</a:t>
            </a:r>
            <a:r>
              <a:rPr lang="ru-RU" dirty="0" smtClean="0"/>
              <a:t> событиям</a:t>
            </a:r>
            <a:endParaRPr lang="ru-RU" dirty="0"/>
          </a:p>
        </p:txBody>
      </p:sp>
      <p:sp>
        <p:nvSpPr>
          <p:cNvPr id="9" name="TextBox 8"/>
          <p:cNvSpPr txBox="1"/>
          <p:nvPr/>
        </p:nvSpPr>
        <p:spPr>
          <a:xfrm>
            <a:off x="1103516" y="4180438"/>
            <a:ext cx="1236236" cy="369332"/>
          </a:xfrm>
          <a:prstGeom prst="rect">
            <a:avLst/>
          </a:prstGeom>
          <a:noFill/>
        </p:spPr>
        <p:txBody>
          <a:bodyPr wrap="none" rtlCol="0">
            <a:spAutoFit/>
          </a:bodyPr>
          <a:lstStyle/>
          <a:p>
            <a:r>
              <a:rPr lang="ru-RU" dirty="0" smtClean="0"/>
              <a:t>ЖД вокзал</a:t>
            </a:r>
            <a:endParaRPr lang="ru-RU" dirty="0"/>
          </a:p>
        </p:txBody>
      </p:sp>
      <p:sp>
        <p:nvSpPr>
          <p:cNvPr id="10" name="TextBox 9"/>
          <p:cNvSpPr txBox="1"/>
          <p:nvPr/>
        </p:nvSpPr>
        <p:spPr>
          <a:xfrm>
            <a:off x="4716016" y="4180438"/>
            <a:ext cx="2512226" cy="369332"/>
          </a:xfrm>
          <a:prstGeom prst="rect">
            <a:avLst/>
          </a:prstGeom>
          <a:noFill/>
        </p:spPr>
        <p:txBody>
          <a:bodyPr wrap="none" rtlCol="0">
            <a:spAutoFit/>
          </a:bodyPr>
          <a:lstStyle/>
          <a:p>
            <a:r>
              <a:rPr lang="ru-RU" dirty="0" smtClean="0"/>
              <a:t>Здание администрации</a:t>
            </a:r>
            <a:endParaRPr lang="ru-RU" dirty="0"/>
          </a:p>
        </p:txBody>
      </p:sp>
      <p:sp>
        <p:nvSpPr>
          <p:cNvPr id="11" name="TextBox 10"/>
          <p:cNvSpPr txBox="1"/>
          <p:nvPr/>
        </p:nvSpPr>
        <p:spPr>
          <a:xfrm>
            <a:off x="2671944" y="188640"/>
            <a:ext cx="4259756" cy="707886"/>
          </a:xfrm>
          <a:prstGeom prst="rect">
            <a:avLst/>
          </a:prstGeom>
          <a:noFill/>
        </p:spPr>
        <p:txBody>
          <a:bodyPr wrap="none" rtlCol="0">
            <a:spAutoFit/>
          </a:bodyPr>
          <a:lstStyle/>
          <a:p>
            <a:r>
              <a:rPr lang="ru-RU" sz="4000" dirty="0" smtClean="0">
                <a:solidFill>
                  <a:srgbClr val="FFFF00"/>
                </a:solidFill>
              </a:rPr>
              <a:t>По улицам города.</a:t>
            </a:r>
            <a:endParaRPr lang="ru-RU" sz="4000" dirty="0">
              <a:solidFill>
                <a:srgbClr val="FFFF00"/>
              </a:solidFill>
            </a:endParaRPr>
          </a:p>
        </p:txBody>
      </p:sp>
    </p:spTree>
    <p:extLst>
      <p:ext uri="{BB962C8B-B14F-4D97-AF65-F5344CB8AC3E}">
        <p14:creationId xmlns:p14="http://schemas.microsoft.com/office/powerpoint/2010/main" val="98369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5F91B"/>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24744"/>
            <a:ext cx="2376264" cy="3086057"/>
          </a:xfrm>
          <a:prstGeom prst="rect">
            <a:avLst/>
          </a:prstGeom>
        </p:spPr>
      </p:pic>
      <p:sp>
        <p:nvSpPr>
          <p:cNvPr id="3" name="TextBox 2"/>
          <p:cNvSpPr txBox="1"/>
          <p:nvPr/>
        </p:nvSpPr>
        <p:spPr>
          <a:xfrm>
            <a:off x="323528" y="188640"/>
            <a:ext cx="2938561" cy="707886"/>
          </a:xfrm>
          <a:prstGeom prst="rect">
            <a:avLst/>
          </a:prstGeom>
          <a:noFill/>
        </p:spPr>
        <p:txBody>
          <a:bodyPr wrap="none" rtlCol="0">
            <a:spAutoFit/>
          </a:bodyPr>
          <a:lstStyle/>
          <a:p>
            <a:r>
              <a:rPr lang="ru-RU" sz="4000" dirty="0" smtClean="0">
                <a:solidFill>
                  <a:schemeClr val="accent6">
                    <a:lumMod val="75000"/>
                  </a:schemeClr>
                </a:solidFill>
              </a:rPr>
              <a:t>Лесозаводск</a:t>
            </a:r>
            <a:endParaRPr lang="ru-RU" sz="4000" dirty="0">
              <a:solidFill>
                <a:schemeClr val="accent6">
                  <a:lumMod val="75000"/>
                </a:schemeClr>
              </a:solidFill>
            </a:endParaRPr>
          </a:p>
        </p:txBody>
      </p:sp>
      <p:sp>
        <p:nvSpPr>
          <p:cNvPr id="4" name="Прямоугольник 3"/>
          <p:cNvSpPr/>
          <p:nvPr/>
        </p:nvSpPr>
        <p:spPr>
          <a:xfrm>
            <a:off x="3635896" y="260648"/>
            <a:ext cx="4572000" cy="6463308"/>
          </a:xfrm>
          <a:prstGeom prst="rect">
            <a:avLst/>
          </a:prstGeom>
        </p:spPr>
        <p:txBody>
          <a:bodyPr>
            <a:spAutoFit/>
          </a:bodyPr>
          <a:lstStyle/>
          <a:p>
            <a:r>
              <a:rPr lang="ru-RU" dirty="0"/>
              <a:t>История города ведёт начало с образования в </a:t>
            </a:r>
            <a:r>
              <a:rPr lang="ru-RU" dirty="0">
                <a:hlinkClick r:id="rId3" tooltip="1894 год"/>
              </a:rPr>
              <a:t>1894 году</a:t>
            </a:r>
            <a:r>
              <a:rPr lang="ru-RU" dirty="0"/>
              <a:t> переселенцами из Киевской, Черниговской и Полтавской губерний станиц на берегу реки Уссури. На рубеже XIX—XX веков на левом берегу Уссури рядом с Транссибирской железнодорожной магистралью появляется первый лесопильный завод. В 1924 году на правом берегу реки был основан лесопильный завод, позднее выросший в «Уссурийский деревообрабатывающий комбинат» — крупнейший на Дальнем Востоке страны. Первое поселение носило название </a:t>
            </a:r>
            <a:r>
              <a:rPr lang="ru-RU" dirty="0" err="1"/>
              <a:t>Дальлес</a:t>
            </a:r>
            <a:r>
              <a:rPr lang="ru-RU" dirty="0"/>
              <a:t>, в 1932 году посёлок был объединён с деревней Новостройка, получив современное наименование Лесозаводск. В </a:t>
            </a:r>
            <a:r>
              <a:rPr lang="ru-RU" dirty="0">
                <a:hlinkClick r:id="rId4" tooltip="1938 год"/>
              </a:rPr>
              <a:t>1938 году</a:t>
            </a:r>
            <a:r>
              <a:rPr lang="ru-RU" dirty="0"/>
              <a:t> посёлок получил статус города в результате слияния сёл: Донское, </a:t>
            </a:r>
            <a:r>
              <a:rPr lang="ru-RU" dirty="0" err="1"/>
              <a:t>Лутковка</a:t>
            </a:r>
            <a:r>
              <a:rPr lang="ru-RU" dirty="0"/>
              <a:t>, </a:t>
            </a:r>
            <a:r>
              <a:rPr lang="ru-RU" dirty="0" err="1"/>
              <a:t>Медведицкое</a:t>
            </a:r>
            <a:r>
              <a:rPr lang="ru-RU" dirty="0"/>
              <a:t> и станции </a:t>
            </a:r>
            <a:r>
              <a:rPr lang="ru-RU" dirty="0" err="1"/>
              <a:t>Ружино</a:t>
            </a:r>
            <a:r>
              <a:rPr lang="ru-RU" dirty="0" smtClean="0"/>
              <a:t>.</a:t>
            </a:r>
            <a:r>
              <a:rPr lang="ru-RU" dirty="0"/>
              <a:t> В 1972 году образован крупный завод по производству кормовых дрожжей, в 1974 — швейная фабрика «Уссури», в 1987 — мебельный комбинат</a:t>
            </a:r>
            <a:r>
              <a:rPr lang="ru-RU" dirty="0" smtClean="0"/>
              <a:t>.</a:t>
            </a:r>
            <a:endParaRPr lang="ru-RU" dirty="0"/>
          </a:p>
        </p:txBody>
      </p:sp>
      <p:sp>
        <p:nvSpPr>
          <p:cNvPr id="5" name="TextBox 4"/>
          <p:cNvSpPr txBox="1"/>
          <p:nvPr/>
        </p:nvSpPr>
        <p:spPr>
          <a:xfrm>
            <a:off x="443528" y="4365104"/>
            <a:ext cx="2698559" cy="1077218"/>
          </a:xfrm>
          <a:prstGeom prst="rect">
            <a:avLst/>
          </a:prstGeom>
          <a:noFill/>
        </p:spPr>
        <p:txBody>
          <a:bodyPr wrap="none" rtlCol="0">
            <a:spAutoFit/>
          </a:bodyPr>
          <a:lstStyle/>
          <a:p>
            <a:r>
              <a:rPr lang="ru-RU" sz="3200" dirty="0" smtClean="0">
                <a:solidFill>
                  <a:srgbClr val="FF0000"/>
                </a:solidFill>
              </a:rPr>
              <a:t>Год основания</a:t>
            </a:r>
          </a:p>
          <a:p>
            <a:r>
              <a:rPr lang="ru-RU" sz="3200" dirty="0" smtClean="0">
                <a:solidFill>
                  <a:srgbClr val="FF0000"/>
                </a:solidFill>
              </a:rPr>
              <a:t>      1894 </a:t>
            </a:r>
            <a:endParaRPr lang="ru-RU" sz="3200" dirty="0">
              <a:solidFill>
                <a:srgbClr val="FF0000"/>
              </a:solidFill>
            </a:endParaRPr>
          </a:p>
        </p:txBody>
      </p:sp>
    </p:spTree>
    <p:extLst>
      <p:ext uri="{BB962C8B-B14F-4D97-AF65-F5344CB8AC3E}">
        <p14:creationId xmlns:p14="http://schemas.microsoft.com/office/powerpoint/2010/main" val="407801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5F91B"/>
        </a:solidFill>
        <a:effectLst/>
      </p:bgPr>
    </p:bg>
    <p:spTree>
      <p:nvGrpSpPr>
        <p:cNvPr id="1" name=""/>
        <p:cNvGrpSpPr/>
        <p:nvPr/>
      </p:nvGrpSpPr>
      <p:grpSpPr>
        <a:xfrm>
          <a:off x="0" y="0"/>
          <a:ext cx="0" cy="0"/>
          <a:chOff x="0" y="0"/>
          <a:chExt cx="0" cy="0"/>
        </a:xfrm>
      </p:grpSpPr>
      <p:sp>
        <p:nvSpPr>
          <p:cNvPr id="2" name="TextBox 1"/>
          <p:cNvSpPr txBox="1"/>
          <p:nvPr/>
        </p:nvSpPr>
        <p:spPr>
          <a:xfrm>
            <a:off x="2771800" y="188640"/>
            <a:ext cx="3345403" cy="584775"/>
          </a:xfrm>
          <a:prstGeom prst="rect">
            <a:avLst/>
          </a:prstGeom>
          <a:noFill/>
        </p:spPr>
        <p:txBody>
          <a:bodyPr wrap="none" rtlCol="0">
            <a:spAutoFit/>
          </a:bodyPr>
          <a:lstStyle/>
          <a:p>
            <a:r>
              <a:rPr lang="ru-RU" sz="3200" dirty="0" smtClean="0"/>
              <a:t>По улицам города</a:t>
            </a:r>
            <a:endParaRPr lang="ru-RU" sz="32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92292"/>
            <a:ext cx="3384376" cy="225061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916892"/>
            <a:ext cx="3404096" cy="255307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559963"/>
            <a:ext cx="3041999" cy="228149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955813"/>
            <a:ext cx="3645826" cy="2734370"/>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724" y="2492896"/>
            <a:ext cx="3211673" cy="2408755"/>
          </a:xfrm>
          <a:prstGeom prst="rect">
            <a:avLst/>
          </a:prstGeom>
        </p:spPr>
      </p:pic>
    </p:spTree>
    <p:extLst>
      <p:ext uri="{BB962C8B-B14F-4D97-AF65-F5344CB8AC3E}">
        <p14:creationId xmlns:p14="http://schemas.microsoft.com/office/powerpoint/2010/main" val="278946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76" y="880908"/>
            <a:ext cx="1944216" cy="2663310"/>
          </a:xfrm>
          <a:prstGeom prst="rect">
            <a:avLst/>
          </a:prstGeom>
        </p:spPr>
      </p:pic>
      <p:sp>
        <p:nvSpPr>
          <p:cNvPr id="3" name="Прямоугольник 2"/>
          <p:cNvSpPr/>
          <p:nvPr/>
        </p:nvSpPr>
        <p:spPr>
          <a:xfrm>
            <a:off x="4572000" y="980729"/>
            <a:ext cx="4104456" cy="5632311"/>
          </a:xfrm>
          <a:prstGeom prst="rect">
            <a:avLst/>
          </a:prstGeom>
        </p:spPr>
        <p:txBody>
          <a:bodyPr wrap="square">
            <a:spAutoFit/>
          </a:bodyPr>
          <a:lstStyle/>
          <a:p>
            <a:r>
              <a:rPr lang="ru-RU" sz="2000" b="1" i="1" dirty="0"/>
              <a:t>НАШ ГОРОД</a:t>
            </a:r>
            <a:endParaRPr lang="ru-RU" sz="2000" dirty="0"/>
          </a:p>
          <a:p>
            <a:r>
              <a:rPr lang="ru-RU" sz="2000" i="1" dirty="0"/>
              <a:t>В этом маленьком городе</a:t>
            </a:r>
            <a:endParaRPr lang="ru-RU" sz="2000" dirty="0"/>
          </a:p>
          <a:p>
            <a:r>
              <a:rPr lang="ru-RU" sz="2000" i="1" dirty="0"/>
              <a:t>Нет больших площадей.</a:t>
            </a:r>
            <a:endParaRPr lang="ru-RU" sz="2000" dirty="0"/>
          </a:p>
          <a:p>
            <a:r>
              <a:rPr lang="ru-RU" sz="2000" i="1" dirty="0"/>
              <a:t>В нем живет много разных</a:t>
            </a:r>
            <a:endParaRPr lang="ru-RU" sz="2000" dirty="0"/>
          </a:p>
          <a:p>
            <a:r>
              <a:rPr lang="ru-RU" sz="2000" i="1" dirty="0"/>
              <a:t>И чудесных людей.</a:t>
            </a:r>
            <a:endParaRPr lang="ru-RU" sz="2000" dirty="0"/>
          </a:p>
          <a:p>
            <a:r>
              <a:rPr lang="ru-RU" sz="2000" i="1" dirty="0"/>
              <a:t>Есть плохое, хорошее,</a:t>
            </a:r>
            <a:endParaRPr lang="ru-RU" sz="2000" dirty="0"/>
          </a:p>
          <a:p>
            <a:r>
              <a:rPr lang="ru-RU" sz="2000" i="1" dirty="0"/>
              <a:t>Как всегда и у всех.</a:t>
            </a:r>
            <a:endParaRPr lang="ru-RU" sz="2000" dirty="0"/>
          </a:p>
          <a:p>
            <a:r>
              <a:rPr lang="ru-RU" sz="2000" i="1" dirty="0"/>
              <a:t>Есть и слезы, и радости,</a:t>
            </a:r>
            <a:endParaRPr lang="ru-RU" sz="2000" dirty="0"/>
          </a:p>
          <a:p>
            <a:r>
              <a:rPr lang="ru-RU" sz="2000" i="1" dirty="0"/>
              <a:t>Есть и горе, и смех.</a:t>
            </a:r>
            <a:endParaRPr lang="ru-RU" sz="2000" dirty="0"/>
          </a:p>
          <a:p>
            <a:r>
              <a:rPr lang="ru-RU" sz="2000" i="1" dirty="0"/>
              <a:t>Есть история славная,</a:t>
            </a:r>
            <a:endParaRPr lang="ru-RU" sz="2000" dirty="0"/>
          </a:p>
          <a:p>
            <a:r>
              <a:rPr lang="ru-RU" sz="2000" i="1" dirty="0"/>
              <a:t>Где никто не забыт.</a:t>
            </a:r>
            <a:endParaRPr lang="ru-RU" sz="2000" dirty="0"/>
          </a:p>
          <a:p>
            <a:r>
              <a:rPr lang="ru-RU" sz="2000" i="1" dirty="0"/>
              <a:t> Есть проблемы насущные,</a:t>
            </a:r>
            <a:endParaRPr lang="ru-RU" sz="2000" dirty="0"/>
          </a:p>
          <a:p>
            <a:r>
              <a:rPr lang="ru-RU" sz="2000" i="1" dirty="0"/>
              <a:t>Где вся проза и быт.</a:t>
            </a:r>
            <a:endParaRPr lang="ru-RU" sz="2000" dirty="0"/>
          </a:p>
          <a:p>
            <a:r>
              <a:rPr lang="ru-RU" sz="2000" i="1" dirty="0"/>
              <a:t>И на карте России,</a:t>
            </a:r>
            <a:endParaRPr lang="ru-RU" sz="2000" dirty="0"/>
          </a:p>
          <a:p>
            <a:r>
              <a:rPr lang="ru-RU" sz="2000" i="1" dirty="0"/>
              <a:t>Где так много дорог,</a:t>
            </a:r>
            <a:endParaRPr lang="ru-RU" sz="2000" dirty="0"/>
          </a:p>
          <a:p>
            <a:r>
              <a:rPr lang="ru-RU" sz="2000" i="1" dirty="0"/>
              <a:t>Спасск, хоть </a:t>
            </a:r>
            <a:r>
              <a:rPr lang="ru-RU" sz="2000" i="1" dirty="0" err="1"/>
              <a:t>Ближний,хоть</a:t>
            </a:r>
            <a:r>
              <a:rPr lang="ru-RU" sz="2000" i="1" dirty="0"/>
              <a:t> </a:t>
            </a:r>
            <a:r>
              <a:rPr lang="ru-RU" sz="2000" i="1" dirty="0" smtClean="0"/>
              <a:t>Дальний,</a:t>
            </a:r>
          </a:p>
          <a:p>
            <a:r>
              <a:rPr lang="ru-RU" sz="2000" i="1" dirty="0" smtClean="0"/>
              <a:t>Но он наш городок.</a:t>
            </a:r>
            <a:endParaRPr lang="ru-RU" sz="2000" dirty="0"/>
          </a:p>
        </p:txBody>
      </p:sp>
      <p:sp>
        <p:nvSpPr>
          <p:cNvPr id="5" name="TextBox 4"/>
          <p:cNvSpPr txBox="1"/>
          <p:nvPr/>
        </p:nvSpPr>
        <p:spPr>
          <a:xfrm>
            <a:off x="1043608" y="3544180"/>
            <a:ext cx="1599284" cy="646331"/>
          </a:xfrm>
          <a:prstGeom prst="rect">
            <a:avLst/>
          </a:prstGeom>
          <a:noFill/>
        </p:spPr>
        <p:txBody>
          <a:bodyPr wrap="none" rtlCol="0">
            <a:spAutoFit/>
          </a:bodyPr>
          <a:lstStyle/>
          <a:p>
            <a:r>
              <a:rPr lang="ru-RU" dirty="0" smtClean="0"/>
              <a:t>Год основания</a:t>
            </a:r>
          </a:p>
          <a:p>
            <a:r>
              <a:rPr lang="ru-RU" dirty="0" smtClean="0"/>
              <a:t>     1929</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37" y="4293096"/>
            <a:ext cx="3225059" cy="2411258"/>
          </a:xfrm>
          <a:prstGeom prst="rect">
            <a:avLst/>
          </a:prstGeom>
        </p:spPr>
      </p:pic>
      <p:sp>
        <p:nvSpPr>
          <p:cNvPr id="6" name="TextBox 5"/>
          <p:cNvSpPr txBox="1"/>
          <p:nvPr/>
        </p:nvSpPr>
        <p:spPr>
          <a:xfrm>
            <a:off x="2764228" y="107340"/>
            <a:ext cx="3817520" cy="707886"/>
          </a:xfrm>
          <a:prstGeom prst="rect">
            <a:avLst/>
          </a:prstGeom>
          <a:noFill/>
        </p:spPr>
        <p:txBody>
          <a:bodyPr wrap="none" rtlCol="0">
            <a:spAutoFit/>
          </a:bodyPr>
          <a:lstStyle/>
          <a:p>
            <a:r>
              <a:rPr lang="ru-RU" sz="4000" dirty="0" smtClean="0">
                <a:solidFill>
                  <a:srgbClr val="0000FF"/>
                </a:solidFill>
              </a:rPr>
              <a:t>Спасск- Дальний</a:t>
            </a:r>
            <a:endParaRPr lang="ru-RU" sz="4000" dirty="0">
              <a:solidFill>
                <a:srgbClr val="0000FF"/>
              </a:solidFill>
            </a:endParaRPr>
          </a:p>
        </p:txBody>
      </p:sp>
    </p:spTree>
    <p:extLst>
      <p:ext uri="{BB962C8B-B14F-4D97-AF65-F5344CB8AC3E}">
        <p14:creationId xmlns:p14="http://schemas.microsoft.com/office/powerpoint/2010/main" val="244423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Прямоугольник 1"/>
          <p:cNvSpPr/>
          <p:nvPr/>
        </p:nvSpPr>
        <p:spPr>
          <a:xfrm>
            <a:off x="467544" y="335846"/>
            <a:ext cx="8280920" cy="6001643"/>
          </a:xfrm>
          <a:prstGeom prst="rect">
            <a:avLst/>
          </a:prstGeom>
        </p:spPr>
        <p:txBody>
          <a:bodyPr wrap="square">
            <a:spAutoFit/>
          </a:bodyPr>
          <a:lstStyle/>
          <a:p>
            <a:r>
              <a:rPr lang="ru-RU" sz="2400" dirty="0"/>
              <a:t>Поселение на месте города было основано переселенцами из Украины в</a:t>
            </a:r>
            <a:r>
              <a:rPr lang="ru-RU" sz="2400" dirty="0">
                <a:hlinkClick r:id="rId2" tooltip="1886"/>
              </a:rPr>
              <a:t>1886</a:t>
            </a:r>
            <a:r>
              <a:rPr lang="ru-RU" sz="2400" dirty="0"/>
              <a:t> как село </a:t>
            </a:r>
            <a:r>
              <a:rPr lang="ru-RU" sz="2400" b="1" dirty="0"/>
              <a:t>Спасское</a:t>
            </a:r>
            <a:r>
              <a:rPr lang="ru-RU" sz="2400" dirty="0"/>
              <a:t>. В </a:t>
            </a:r>
            <a:r>
              <a:rPr lang="ru-RU" sz="2400" dirty="0">
                <a:hlinkClick r:id="rId3" tooltip="1906"/>
              </a:rPr>
              <a:t>1906</a:t>
            </a:r>
            <a:r>
              <a:rPr lang="ru-RU" sz="2400" dirty="0"/>
              <a:t> недалеко была построена железнодорожная станция Евгеньевка и рабочий посёлок при ней. Рядом образовалась Спасская слобода, в которой проживали торговцы и </a:t>
            </a:r>
            <a:r>
              <a:rPr lang="ru-RU" sz="2400" dirty="0" err="1"/>
              <a:t>ремесленики</a:t>
            </a:r>
            <a:r>
              <a:rPr lang="ru-RU" sz="2400" dirty="0"/>
              <a:t>. В </a:t>
            </a:r>
            <a:r>
              <a:rPr lang="ru-RU" sz="2400" dirty="0">
                <a:hlinkClick r:id="rId4" tooltip="1917"/>
              </a:rPr>
              <a:t>1917</a:t>
            </a:r>
            <a:r>
              <a:rPr lang="ru-RU" sz="2400" dirty="0"/>
              <a:t>территория станции Евгеньевка, рабочий посёлок и Спасская слобода образовали город, которому было присвоено название Спасск-Приморский. В</a:t>
            </a:r>
            <a:r>
              <a:rPr lang="ru-RU" sz="2400" dirty="0">
                <a:hlinkClick r:id="rId5" tooltip="1929"/>
              </a:rPr>
              <a:t>1929</a:t>
            </a:r>
            <a:r>
              <a:rPr lang="ru-RU" sz="2400" dirty="0"/>
              <a:t> город был переименован в </a:t>
            </a:r>
            <a:r>
              <a:rPr lang="ru-RU" sz="2400" b="1" dirty="0"/>
              <a:t>Спасск-Дальний</a:t>
            </a:r>
            <a:r>
              <a:rPr lang="ru-RU" sz="2400" dirty="0"/>
              <a:t>.</a:t>
            </a:r>
          </a:p>
          <a:p>
            <a:r>
              <a:rPr lang="ru-RU" sz="2400" dirty="0"/>
              <a:t>Село Спасское в состав города не вошло, находится на очень небольшом расстоянии (около двух километров) от исторического центра и железнодорожного вокзала. Село </a:t>
            </a:r>
            <a:r>
              <a:rPr lang="ru-RU" sz="2400" b="1" dirty="0"/>
              <a:t>Спасское</a:t>
            </a:r>
            <a:r>
              <a:rPr lang="ru-RU" sz="2400" dirty="0"/>
              <a:t> является </a:t>
            </a:r>
            <a:r>
              <a:rPr lang="ru-RU" sz="2400" dirty="0">
                <a:hlinkClick r:id="rId6" tooltip="Город-спутник"/>
              </a:rPr>
              <a:t>спутником </a:t>
            </a:r>
            <a:r>
              <a:rPr lang="ru-RU" sz="2400" dirty="0" smtClean="0">
                <a:hlinkClick r:id="rId6" tooltip="Город-спутник"/>
              </a:rPr>
              <a:t>города</a:t>
            </a:r>
            <a:r>
              <a:rPr lang="ru-RU" sz="2400" dirty="0" smtClean="0"/>
              <a:t>  </a:t>
            </a:r>
            <a:r>
              <a:rPr lang="ru-RU" sz="2400" b="1" dirty="0" smtClean="0"/>
              <a:t>Спасск-Дальний</a:t>
            </a:r>
            <a:r>
              <a:rPr lang="ru-RU" sz="2400" dirty="0"/>
              <a:t>, в селе находится Спасский педагогический колледж, </a:t>
            </a:r>
            <a:r>
              <a:rPr lang="ru-RU" sz="2400" dirty="0" err="1"/>
              <a:t>Спасо</a:t>
            </a:r>
            <a:r>
              <a:rPr lang="ru-RU" sz="2400" dirty="0"/>
              <a:t>-Преображенский храм, ряд промышленных и культурных заведений города.</a:t>
            </a:r>
          </a:p>
        </p:txBody>
      </p:sp>
    </p:spTree>
    <p:extLst>
      <p:ext uri="{BB962C8B-B14F-4D97-AF65-F5344CB8AC3E}">
        <p14:creationId xmlns:p14="http://schemas.microsoft.com/office/powerpoint/2010/main" val="138838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2411760" y="332656"/>
            <a:ext cx="4129913" cy="707886"/>
          </a:xfrm>
          <a:prstGeom prst="rect">
            <a:avLst/>
          </a:prstGeom>
          <a:noFill/>
        </p:spPr>
        <p:txBody>
          <a:bodyPr wrap="none" rtlCol="0">
            <a:spAutoFit/>
          </a:bodyPr>
          <a:lstStyle/>
          <a:p>
            <a:r>
              <a:rPr lang="ru-RU" sz="4000" dirty="0" smtClean="0">
                <a:solidFill>
                  <a:srgbClr val="002060"/>
                </a:solidFill>
              </a:rPr>
              <a:t>По улицам города</a:t>
            </a:r>
            <a:endParaRPr lang="ru-RU" sz="4000" dirty="0">
              <a:solidFill>
                <a:srgbClr val="00206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501008"/>
            <a:ext cx="3420380" cy="316835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074" y="1041018"/>
            <a:ext cx="4187158" cy="31305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18" y="1124744"/>
            <a:ext cx="3485192" cy="2605751"/>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1074" y="3722654"/>
            <a:ext cx="4251405" cy="2946706"/>
          </a:xfrm>
          <a:prstGeom prst="rect">
            <a:avLst/>
          </a:prstGeom>
        </p:spPr>
      </p:pic>
    </p:spTree>
    <p:extLst>
      <p:ext uri="{BB962C8B-B14F-4D97-AF65-F5344CB8AC3E}">
        <p14:creationId xmlns:p14="http://schemas.microsoft.com/office/powerpoint/2010/main" val="42125935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614</Words>
  <Application>Microsoft Office PowerPoint</Application>
  <PresentationFormat>Экран (4:3)</PresentationFormat>
  <Paragraphs>127</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Анатольевна</dc:creator>
  <cp:lastModifiedBy>Татьяна Анатольевна</cp:lastModifiedBy>
  <cp:revision>71</cp:revision>
  <dcterms:created xsi:type="dcterms:W3CDTF">2013-06-09T02:19:21Z</dcterms:created>
  <dcterms:modified xsi:type="dcterms:W3CDTF">2013-08-06T04:30:17Z</dcterms:modified>
</cp:coreProperties>
</file>