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76" r:id="rId6"/>
    <p:sldId id="277" r:id="rId7"/>
    <p:sldId id="278" r:id="rId8"/>
    <p:sldId id="279" r:id="rId9"/>
    <p:sldId id="285" r:id="rId10"/>
    <p:sldId id="270" r:id="rId11"/>
    <p:sldId id="271" r:id="rId12"/>
    <p:sldId id="272" r:id="rId13"/>
    <p:sldId id="274" r:id="rId14"/>
    <p:sldId id="286" r:id="rId15"/>
    <p:sldId id="287" r:id="rId16"/>
    <p:sldId id="288" r:id="rId17"/>
    <p:sldId id="289" r:id="rId18"/>
    <p:sldId id="290" r:id="rId1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5" autoAdjust="0"/>
    <p:restoredTop sz="94660"/>
  </p:normalViewPr>
  <p:slideViewPr>
    <p:cSldViewPr>
      <p:cViewPr>
        <p:scale>
          <a:sx n="50" d="100"/>
          <a:sy n="50" d="100"/>
        </p:scale>
        <p:origin x="-816" y="-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164F4C18-ECA3-47C4-9425-168991F69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0670906-F557-41C1-B396-DC9CC211886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4BB4E38-4E09-4CD4-80E1-4AE6A3A11D29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DA8EE-70FB-461C-AEFC-F8ED3A72E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8E6F-D96D-4F0F-B070-047CA8459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7C6EB-1AAA-452D-9CDF-6FF69F2FB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6A41A-102F-4B0E-AA4C-271853DD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B0A9-DC21-41AC-A270-CCD95F87F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5078-3952-43B3-BF4C-0E2DCABC2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743D-B8A7-4AD9-BC2D-C16EFE27A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8550-9AE8-4973-A2B6-DE23E7BAE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5A62B-8752-44D9-BF6A-87B019A9B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2E7E-064D-4D21-8E5A-A1B3D1144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6196-2E7F-4A48-80A8-C5A0666BD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D1327C9E-FA64-48D7-B7A9-A45FDB0DE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376488" y="227013"/>
            <a:ext cx="67675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Уважаемые родители!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84550" y="1187450"/>
            <a:ext cx="432117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chemeClr val="hlink"/>
                </a:solidFill>
              </a:rPr>
              <a:t>С 1 сентября 2011 года все образовательные учреждения России перешли на новый Федеральный государственный образовательный стандарт начального общего образования (ФГОС НОО).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331913"/>
            <a:ext cx="9069387" cy="5424487"/>
          </a:xfrm>
        </p:spPr>
        <p:txBody>
          <a:bodyPr/>
          <a:lstStyle/>
          <a:p>
            <a:pPr marL="0" indent="0" algn="ctr" eaLnBrk="1"/>
            <a:r>
              <a:rPr lang="ru-RU" smtClean="0"/>
              <a:t>Отличительной особенностью начала обучения является то, что </a:t>
            </a:r>
          </a:p>
          <a:p>
            <a:pPr marL="0" indent="0" algn="ctr" eaLnBrk="1"/>
            <a:r>
              <a:rPr lang="ru-RU" b="1" u="sng" smtClean="0"/>
              <a:t>наряду с традиционным письмом</a:t>
            </a:r>
            <a:r>
              <a:rPr lang="ru-RU" smtClean="0"/>
              <a:t> </a:t>
            </a:r>
          </a:p>
          <a:p>
            <a:pPr marL="0" indent="0" algn="ctr" eaLnBrk="1"/>
            <a:r>
              <a:rPr lang="ru-RU" smtClean="0"/>
              <a:t>ребенок сразу начинает осваивать </a:t>
            </a:r>
            <a:r>
              <a:rPr lang="ru-RU" b="1" u="sng" smtClean="0"/>
              <a:t>клавиатурный набор текста. </a:t>
            </a:r>
          </a:p>
          <a:p>
            <a:pPr marL="0" indent="0" eaLnBrk="1"/>
            <a:r>
              <a:rPr lang="ru-RU" smtClean="0"/>
              <a:t>       </a:t>
            </a:r>
          </a:p>
          <a:p>
            <a:pPr marL="0" indent="0" algn="ctr" eaLnBrk="1"/>
            <a:r>
              <a:rPr lang="ru-RU" smtClean="0"/>
              <a:t>В контексте изучения всех предметов будут использоваться различные источники информации, в том числе, в  </a:t>
            </a:r>
            <a:r>
              <a:rPr lang="ru-RU" b="1" smtClean="0"/>
              <a:t>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258888"/>
            <a:ext cx="9069387" cy="647700"/>
          </a:xfrm>
        </p:spPr>
        <p:txBody>
          <a:bodyPr/>
          <a:lstStyle/>
          <a:p>
            <a:pPr eaLnBrk="1"/>
            <a:r>
              <a:rPr lang="ru-RU" sz="3600" b="1" smtClean="0">
                <a:solidFill>
                  <a:srgbClr val="003399"/>
                </a:solidFill>
              </a:rPr>
              <a:t>Что такое обучение деятельностью?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2124075"/>
            <a:ext cx="9505950" cy="4968875"/>
          </a:xfrm>
        </p:spPr>
        <p:txBody>
          <a:bodyPr/>
          <a:lstStyle/>
          <a:p>
            <a:pPr marL="0" indent="0" eaLnBrk="1"/>
            <a:r>
              <a:rPr lang="ru-RU" smtClean="0"/>
              <a:t>В 1-ом классе реализуется цикл проектов, участвуя в которых,  дети знакомятся друг с другом, обмениваются информацией о себе, о школе, о своих интересах и увлечениях. </a:t>
            </a:r>
          </a:p>
          <a:p>
            <a:pPr marL="0" indent="0" eaLnBrk="1"/>
            <a:r>
              <a:rPr lang="ru-RU" smtClean="0"/>
              <a:t>Это, например, проекты:</a:t>
            </a:r>
          </a:p>
          <a:p>
            <a:pPr marL="0" indent="0" eaLnBrk="1">
              <a:buFont typeface="Wingdings" pitchFamily="2" charset="2"/>
              <a:buChar char="ü"/>
            </a:pPr>
            <a:r>
              <a:rPr lang="ru-RU" smtClean="0"/>
              <a:t> «Я и мое имя», </a:t>
            </a:r>
          </a:p>
          <a:p>
            <a:pPr marL="0" indent="0" eaLnBrk="1">
              <a:buFont typeface="Wingdings" pitchFamily="2" charset="2"/>
              <a:buChar char="ü"/>
            </a:pPr>
            <a:r>
              <a:rPr lang="ru-RU" smtClean="0"/>
              <a:t>«Моя семья», </a:t>
            </a:r>
          </a:p>
          <a:p>
            <a:pPr marL="0" indent="0" eaLnBrk="1">
              <a:buFont typeface="Wingdings" pitchFamily="2" charset="2"/>
              <a:buChar char="ü"/>
            </a:pPr>
            <a:r>
              <a:rPr lang="ru-RU" smtClean="0"/>
              <a:t>совместное издание Азбуки и многое другое.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331913"/>
            <a:ext cx="9069387" cy="576262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интегрированный подход к обучению?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411413"/>
            <a:ext cx="9069387" cy="4344987"/>
          </a:xfrm>
        </p:spPr>
        <p:txBody>
          <a:bodyPr/>
          <a:lstStyle/>
          <a:p>
            <a:pPr marL="0" indent="0" eaLnBrk="1"/>
            <a:r>
              <a:rPr lang="ru-RU" sz="2800" smtClean="0"/>
              <a:t>    Интегрированный подход к обучению предполагает активное использование знаний, полученных при изучении одного предмета, на уроках по другим предметам. Например, на уроке русского языка идет работа над текстами-описаниями, эта же работа продолжается на уроке окружающего мира, например, в связи с изучением времен года. Результатом этой деятельности становится проект, например, видеорепортаж, описывающий картины природы, природные явления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187450"/>
            <a:ext cx="9069387" cy="1008063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rgbClr val="003399"/>
                </a:solidFill>
              </a:rPr>
              <a:t>Что такое внеурочная деятельность, каковы ее особенности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339975"/>
            <a:ext cx="9361487" cy="4824413"/>
          </a:xfrm>
        </p:spPr>
        <p:txBody>
          <a:bodyPr/>
          <a:lstStyle/>
          <a:p>
            <a:pPr marL="0" indent="0" eaLnBrk="1">
              <a:lnSpc>
                <a:spcPct val="73000"/>
              </a:lnSpc>
            </a:pPr>
            <a:r>
              <a:rPr lang="ru-RU" sz="2200" smtClean="0"/>
              <a:t>Добиться требуемых образовательных  результатов только на уроке нельзя. Поэтому очень важно, чтобы ребенок посещал специальные занятия во второй половине дня (внеурочную деятельность)</a:t>
            </a:r>
          </a:p>
          <a:p>
            <a:pPr marL="0" indent="0" eaLnBrk="1">
              <a:lnSpc>
                <a:spcPct val="73000"/>
              </a:lnSpc>
            </a:pPr>
            <a:r>
              <a:rPr lang="ru-RU" sz="2200" smtClean="0"/>
              <a:t>      </a:t>
            </a:r>
            <a:r>
              <a:rPr lang="ru-RU" sz="2200" b="1" smtClean="0"/>
              <a:t>          Во внеурочную деятельность могут входить: </a:t>
            </a:r>
          </a:p>
          <a:p>
            <a:pPr marL="179388" lvl="1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200" smtClean="0"/>
              <a:t>выполнение домашних заданий , </a:t>
            </a:r>
          </a:p>
          <a:p>
            <a:pPr marL="179388" lvl="1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200" smtClean="0"/>
              <a:t>индивидуальные занятия учителя с детьми, требующими психолого-педагогической  и коррекционной поддержки (в том числе – индивидуальные занятия по постановке устной речи, почерка и письменной речи и т.д.), </a:t>
            </a:r>
          </a:p>
          <a:p>
            <a:pPr marL="179388" lvl="1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200" smtClean="0"/>
              <a:t>экскурсии, кружки, секции, олимпиады, соревнования, </a:t>
            </a:r>
          </a:p>
          <a:p>
            <a:pPr marL="179388" lvl="1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200" b="1" smtClean="0"/>
              <a:t>поисковые исследования и выполнение проектов.</a:t>
            </a:r>
          </a:p>
          <a:p>
            <a:pPr marL="0" indent="0" eaLnBrk="1">
              <a:lnSpc>
                <a:spcPct val="73000"/>
              </a:lnSpc>
            </a:pPr>
            <a:r>
              <a:rPr lang="ru-RU" sz="2000" smtClean="0"/>
              <a:t>         </a:t>
            </a:r>
            <a:r>
              <a:rPr lang="ru-RU" sz="280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Памятка родителям первоклассников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Поддерживайте в ребёнке его стремление стать школьником. Ваша искренняя заинтересованность в его школьных делах и заботах, серьёзное отношение к его первым достижениям и возможным трудностям помогут первокласснику подтвердить значимость его нового положения и деятельности.</a:t>
            </a:r>
          </a:p>
          <a:p>
            <a:r>
              <a:rPr lang="ru-RU" sz="2400" b="1" smtClean="0"/>
              <a:t>Обсудите с ребёнком те правила и нормы, с которыми он встретится в школе. Объясните их необходимость и целесообразность.</a:t>
            </a:r>
          </a:p>
          <a:p>
            <a:r>
              <a:rPr lang="ru-RU" sz="2400" b="1" smtClean="0"/>
              <a:t>Ваш ребёнок пришёл в школу, чтобы учиться. Когда человек учится, у него может что-то не получаться – это естественно. Ребёнок имеет право на ошибку.</a:t>
            </a:r>
          </a:p>
          <a:p>
            <a:r>
              <a:rPr lang="ru-RU" sz="2400" b="1" smtClean="0"/>
              <a:t>Составьте вместе с первоклассником распорядок дня, следите за его соблюдением.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Поддерживайте первоклассника в его желании добиться успеха. В каждой работе обязательно найдите за что можно было бы его похвалить.</a:t>
            </a:r>
          </a:p>
          <a:p>
            <a:r>
              <a:rPr lang="ru-RU" sz="2400" b="1" smtClean="0"/>
              <a:t>Если Вас что-то беспокоит в поведении ребёнка. Его учебных делах, не стесняйтесь обращаться за советом и консультацией к педагогу или школьному психологу.</a:t>
            </a:r>
          </a:p>
          <a:p>
            <a:r>
              <a:rPr lang="ru-RU" sz="2400" b="1" smtClean="0"/>
              <a:t>Ребёнок не должен панически бояться ошибиться. Помните. невозможно научиться чему-то не ошибаясь.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Не сравнивайте ребёнка с другими, признайте за ребёнком право на индивидуальность.</a:t>
            </a:r>
          </a:p>
          <a:p>
            <a:r>
              <a:rPr lang="ru-RU" smtClean="0"/>
              <a:t>С поступлением в школу в жизни вашего ребёнка появился человек более авторитетный, чем Вы. Это учитель. Уважайте мнение первоклассника о своём педагоге.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 прощании не напутствуйте ребёнка: «Смотри. Не балуйся» или « Чтобы сегодня не было плохих отметок». Лучше будет, если вы пожелаете ему удачи. Найдёте несколько ласковых слов.</a:t>
            </a:r>
          </a:p>
          <a:p>
            <a:r>
              <a:rPr lang="ru-RU" smtClean="0"/>
              <a:t>Поступление в школу существенно меняет жизнь ребёнка, но не должно лишать его многообразия, радости, игры. У первоклассника должно оставаться достаточно времени для игровых занятий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a-RU" smtClean="0">
                <a:solidFill>
                  <a:schemeClr val="accent2"/>
                </a:solidFill>
              </a:rPr>
              <a:t>Спасибо за внимание!</a:t>
            </a:r>
            <a:endParaRPr 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6263" y="1485900"/>
            <a:ext cx="89281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000"/>
              <a:t>Главная цель введения </a:t>
            </a:r>
          </a:p>
          <a:p>
            <a:pPr algn="ctr"/>
            <a:r>
              <a:rPr lang="ru-RU" sz="4000" b="1"/>
              <a:t>Федеральных Государственных образовательных стандартов начального общего образования (ФГОС НОО) </a:t>
            </a:r>
            <a:r>
              <a:rPr lang="ru-RU" sz="4000"/>
              <a:t>– </a:t>
            </a:r>
          </a:p>
          <a:p>
            <a:pPr algn="ctr"/>
            <a:r>
              <a:rPr lang="ru-RU" sz="4000"/>
              <a:t>повышение качества образования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331913"/>
            <a:ext cx="9069387" cy="1260475"/>
          </a:xfrm>
        </p:spPr>
        <p:txBody>
          <a:bodyPr/>
          <a:lstStyle/>
          <a:p>
            <a:pPr eaLnBrk="1"/>
            <a:r>
              <a:rPr lang="ru-RU" sz="3200" b="1" smtClean="0">
                <a:solidFill>
                  <a:schemeClr val="accent2"/>
                </a:solidFill>
              </a:rPr>
              <a:t>Что такое 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Федеральный государственный стандарт</a:t>
            </a:r>
            <a:br>
              <a:rPr lang="ru-RU" sz="3200" b="1" smtClean="0">
                <a:solidFill>
                  <a:schemeClr val="accent2"/>
                </a:solidFill>
              </a:rPr>
            </a:br>
            <a:r>
              <a:rPr lang="ru-RU" sz="3200" b="1" smtClean="0">
                <a:solidFill>
                  <a:schemeClr val="accent2"/>
                </a:solidFill>
              </a:rPr>
              <a:t>начального общего образования?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2843213"/>
            <a:ext cx="9069387" cy="3913187"/>
          </a:xfrm>
        </p:spPr>
        <p:txBody>
          <a:bodyPr/>
          <a:lstStyle/>
          <a:p>
            <a:pPr algn="ctr" eaLnBrk="1"/>
            <a:endParaRPr lang="ru-RU" dirty="0" smtClean="0"/>
          </a:p>
          <a:p>
            <a:pPr algn="ctr" eaLnBrk="1"/>
            <a:r>
              <a:rPr lang="ru-RU" dirty="0" smtClean="0"/>
              <a:t> Это - совокупность требований, которые обязательно должна выполнить каждая школа, организуя процесс обучения и воспитания</a:t>
            </a:r>
          </a:p>
          <a:p>
            <a:pPr eaLnBrk="1"/>
            <a:endParaRPr lang="ru-RU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187450"/>
            <a:ext cx="9069388" cy="1008063"/>
          </a:xfrm>
        </p:spPr>
        <p:txBody>
          <a:bodyPr/>
          <a:lstStyle/>
          <a:p>
            <a:pPr eaLnBrk="1"/>
            <a:r>
              <a:rPr lang="ru-RU" sz="2800" b="1" smtClean="0">
                <a:solidFill>
                  <a:srgbClr val="003399"/>
                </a:solidFill>
              </a:rPr>
              <a:t>Что является отличительной особенностью нового Стандарта?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2195513"/>
            <a:ext cx="9069387" cy="4776787"/>
          </a:xfrm>
        </p:spPr>
        <p:txBody>
          <a:bodyPr/>
          <a:lstStyle/>
          <a:p>
            <a:pPr marL="0" indent="0" eaLnBrk="1">
              <a:lnSpc>
                <a:spcPct val="73000"/>
              </a:lnSpc>
            </a:pPr>
            <a:r>
              <a:rPr lang="ru-RU" sz="1800" b="1" smtClean="0"/>
              <a:t>Стандарты  первого поколения               Стандарты второго поколения</a:t>
            </a:r>
          </a:p>
          <a:p>
            <a:pPr marL="0" indent="0" eaLnBrk="1">
              <a:lnSpc>
                <a:spcPct val="73000"/>
              </a:lnSpc>
            </a:pPr>
            <a:r>
              <a:rPr lang="ru-RU" sz="1800" b="1" smtClean="0"/>
              <a:t>  </a:t>
            </a:r>
            <a:r>
              <a:rPr lang="ru-RU" sz="1800" smtClean="0"/>
              <a:t>Формировать, давать знания                                 Развивать умения</a:t>
            </a:r>
          </a:p>
          <a:p>
            <a:pPr marL="0" indent="0" eaLnBrk="1">
              <a:lnSpc>
                <a:spcPct val="73000"/>
              </a:lnSpc>
            </a:pPr>
            <a:endParaRPr lang="ru-RU" sz="1400" b="1" smtClean="0"/>
          </a:p>
          <a:p>
            <a:pPr marL="0" indent="0" eaLnBrk="1">
              <a:lnSpc>
                <a:spcPct val="73000"/>
              </a:lnSpc>
            </a:pPr>
            <a:r>
              <a:rPr lang="ru-RU" sz="1800" b="1" smtClean="0"/>
              <a:t>Целью школы становятся не только знания, но и  умения: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ставить цель и добиваться ее;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самостоятельно добывать и применять знания;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составлять план своих действий и самостоятельно оценивать их последствия;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задавать вопросы; 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ясно выражать свои мысли; 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заботиться о других, быть нравственным человеком</a:t>
            </a:r>
          </a:p>
          <a:p>
            <a:pPr marL="0" indent="0" eaLnBrk="1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1400" b="1" smtClean="0"/>
              <a:t>сохранять и укреплять своё здоровье </a:t>
            </a:r>
          </a:p>
          <a:p>
            <a:pPr marL="0" indent="0" eaLnBrk="1">
              <a:lnSpc>
                <a:spcPct val="73000"/>
              </a:lnSpc>
            </a:pPr>
            <a:endParaRPr lang="ru-RU" sz="1400" b="1" smtClean="0"/>
          </a:p>
          <a:p>
            <a:pPr marL="0" indent="0" eaLnBrk="1">
              <a:lnSpc>
                <a:spcPct val="73000"/>
              </a:lnSpc>
            </a:pPr>
            <a:r>
              <a:rPr lang="ru-RU" sz="1400" b="1" smtClean="0"/>
              <a:t>В </a:t>
            </a:r>
            <a:r>
              <a:rPr lang="ru-RU" sz="1600" b="1" smtClean="0"/>
              <a:t>информационном обществе главными стали не знания, а умения ими пользоваться!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31800" y="4140200"/>
            <a:ext cx="928846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1331913"/>
            <a:ext cx="42719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Так учили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27650" y="1258888"/>
            <a:ext cx="42005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Так будут учить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63600" y="5795963"/>
            <a:ext cx="41767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5867400"/>
            <a:ext cx="5842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3" y="5867400"/>
            <a:ext cx="5857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976938" y="5940425"/>
            <a:ext cx="4103687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87338" y="1979613"/>
            <a:ext cx="403225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1.</a:t>
            </a:r>
            <a:r>
              <a:rPr lang="ru-RU" sz="2000">
                <a:solidFill>
                  <a:srgbClr val="FF0000"/>
                </a:solidFill>
              </a:rPr>
              <a:t>Учитель</a:t>
            </a:r>
            <a:r>
              <a:rPr lang="ru-RU" sz="2000"/>
              <a:t> проверяет Д/з. </a:t>
            </a:r>
            <a:r>
              <a:rPr lang="ru-RU" sz="2000">
                <a:solidFill>
                  <a:srgbClr val="003399"/>
                </a:solidFill>
              </a:rPr>
              <a:t>Ученик</a:t>
            </a:r>
            <a:r>
              <a:rPr lang="ru-RU" sz="2000"/>
              <a:t> «выучил – пересказал».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2.</a:t>
            </a:r>
            <a:r>
              <a:rPr lang="ru-RU" sz="2000">
                <a:solidFill>
                  <a:srgbClr val="FF0000"/>
                </a:solidFill>
              </a:rPr>
              <a:t>Учитель</a:t>
            </a:r>
            <a:r>
              <a:rPr lang="ru-RU" sz="2000"/>
              <a:t> объявляет новую тему.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3.</a:t>
            </a:r>
            <a:r>
              <a:rPr lang="ru-RU" sz="2000">
                <a:solidFill>
                  <a:srgbClr val="FF0000"/>
                </a:solidFill>
              </a:rPr>
              <a:t>Учитель </a:t>
            </a:r>
            <a:r>
              <a:rPr lang="ru-RU" sz="2000"/>
              <a:t>объясняет новую тему («сиди и слушай!»).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4.</a:t>
            </a:r>
            <a:r>
              <a:rPr lang="ru-RU" sz="2000">
                <a:solidFill>
                  <a:srgbClr val="FF0000"/>
                </a:solidFill>
              </a:rPr>
              <a:t>Учитель</a:t>
            </a:r>
            <a:r>
              <a:rPr lang="ru-RU" sz="2000"/>
              <a:t> проверяет, как поняли «повтори!»).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208588" y="1979613"/>
            <a:ext cx="487203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1</a:t>
            </a:r>
            <a:r>
              <a:rPr lang="ru-RU" sz="2000">
                <a:solidFill>
                  <a:srgbClr val="003399"/>
                </a:solidFill>
              </a:rPr>
              <a:t>.Ученики</a:t>
            </a:r>
            <a:r>
              <a:rPr lang="ru-RU" sz="2000"/>
              <a:t> сами вспоминают знания, которые пригодятся. 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2.</a:t>
            </a:r>
            <a:r>
              <a:rPr lang="ru-RU" sz="2000">
                <a:solidFill>
                  <a:srgbClr val="FF0000"/>
                </a:solidFill>
              </a:rPr>
              <a:t>Учитель</a:t>
            </a:r>
            <a:r>
              <a:rPr lang="ru-RU" sz="2000"/>
              <a:t> создает ситуацию.</a:t>
            </a:r>
            <a:r>
              <a:rPr lang="ru-RU" sz="2000">
                <a:solidFill>
                  <a:srgbClr val="003399"/>
                </a:solidFill>
              </a:rPr>
              <a:t> Ученики </a:t>
            </a:r>
            <a:r>
              <a:rPr lang="ru-RU" sz="2000"/>
              <a:t>называют тему, вопрос. 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3.</a:t>
            </a:r>
            <a:r>
              <a:rPr lang="ru-RU" sz="2000">
                <a:solidFill>
                  <a:srgbClr val="003399"/>
                </a:solidFill>
              </a:rPr>
              <a:t>Ученики</a:t>
            </a:r>
            <a:r>
              <a:rPr lang="ru-RU" sz="2000"/>
              <a:t> сами открывают новые знания (в диалоге с </a:t>
            </a:r>
            <a:r>
              <a:rPr lang="ru-RU" sz="2000">
                <a:solidFill>
                  <a:srgbClr val="FF0000"/>
                </a:solidFill>
              </a:rPr>
              <a:t>учителем</a:t>
            </a:r>
            <a:r>
              <a:rPr lang="ru-RU" sz="2000"/>
              <a:t>, в учебнике).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/>
              <a:t>4.</a:t>
            </a:r>
            <a:r>
              <a:rPr lang="ru-RU" sz="2000">
                <a:solidFill>
                  <a:srgbClr val="003399"/>
                </a:solidFill>
              </a:rPr>
              <a:t>Ученики</a:t>
            </a:r>
            <a:r>
              <a:rPr lang="ru-RU" sz="2000"/>
              <a:t> делают вывод по теме. 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887788" y="2195513"/>
            <a:ext cx="1284287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887788" y="2987675"/>
            <a:ext cx="12954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887788" y="3779838"/>
            <a:ext cx="1344612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816350" y="4787900"/>
            <a:ext cx="1404938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1079500" y="5229225"/>
            <a:ext cx="75612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/>
              <a:t>Меняется и 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3" grpId="0"/>
      <p:bldP spid="6156" grpId="0"/>
      <p:bldP spid="6157" grpId="0" animBg="1"/>
      <p:bldP spid="6158" grpId="0" animBg="1"/>
      <p:bldP spid="6159" grpId="0" animBg="1"/>
      <p:bldP spid="61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31800" y="1258888"/>
            <a:ext cx="26892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Так учили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400675" y="1187450"/>
            <a:ext cx="42005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Так будут учить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92163" y="5219700"/>
            <a:ext cx="487203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Не требуйте, чтобы ребенок читал и выполнял все, что есть в учебнике!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5292725"/>
            <a:ext cx="5842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8013" y="5435600"/>
            <a:ext cx="5857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408738" y="5219700"/>
            <a:ext cx="39481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Нужно учиться выбирать главное и интересное!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7338" y="2124075"/>
            <a:ext cx="4535487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«Успешный ученик тот – кто читает весь учебник и выполняет все задания – «от корки до корки».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822825" y="2124075"/>
            <a:ext cx="5257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Задания и тексты в учебнике   даны с избытком – для выбора.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968875" y="3275013"/>
            <a:ext cx="53768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На контрольных спрашивается только малая часть того, что есть в учебнике.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1152525" y="4643438"/>
            <a:ext cx="75612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/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7" grpId="0"/>
      <p:bldP spid="20490" grpId="0"/>
      <p:bldP spid="20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7338" y="1331913"/>
            <a:ext cx="4116387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     </a:t>
            </a:r>
            <a:r>
              <a:rPr lang="ru-RU" sz="3200" b="1"/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752975" y="1258888"/>
            <a:ext cx="4535488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/>
              <a:t>Так будут учить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19138" y="5364163"/>
            <a:ext cx="4116387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Нельзя останавливать ребенка словами: «Мал еще, взрослые лучше знают!»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8" y="5764213"/>
            <a:ext cx="5842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875" y="5795963"/>
            <a:ext cx="584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688013" y="5435600"/>
            <a:ext cx="4116387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0363" y="2124075"/>
            <a:ext cx="4200525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В учебнике всегда есть один правильный ответ!</a:t>
            </a:r>
            <a:r>
              <a:rPr lang="ru-RU" sz="2000" b="1"/>
              <a:t> 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800"/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800"/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В учебнике излагается одна «правильная» точка зрения. 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703763" y="2051050"/>
            <a:ext cx="5376862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Часто в учебнике нет готового ответа, его надо создать самим, опираясь на текст. </a:t>
            </a:r>
          </a:p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152525" y="4859338"/>
            <a:ext cx="75612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/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11" grpId="0"/>
      <p:bldP spid="21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19138" y="4859338"/>
            <a:ext cx="411638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Не надо делать за ребенка домашнее задание и другие дела, которые он может сделать сам.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8" y="5375275"/>
            <a:ext cx="5842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8588" y="5375275"/>
            <a:ext cx="5842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95963" y="4932363"/>
            <a:ext cx="42846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>
                <a:solidFill>
                  <a:srgbClr val="0000FF"/>
                </a:solidFill>
              </a:rPr>
              <a:t>Поддержите стремление ребенка быть самостоятельным.</a:t>
            </a:r>
            <a:r>
              <a:rPr lang="ru-RU" sz="31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215900" y="2266950"/>
            <a:ext cx="460851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«Если не успел что-то сделать на уроке – дома с родителями разберешься».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968875" y="2266950"/>
            <a:ext cx="4535488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/>
              <a:t>Домашнее задание – это способ развития самостоятельности.</a:t>
            </a:r>
          </a:p>
        </p:txBody>
      </p:sp>
      <p:sp>
        <p:nvSpPr>
          <p:cNvPr id="9224" name="Text Box 2"/>
          <p:cNvSpPr txBox="1">
            <a:spLocks noChangeArrowheads="1"/>
          </p:cNvSpPr>
          <p:nvPr/>
        </p:nvSpPr>
        <p:spPr bwMode="auto">
          <a:xfrm>
            <a:off x="287338" y="1331913"/>
            <a:ext cx="4116387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     </a:t>
            </a:r>
            <a:r>
              <a:rPr lang="ru-RU" sz="3200" b="1"/>
              <a:t>Так учили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752975" y="1258888"/>
            <a:ext cx="4535488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/>
              <a:t>Так будут учить</a:t>
            </a:r>
          </a:p>
        </p:txBody>
      </p:sp>
      <p:sp>
        <p:nvSpPr>
          <p:cNvPr id="9226" name="Rectangle 14"/>
          <p:cNvSpPr>
            <a:spLocks noChangeArrowheads="1"/>
          </p:cNvSpPr>
          <p:nvPr/>
        </p:nvSpPr>
        <p:spPr bwMode="auto">
          <a:xfrm>
            <a:off x="1079500" y="3924300"/>
            <a:ext cx="75612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/>
              <a:t>Роль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5" grpId="0"/>
      <p:bldP spid="22538" grpId="0"/>
      <p:bldP spid="215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00" y="1331913"/>
            <a:ext cx="7980363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04825" y="6904038"/>
            <a:ext cx="2016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94" tIns="50397" rIns="100794" bIns="50397">
            <a:spAutoFit/>
          </a:bodyPr>
          <a:lstStyle/>
          <a:p>
            <a:pPr defTabSz="1008063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915</Words>
  <Application>Microsoft Office PowerPoint</Application>
  <PresentationFormat>Произвольный</PresentationFormat>
  <Paragraphs>98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Оформление по умолчанию</vt:lpstr>
      <vt:lpstr>Слайд 1</vt:lpstr>
      <vt:lpstr>Слайд 2</vt:lpstr>
      <vt:lpstr>Что такое  Федеральный государственный стандарт начального общего образования?</vt:lpstr>
      <vt:lpstr>Что является отличительной особенностью нового Стандарта?</vt:lpstr>
      <vt:lpstr>Слайд 5</vt:lpstr>
      <vt:lpstr>Слайд 6</vt:lpstr>
      <vt:lpstr>Слайд 7</vt:lpstr>
      <vt:lpstr>Слайд 8</vt:lpstr>
      <vt:lpstr>Слайд 9</vt:lpstr>
      <vt:lpstr>Слайд 10</vt:lpstr>
      <vt:lpstr>Что такое обучение деятельностью?</vt:lpstr>
      <vt:lpstr>Что такое интегрированный подход к обучению?</vt:lpstr>
      <vt:lpstr>Что такое внеурочная деятельность, каковы ее особенности ?</vt:lpstr>
      <vt:lpstr>Памятка родителям первоклассников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21</cp:revision>
  <cp:lastPrinted>1601-01-01T00:00:00Z</cp:lastPrinted>
  <dcterms:created xsi:type="dcterms:W3CDTF">2010-10-27T05:18:47Z</dcterms:created>
  <dcterms:modified xsi:type="dcterms:W3CDTF">2014-01-01T10:07:57Z</dcterms:modified>
</cp:coreProperties>
</file>