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6" r:id="rId6"/>
    <p:sldId id="300" r:id="rId7"/>
    <p:sldId id="301" r:id="rId8"/>
    <p:sldId id="307" r:id="rId9"/>
    <p:sldId id="308" r:id="rId10"/>
    <p:sldId id="302" r:id="rId11"/>
    <p:sldId id="303" r:id="rId12"/>
    <p:sldId id="304" r:id="rId13"/>
    <p:sldId id="305" r:id="rId14"/>
    <p:sldId id="317" r:id="rId15"/>
    <p:sldId id="316" r:id="rId16"/>
    <p:sldId id="31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1A27-724C-4C3D-8C7B-17BF1113ECAF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32F68-3C81-4497-9681-752C7924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71435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Сопровождение и поддержка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индивидуально-личностного развития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каждого учащегося средствами ИКТ.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086620">
            <a:off x="617830" y="356764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Антипова А.Л., учитель начальных классов </a:t>
            </a:r>
          </a:p>
          <a:p>
            <a:pPr algn="ctr"/>
            <a:r>
              <a:rPr lang="ru-RU" sz="2400" b="1" dirty="0" smtClean="0"/>
              <a:t>МБОУ СОШ №1</a:t>
            </a:r>
          </a:p>
          <a:p>
            <a:pPr algn="ctr"/>
            <a:r>
              <a:rPr lang="ru-RU" sz="2400" b="1" dirty="0" smtClean="0"/>
              <a:t>города Донецка Ростовской области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Проектируя будущий </a:t>
            </a:r>
            <a:r>
              <a:rPr lang="ru-RU" sz="2400" b="1" i="1" u="sng" dirty="0" err="1" smtClean="0">
                <a:solidFill>
                  <a:srgbClr val="C00000"/>
                </a:solidFill>
              </a:rPr>
              <a:t>мультимедийный</a:t>
            </a:r>
            <a:r>
              <a:rPr lang="ru-RU" sz="2400" b="1" i="1" u="sng" dirty="0" smtClean="0">
                <a:solidFill>
                  <a:srgbClr val="C00000"/>
                </a:solidFill>
              </a:rPr>
              <a:t> урок</a:t>
            </a:r>
          </a:p>
          <a:p>
            <a:pPr algn="just">
              <a:buFontTx/>
              <a:buChar char="-"/>
            </a:pPr>
            <a:r>
              <a:rPr lang="ru-RU" dirty="0" smtClean="0"/>
              <a:t> </a:t>
            </a:r>
            <a:r>
              <a:rPr lang="ru-RU" sz="2000" dirty="0" smtClean="0"/>
              <a:t>продумываю последовательность технологических операций;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формы и способы подачи информации на большой экран;</a:t>
            </a:r>
          </a:p>
          <a:p>
            <a:pPr algn="just"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решаю, как буду управлять учебным процессом;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 каким образом буду обеспечивать педагогическое общение на уроке, обратную связь с учащимися, достигать развивающего эффекта обучения.</a:t>
            </a:r>
            <a:endParaRPr lang="ru-RU" sz="2000" dirty="0"/>
          </a:p>
        </p:txBody>
      </p:sp>
      <p:pic>
        <p:nvPicPr>
          <p:cNvPr id="20482" name="Picture 2" descr="F:\1 сентября 2 класс\P10308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2928934"/>
            <a:ext cx="4857784" cy="3082824"/>
          </a:xfrm>
          <a:prstGeom prst="snip1Rect">
            <a:avLst/>
          </a:prstGeom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7643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Применение информационных технологий позволяет осуществлять интенсификацию учебного процесса и организовать различные виды деятельности учащихся:</a:t>
            </a:r>
          </a:p>
          <a:p>
            <a:pPr marL="342900" indent="-342900" algn="just">
              <a:buAutoNum type="arabicPeriod"/>
            </a:pPr>
            <a:r>
              <a:rPr lang="ru-RU" sz="2400" b="1" i="1" u="sng" dirty="0" smtClean="0">
                <a:solidFill>
                  <a:srgbClr val="C00000"/>
                </a:solidFill>
              </a:rPr>
              <a:t>информационно-учебную;</a:t>
            </a:r>
          </a:p>
          <a:p>
            <a:pPr marL="342900" indent="-342900" algn="just">
              <a:buAutoNum type="arabicPeriod"/>
            </a:pPr>
            <a:r>
              <a:rPr lang="ru-RU" sz="2400" b="1" i="1" u="sng" dirty="0" smtClean="0">
                <a:solidFill>
                  <a:srgbClr val="C00000"/>
                </a:solidFill>
              </a:rPr>
              <a:t>учебно-игровую;</a:t>
            </a:r>
          </a:p>
          <a:p>
            <a:pPr marL="342900" indent="-342900" algn="just">
              <a:buAutoNum type="arabicPeriod"/>
            </a:pPr>
            <a:r>
              <a:rPr lang="ru-RU" sz="2400" b="1" i="1" u="sng" dirty="0" smtClean="0">
                <a:solidFill>
                  <a:srgbClr val="C00000"/>
                </a:solidFill>
              </a:rPr>
              <a:t>экспериментально-исследовательскую;</a:t>
            </a:r>
          </a:p>
          <a:p>
            <a:pPr marL="342900" indent="-342900" algn="just">
              <a:buAutoNum type="arabicPeriod"/>
            </a:pPr>
            <a:r>
              <a:rPr lang="ru-RU" sz="2400" b="1" i="1" u="sng" dirty="0" smtClean="0">
                <a:solidFill>
                  <a:srgbClr val="C00000"/>
                </a:solidFill>
              </a:rPr>
              <a:t>Самостоятельную.</a:t>
            </a:r>
            <a:endParaRPr lang="ru-RU" sz="2400" b="1" u="sng" dirty="0" smtClean="0"/>
          </a:p>
          <a:p>
            <a:pPr marL="342900" indent="-342900" algn="just"/>
            <a:r>
              <a:rPr lang="ru-RU" sz="2400" b="1" dirty="0" smtClean="0"/>
              <a:t>      Использование информационных технологий в учебном процессе необходимо          не столько для поддержки традиционных форм и методов обучения, сколько для создания вариативных методик, способствующих личностно-ориентированному развитию учащихся, увеличению мотивации учения.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pic>
        <p:nvPicPr>
          <p:cNvPr id="21506" name="Picture 2" descr="F:\фото урока математикм\P10400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640943"/>
            <a:ext cx="5857916" cy="4721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71736" y="357166"/>
            <a:ext cx="3500462" cy="107721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Учебно-игровой вид деятельности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pic>
        <p:nvPicPr>
          <p:cNvPr id="22530" name="Picture 2" descr="F:\фото 2 класс предметная неделя\P10308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14290"/>
            <a:ext cx="464343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1" name="Picture 3" descr="F:\фото 2 класс предметная неделя\P103089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121782"/>
            <a:ext cx="4714908" cy="3536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4357686" cy="1200329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Исследовательский вид работы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429132"/>
            <a:ext cx="3214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Презентация сказки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Стороны угла </a:t>
            </a:r>
            <a:r>
              <a:rPr lang="ru-RU" sz="4800" dirty="0" smtClean="0"/>
              <a:t>– </a:t>
            </a:r>
            <a:r>
              <a:rPr lang="ru-RU" sz="4800" b="1" dirty="0" smtClean="0"/>
              <a:t>это лучи, которые образуют угол.</a:t>
            </a:r>
          </a:p>
          <a:p>
            <a:pPr>
              <a:buFontTx/>
              <a:buNone/>
            </a:pPr>
            <a:endParaRPr lang="ru-RU" sz="4800" dirty="0" smtClean="0"/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Вершина угла </a:t>
            </a:r>
            <a:r>
              <a:rPr lang="ru-RU" sz="4800" dirty="0" smtClean="0"/>
              <a:t>– </a:t>
            </a:r>
            <a:r>
              <a:rPr lang="ru-RU" sz="4800" b="1" dirty="0" smtClean="0"/>
              <a:t>это точка, из которой выходят лучи.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821505" y="1178703"/>
            <a:ext cx="5500726" cy="40005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71604" y="2857496"/>
            <a:ext cx="6429420" cy="30718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500166" y="5857892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28992" y="614364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Информационно-учебный вид работы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15436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Использование ИКТ на уроках имеет свои преимущества, а именно: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Эффективность обучения.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Индивидуализация обучения.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Повышенная мотивация обучения.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Активизация познавательной деятельности учащихся.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Эффект обратной связи.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Повышение интереса к изучаемому предмету.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В рамках одного урока учитель имеет возможность использовать и видеофрагменты, и музыку, и иллюстрации, и репродукции.</a:t>
            </a:r>
          </a:p>
          <a:p>
            <a:pPr marL="342900" indent="-342900" algn="just">
              <a:buAutoNum type="arabicPeriod"/>
            </a:pPr>
            <a:r>
              <a:rPr lang="ru-RU" sz="2800" b="1" dirty="0" smtClean="0"/>
              <a:t>И, наконец, способствует творческому развитию самого учителя.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571744"/>
            <a:ext cx="4857784" cy="39830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20838336">
            <a:off x="5126866" y="3860047"/>
            <a:ext cx="3994943" cy="6463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</a:rPr>
              <a:t>С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Новым</a:t>
            </a:r>
            <a:r>
              <a:rPr lang="ru-RU" sz="3600" b="1" i="1" u="sng" dirty="0" smtClean="0">
                <a:solidFill>
                  <a:srgbClr val="C00000"/>
                </a:solidFill>
              </a:rPr>
              <a:t> годом</a:t>
            </a:r>
            <a:r>
              <a:rPr lang="ru-RU" sz="3600" b="1" dirty="0" smtClean="0">
                <a:solidFill>
                  <a:srgbClr val="C00000"/>
                </a:solidFill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071546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Спасибо за внимание.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Обучение в начальной школе – это тот фундамент,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котором будет строиться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вся дальнейшая деятельность человека.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785926"/>
            <a:ext cx="6500857" cy="4500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572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Использование ИКТ помогает учителю перейти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14348" y="1428736"/>
            <a:ext cx="2714644" cy="178595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 объяснительно-иллюстративного</a:t>
            </a:r>
            <a:endParaRPr lang="ru-RU" sz="2000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429256" y="1428736"/>
            <a:ext cx="3000396" cy="1785950"/>
          </a:xfrm>
          <a:prstGeom prst="horizontalScroll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</a:t>
            </a:r>
            <a:r>
              <a:rPr lang="ru-RU" sz="2000" b="1" dirty="0" err="1" smtClean="0"/>
              <a:t>личностно-деятельностному</a:t>
            </a:r>
            <a:r>
              <a:rPr lang="ru-RU" sz="2000" b="1" dirty="0" smtClean="0"/>
              <a:t> методу обучения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28992" y="2071678"/>
            <a:ext cx="200026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2786050" y="3571876"/>
            <a:ext cx="3429024" cy="1785950"/>
          </a:xfrm>
          <a:prstGeom prst="wav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ребёнок - активный субъект учебно-познавательной деятельности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 rot="8468036">
            <a:off x="5878428" y="3301179"/>
            <a:ext cx="159640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5857892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ИКТ – инструмент познания, вписанный в учебный процесс. </a:t>
            </a:r>
          </a:p>
          <a:p>
            <a:pPr algn="ctr"/>
            <a:r>
              <a:rPr lang="ru-RU" b="1" dirty="0" smtClean="0"/>
              <a:t>В центре внимания должен быть школьник.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864399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Результативность использования ИКТ будет успешной, если:</a:t>
            </a:r>
          </a:p>
          <a:p>
            <a:pPr algn="ctr"/>
            <a:endParaRPr lang="ru-RU" sz="2400" b="1" u="sng" dirty="0" smtClean="0">
              <a:solidFill>
                <a:srgbClr val="C0000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п</a:t>
            </a:r>
            <a:r>
              <a:rPr lang="ru-RU" b="1" dirty="0" smtClean="0">
                <a:solidFill>
                  <a:srgbClr val="C00000"/>
                </a:solidFill>
              </a:rPr>
              <a:t>роцесс обучения опирается на современные основополагающие положения психологии, педагогики, методик обучения, воспитания, развития;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разработаны дидактические и методические аспекты оптимального использования средств информационно-коммуникационных технологий в учебном процессе, способствующие повышению уровня познавательного интереса младших школьников;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учитываются возрастные особенности младших школьников, исходный уровень развития их познавательного интереса, обеспечивается динамика его развития;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выделены и обоснованы критерии </a:t>
            </a:r>
            <a:r>
              <a:rPr lang="ru-RU" b="1" dirty="0" err="1" smtClean="0">
                <a:solidFill>
                  <a:srgbClr val="C0000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C00000"/>
                </a:solidFill>
              </a:rPr>
              <a:t> познавательного интереса у младших школьников и на их основе в процессе обучения осуществляется диагностирование уровней его развития (низкий, средний, высокий);</a:t>
            </a:r>
          </a:p>
          <a:p>
            <a:pPr algn="just">
              <a:buFont typeface="Arial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анализируется эффективность применения информационных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технологий, выражающаяся в повышении уровня познавательного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 интереса учащихся, следовательно, в повышении качества знаний.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9072594" cy="680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Большое значение для повышения качества обучения, для предупреждения неуспеваемости имеет учет индивидуальных особенностей учащихся, изучение состояния знаний каждого из них.</a:t>
            </a:r>
          </a:p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В основу организации индивидуальной работы входит тщательное изучение работы каждого ученика на основе систематического и своевременного выявления уровня усвоения каждого раздела программы, чтобы предупредить образование новых пробелов.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C:\Users\Владелец\Pictures\Вперед_к_знания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14686"/>
            <a:ext cx="4214842" cy="35049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20" y="1428736"/>
          <a:ext cx="3571900" cy="5033803"/>
        </p:xfrm>
        <a:graphic>
          <a:graphicData uri="http://schemas.openxmlformats.org/presentationml/2006/ole">
            <p:oleObj spid="_x0000_s3074" name="Acrobat Document" r:id="rId4" imgW="4476643" imgH="6105510" progId="AcroExch.Document.7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57488" y="1214422"/>
          <a:ext cx="3500462" cy="4562114"/>
        </p:xfrm>
        <a:graphic>
          <a:graphicData uri="http://schemas.openxmlformats.org/presentationml/2006/ole">
            <p:oleObj spid="_x0000_s3075" name="Acrobat Document" r:id="rId5" imgW="4981522" imgH="6914970" progId="AcroExch.Document.7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286380" y="357166"/>
          <a:ext cx="3448057" cy="4731343"/>
        </p:xfrm>
        <a:graphic>
          <a:graphicData uri="http://schemas.openxmlformats.org/presentationml/2006/ole">
            <p:oleObj spid="_x0000_s3076" name="Acrobat Document" r:id="rId6" imgW="5038520" imgH="663876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57148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Карта учебных достижений. 1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кл</a:t>
            </a:r>
            <a:r>
              <a:rPr lang="ru-RU" sz="2400" b="1" u="sng" dirty="0" smtClean="0">
                <a:solidFill>
                  <a:srgbClr val="C00000"/>
                </a:solidFill>
              </a:rPr>
              <a:t>.  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135729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Оценка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учебных достижений ученика 2 класса на конец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учебного года.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00042"/>
            <a:ext cx="5286412" cy="600164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</a:t>
            </a:r>
            <a:r>
              <a:rPr lang="ru-RU" b="1" dirty="0" smtClean="0"/>
              <a:t>. </a:t>
            </a:r>
            <a:r>
              <a:rPr lang="ru-RU" sz="2400" b="1" dirty="0" smtClean="0">
                <a:solidFill>
                  <a:srgbClr val="FF0000"/>
                </a:solidFill>
              </a:rPr>
              <a:t>Уровень освоения</a:t>
            </a:r>
            <a:r>
              <a:rPr lang="ru-RU" sz="2400" b="1" dirty="0" smtClean="0"/>
              <a:t> учеником программы по математике, русскому языку, чтению, окружающему миру.</a:t>
            </a:r>
          </a:p>
          <a:p>
            <a:pPr algn="just"/>
            <a:r>
              <a:rPr lang="ru-RU" sz="2400" b="1" dirty="0" smtClean="0"/>
              <a:t>2. </a:t>
            </a:r>
            <a:r>
              <a:rPr lang="ru-RU" sz="2400" b="1" dirty="0" smtClean="0">
                <a:solidFill>
                  <a:srgbClr val="FF0000"/>
                </a:solidFill>
              </a:rPr>
              <a:t>Уровень готовности</a:t>
            </a:r>
            <a:r>
              <a:rPr lang="ru-RU" sz="2400" b="1" dirty="0" smtClean="0"/>
              <a:t> ученика к обучению в 3-м классе глазами учителя.</a:t>
            </a:r>
          </a:p>
          <a:p>
            <a:pPr algn="just"/>
            <a:r>
              <a:rPr lang="ru-RU" sz="2400" b="1" dirty="0" smtClean="0"/>
              <a:t>3. Уровень готовности ребёнка к обучению в 3-м классе глазами родителей.</a:t>
            </a:r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*Предусмотрены три уровня оценки: низкий, средний, высокий.</a:t>
            </a:r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Особое внимание требуют учащиеся, в профилях которых наблюдается расхождение в мнениях родителей и учителя.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Индивидуализация обучения </a:t>
            </a:r>
            <a:r>
              <a:rPr lang="ru-RU" sz="2000" dirty="0" smtClean="0"/>
              <a:t>– это организация учебного процесса, при которой выбор способов, приемов, темпа обучения учитывает индивидуальные различия учащихся, уровень развития их способностей к учению.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Индивидуальная учебная деятельность </a:t>
            </a:r>
            <a:r>
              <a:rPr lang="ru-RU" sz="2000" dirty="0" smtClean="0"/>
              <a:t>учащегося на уроке – это когда: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перед всеми учащимися одновременно поставлена некоторая цель как сугубо индивидуальная, личная цель деятельности;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содержание задания либо одинаково для всех, либо дифференцировано, либо индивидуализировано;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выполнение задания осуществляет каждый учащийся самостоятельно;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учащимся оказывается дифференцированная помощь в виде конкретных указаний с учетом их уровня знаний и умений;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Подводятся итоги учебной деятельности каждого учащегося.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b="1" i="1" dirty="0" smtClean="0">
                <a:solidFill>
                  <a:srgbClr val="7030A0"/>
                </a:solidFill>
              </a:rPr>
              <a:t>Индивидуализация обучения не означает, что каждый школьник обучается индивидуально, независимо от других.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ownloads\образцы слайдов\шабло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4" cy="680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Информационные технологии позволяют построить открытую систему образования, обеспечивающую каждому школьнику собственную траекторию обучения («учусь учиться»).</a:t>
            </a:r>
          </a:p>
          <a:p>
            <a:pPr marL="342900" indent="-342900">
              <a:buAutoNum type="arabicPeriod"/>
            </a:pPr>
            <a:r>
              <a:rPr lang="ru-RU" b="1" i="1" u="sng" dirty="0" smtClean="0">
                <a:solidFill>
                  <a:srgbClr val="C00000"/>
                </a:solidFill>
              </a:rPr>
              <a:t>Этап мотивации и постановки цели (этап вдохновения).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Каким ты видишь идеального ученика, на которого хотел бы быть похожим?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Каким ты видишь себя в конце сегодняшнего урока?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Чего ты хочешь достичь при изучении данной темы?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Насколько от тебя зависит достижение поставленной цели?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 ты узнаешь, что достиг цели?</a:t>
            </a:r>
          </a:p>
          <a:p>
            <a:pPr marL="342900" indent="-342900">
              <a:buAutoNum type="arabicPeriod" startAt="2"/>
            </a:pPr>
            <a:r>
              <a:rPr lang="ru-RU" b="1" i="1" u="sng" dirty="0" smtClean="0">
                <a:solidFill>
                  <a:srgbClr val="C00000"/>
                </a:solidFill>
              </a:rPr>
              <a:t>Этап планирования эффективных действий для достижения цели.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(Взгляд на способы деятельности из будущего).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 ты можешь достичь поставленной цели?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Какие действия ты готов совершить прямо сейчас? На этом уроке?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Какой будет самый первый шаг?  А следующий?</a:t>
            </a:r>
          </a:p>
          <a:p>
            <a:pPr marL="342900" indent="-342900"/>
            <a:r>
              <a:rPr lang="ru-RU" b="1" i="1" u="sng" dirty="0" smtClean="0">
                <a:solidFill>
                  <a:srgbClr val="C00000"/>
                </a:solidFill>
              </a:rPr>
              <a:t>3.</a:t>
            </a:r>
            <a:r>
              <a:rPr lang="ru-RU" i="1" u="sng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Этап реализации плана.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Почему поставленная цель важна для тебя?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На каком этапе реализации поставленной цели ты находишься?</a:t>
            </a:r>
          </a:p>
          <a:p>
            <a:pPr marL="342900" indent="-342900"/>
            <a:r>
              <a:rPr lang="ru-RU" b="1" i="1" u="sng" dirty="0" smtClean="0">
                <a:solidFill>
                  <a:srgbClr val="C00000"/>
                </a:solidFill>
              </a:rPr>
              <a:t>4. Этап завершения (рефлексия).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 ты поймешь, что достиг цели?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Какие самые эффективные шаги ты предпринял, чтобы достичь результата?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Всё ли удалось? Нужна помощь учителя, родителей?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841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55</cp:revision>
  <dcterms:created xsi:type="dcterms:W3CDTF">2013-12-23T15:01:39Z</dcterms:created>
  <dcterms:modified xsi:type="dcterms:W3CDTF">2014-01-04T07:06:11Z</dcterms:modified>
</cp:coreProperties>
</file>