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31 w 120000"/>
              <a:gd name="T3" fmla="*/ 0 h 120000"/>
              <a:gd name="T4" fmla="*/ 17419323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8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2" name="Shape 88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4" name="Shape 145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hape 15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2" name="Shape 153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hape 1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0" name="Shape 172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8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8" name="Shape 185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9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6" name="Shape 191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hape 19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4" name="Shape 197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hape 20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2" name="Shape 203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hape 21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0" name="Shape 213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hape 22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8" name="Shape 226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hape 23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6" name="Shape 239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9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0" name="Shape 94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hape 24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4" name="Shape 245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hape 25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2" name="Shape 251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hape 9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8" name="Shape 100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10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6" name="Shape 106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4" name="Shape 112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hape 118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2" name="Shape 119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124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0" name="Shape 125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30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8" name="Shape 131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136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anchor="ctr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6" name="Shape 137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" name="Shape 7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hape 8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9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Shape 7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Shape 8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Shape 9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80"/>
          <p:cNvSpPr txBox="1">
            <a:spLocks noGrp="1"/>
          </p:cNvSpPr>
          <p:nvPr>
            <p:ph type="ctrTitle" idx="4294967295"/>
          </p:nvPr>
        </p:nvSpPr>
        <p:spPr>
          <a:xfrm>
            <a:off x="214313" y="857250"/>
            <a:ext cx="8170862" cy="3214688"/>
          </a:xfrm>
        </p:spPr>
        <p:txBody>
          <a:bodyPr lIns="0" tIns="0" rIns="18275" bIns="0" anchor="b">
            <a:spAutoFit/>
          </a:bodyPr>
          <a:lstStyle/>
          <a:p>
            <a:pPr eaLnBrk="1" hangingPunct="1">
              <a:buSzPct val="25000"/>
            </a:pPr>
            <a:r>
              <a:rPr lang="ru-RU" sz="96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Освоение</a:t>
            </a:r>
            <a:r>
              <a:rPr lang="ru-RU" sz="1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 </a:t>
            </a:r>
            <a:br>
              <a:rPr lang="ru-RU" sz="1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</a:br>
            <a:r>
              <a:rPr lang="ru-RU" sz="12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космоса</a:t>
            </a:r>
          </a:p>
        </p:txBody>
      </p:sp>
      <p:sp>
        <p:nvSpPr>
          <p:cNvPr id="14338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533400" y="4613275"/>
            <a:ext cx="7854950" cy="128588"/>
          </a:xfrm>
        </p:spPr>
        <p:txBody>
          <a:bodyPr lIns="0" tIns="45700" rIns="18275" bIns="45700">
            <a:spAutoFit/>
          </a:bodyPr>
          <a:lstStyle/>
          <a:p>
            <a:pPr marL="0" indent="0" algn="r" eaLnBrk="1" hangingPunct="1">
              <a:buClr>
                <a:srgbClr val="000000"/>
              </a:buClr>
              <a:buFont typeface="Calibri" pitchFamily="34" charset="0"/>
              <a:buNone/>
            </a:pPr>
            <a:endParaRPr lang="ru-RU" sz="3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4339" name="Shape 8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5750"/>
            <a:ext cx="32146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Shape 8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357688"/>
            <a:ext cx="32146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Shape 8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4143375"/>
            <a:ext cx="33575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Shape 85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31416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1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ru-RU" sz="3200" b="1" smtClean="0">
                <a:latin typeface="Arial" charset="0"/>
                <a:cs typeface="Arial" charset="0"/>
              </a:rPr>
              <a:t>9 марта 1934 г. в селе Клушино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( Смоленская область) </a:t>
            </a:r>
            <a:br>
              <a:rPr lang="ru-RU" sz="3200" b="1" smtClean="0">
                <a:latin typeface="Arial" charset="0"/>
                <a:cs typeface="Arial" charset="0"/>
              </a:rPr>
            </a:br>
            <a:r>
              <a:rPr lang="ru-RU" sz="3200" b="1" smtClean="0">
                <a:latin typeface="Arial" charset="0"/>
                <a:cs typeface="Arial" charset="0"/>
              </a:rPr>
              <a:t>родился Ю.А. Гагарин.</a:t>
            </a:r>
          </a:p>
        </p:txBody>
      </p:sp>
      <p:pic>
        <p:nvPicPr>
          <p:cNvPr id="32770" name="Shape 140"/>
          <p:cNvPicPr preferRelativeResize="0"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2713" y="1700213"/>
            <a:ext cx="4745037" cy="4824412"/>
          </a:xfrm>
        </p:spPr>
      </p:pic>
      <p:pic>
        <p:nvPicPr>
          <p:cNvPr id="32771" name="Shape 14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1773238"/>
            <a:ext cx="4033837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hape 142"/>
          <p:cNvSpPr txBox="1">
            <a:spLocks noChangeArrowheads="1"/>
          </p:cNvSpPr>
          <p:nvPr/>
        </p:nvSpPr>
        <p:spPr bwMode="auto">
          <a:xfrm>
            <a:off x="5219700" y="5229225"/>
            <a:ext cx="3633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000" b="1"/>
              <a:t>Ю. Гагарин и его родители.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Shape 14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4681538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Shape 14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7288" y="2349500"/>
            <a:ext cx="375443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hape 149"/>
          <p:cNvSpPr txBox="1">
            <a:spLocks noChangeArrowheads="1"/>
          </p:cNvSpPr>
          <p:nvPr/>
        </p:nvSpPr>
        <p:spPr bwMode="auto">
          <a:xfrm>
            <a:off x="285750" y="4572000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000" b="1"/>
              <a:t>Саратовский индустриальный техникум</a:t>
            </a:r>
          </a:p>
        </p:txBody>
      </p:sp>
      <p:sp>
        <p:nvSpPr>
          <p:cNvPr id="34820" name="Shape 150"/>
          <p:cNvSpPr txBox="1">
            <a:spLocks noChangeArrowheads="1"/>
          </p:cNvSpPr>
          <p:nvPr/>
        </p:nvSpPr>
        <p:spPr bwMode="auto">
          <a:xfrm>
            <a:off x="5219700" y="908050"/>
            <a:ext cx="3529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400" b="1"/>
              <a:t>Гагарин - курсант  Саратовского аэроклуба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Shape 16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842962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Shape 16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4638" y="4406900"/>
            <a:ext cx="222408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Shape 18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85725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Shape 182"/>
          <p:cNvSpPr txBox="1">
            <a:spLocks noChangeArrowheads="1"/>
          </p:cNvSpPr>
          <p:nvPr/>
        </p:nvSpPr>
        <p:spPr bwMode="auto">
          <a:xfrm>
            <a:off x="357188" y="214313"/>
            <a:ext cx="8358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400" b="1"/>
              <a:t>                 Место приземления  Ю.А. Гагарина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Shape 18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357188"/>
            <a:ext cx="4098925" cy="620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Shape 188"/>
          <p:cNvSpPr>
            <a:spLocks noChangeArrowheads="1"/>
          </p:cNvSpPr>
          <p:nvPr/>
        </p:nvSpPr>
        <p:spPr bwMode="auto">
          <a:xfrm>
            <a:off x="357188" y="357188"/>
            <a:ext cx="40719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200"/>
              <a:t>Площадь Гагарина.</a:t>
            </a:r>
          </a:p>
          <a:p>
            <a:pPr>
              <a:buSzPct val="25000"/>
            </a:pPr>
            <a:r>
              <a:rPr lang="ru-RU" sz="2200"/>
              <a:t>Памятник открыт 4 июля 1980 г. Колонна находится по центру круглой площадки-подиума, облицованной полированными плитами черного гранита. Рядом - серебристый шар, макет космического корабля `Восток`. На шаре литая надпись в память первого космического полета.</a:t>
            </a:r>
          </a:p>
          <a:p>
            <a:pPr>
              <a:buSzPct val="25000"/>
            </a:pPr>
            <a:r>
              <a:rPr lang="ru-RU" sz="2200"/>
              <a:t>Скульптор П. Бондаренко, арх. Я. Белопольский, Ф. Гажевский, конструктор А. Судаков.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193"/>
          <p:cNvSpPr txBox="1">
            <a:spLocks noGrp="1"/>
          </p:cNvSpPr>
          <p:nvPr>
            <p:ph type="title" idx="4294967295"/>
          </p:nvPr>
        </p:nvSpPr>
        <p:spPr>
          <a:xfrm>
            <a:off x="500063" y="285750"/>
            <a:ext cx="8229600" cy="846138"/>
          </a:xfrm>
        </p:spPr>
        <p:txBody>
          <a:bodyPr tIns="45700" bIns="45700">
            <a:spAutoFit/>
          </a:bodyPr>
          <a:lstStyle/>
          <a:p>
            <a:pPr algn="ctr" eaLnBrk="1" hangingPunct="1">
              <a:buSzPct val="25000"/>
            </a:pPr>
            <a:r>
              <a:rPr lang="ru-RU" sz="44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Первые советские космонавты</a:t>
            </a:r>
          </a:p>
        </p:txBody>
      </p:sp>
      <p:pic>
        <p:nvPicPr>
          <p:cNvPr id="43010" name="Shape 194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285875"/>
            <a:ext cx="8502650" cy="5214938"/>
          </a:xfrm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Shape 19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4313" y="1557338"/>
            <a:ext cx="61817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Shape 200"/>
          <p:cNvSpPr>
            <a:spLocks noChangeArrowheads="1"/>
          </p:cNvSpPr>
          <p:nvPr/>
        </p:nvSpPr>
        <p:spPr bwMode="auto">
          <a:xfrm>
            <a:off x="323850" y="401638"/>
            <a:ext cx="8893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4000" b="1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«Первая в мире женщина-космонавт»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hape 205"/>
          <p:cNvSpPr>
            <a:spLocks noChangeArrowheads="1"/>
          </p:cNvSpPr>
          <p:nvPr/>
        </p:nvSpPr>
        <p:spPr bwMode="auto">
          <a:xfrm>
            <a:off x="395288" y="404813"/>
            <a:ext cx="431800" cy="36036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algn="ctr">
              <a:buSzPct val="25000"/>
            </a:pPr>
            <a:r>
              <a:rPr lang="ru-RU" sz="1800">
                <a:solidFill>
                  <a:srgbClr val="FFFFFF"/>
                </a:solidFill>
              </a:rPr>
              <a:t>7</a:t>
            </a:r>
          </a:p>
        </p:txBody>
      </p:sp>
      <p:pic>
        <p:nvPicPr>
          <p:cNvPr id="47106" name="Shape 20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4275" y="2228850"/>
            <a:ext cx="3948113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Shape 207"/>
          <p:cNvSpPr>
            <a:spLocks noChangeArrowheads="1"/>
          </p:cNvSpPr>
          <p:nvPr/>
        </p:nvSpPr>
        <p:spPr bwMode="auto">
          <a:xfrm>
            <a:off x="1116013" y="104775"/>
            <a:ext cx="727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1800">
                <a:solidFill>
                  <a:srgbClr val="4A452A"/>
                </a:solidFill>
              </a:rPr>
              <a:t>10 интересных фактов о полете в космос Валентины Терешковой </a:t>
            </a:r>
          </a:p>
        </p:txBody>
      </p:sp>
      <p:sp>
        <p:nvSpPr>
          <p:cNvPr id="47108" name="Shape 208"/>
          <p:cNvSpPr txBox="1">
            <a:spLocks noChangeArrowheads="1"/>
          </p:cNvSpPr>
          <p:nvPr/>
        </p:nvSpPr>
        <p:spPr bwMode="auto">
          <a:xfrm>
            <a:off x="611188" y="1196975"/>
            <a:ext cx="7632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>
              <a:buSzPct val="25000"/>
            </a:pPr>
            <a:r>
              <a:rPr lang="ru-RU" sz="1800">
                <a:solidFill>
                  <a:srgbClr val="262626"/>
                </a:solidFill>
              </a:rPr>
              <a:t>    2 суток 22 часа 50 минут продолжался первый в мире полет женщины-космонавта. На тот момент это было больше, чем успели провести в космосе все американские астронавты, вместе взятые.</a:t>
            </a:r>
          </a:p>
        </p:txBody>
      </p:sp>
      <p:sp>
        <p:nvSpPr>
          <p:cNvPr id="47109" name="Shape 209"/>
          <p:cNvSpPr txBox="1">
            <a:spLocks noChangeArrowheads="1"/>
          </p:cNvSpPr>
          <p:nvPr/>
        </p:nvSpPr>
        <p:spPr bwMode="auto">
          <a:xfrm>
            <a:off x="395288" y="5688013"/>
            <a:ext cx="85566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1800">
                <a:latin typeface="Calibri" pitchFamily="34" charset="0"/>
                <a:cs typeface="Calibri" pitchFamily="34" charset="0"/>
                <a:sym typeface="Calibri" pitchFamily="34" charset="0"/>
              </a:rPr>
              <a:t>    </a:t>
            </a:r>
            <a:r>
              <a:rPr lang="ru-RU" sz="1800"/>
              <a:t>За это время космонавт совершила </a:t>
            </a:r>
            <a:r>
              <a:rPr lang="ru-RU" sz="2400" b="1">
                <a:solidFill>
                  <a:srgbClr val="333399"/>
                </a:solidFill>
              </a:rPr>
              <a:t>48 витков</a:t>
            </a:r>
            <a:r>
              <a:rPr lang="ru-RU" sz="2400">
                <a:solidFill>
                  <a:srgbClr val="0000B4"/>
                </a:solidFill>
              </a:rPr>
              <a:t> </a:t>
            </a:r>
            <a:r>
              <a:rPr lang="ru-RU" sz="1800"/>
              <a:t>вокруг Земли, пролетев в общей сложности примерно</a:t>
            </a:r>
            <a:r>
              <a:rPr lang="ru-RU" sz="2800"/>
              <a:t> </a:t>
            </a:r>
            <a:r>
              <a:rPr lang="ru-RU" sz="2400" b="1">
                <a:solidFill>
                  <a:srgbClr val="333399"/>
                </a:solidFill>
              </a:rPr>
              <a:t>2 миллиона километров</a:t>
            </a:r>
            <a:r>
              <a:rPr lang="ru-RU" sz="2000"/>
              <a:t>.</a:t>
            </a:r>
          </a:p>
          <a:p>
            <a:endParaRPr lang="ru-RU" sz="180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47110" name="Shape 210"/>
          <p:cNvSpPr>
            <a:spLocks noChangeArrowheads="1"/>
          </p:cNvSpPr>
          <p:nvPr/>
        </p:nvSpPr>
        <p:spPr bwMode="auto">
          <a:xfrm>
            <a:off x="1349375" y="427038"/>
            <a:ext cx="7048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algn="just">
              <a:buSzPct val="25000"/>
            </a:pPr>
            <a:r>
              <a:rPr lang="ru-RU" sz="4400" b="1">
                <a:solidFill>
                  <a:srgbClr val="333399"/>
                </a:solidFill>
              </a:rPr>
              <a:t>2 суток 22 часа 50 минут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hape 215"/>
          <p:cNvSpPr>
            <a:spLocks noChangeArrowheads="1"/>
          </p:cNvSpPr>
          <p:nvPr/>
        </p:nvSpPr>
        <p:spPr bwMode="auto">
          <a:xfrm>
            <a:off x="1116013" y="104775"/>
            <a:ext cx="7272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1800">
                <a:solidFill>
                  <a:srgbClr val="4A452A"/>
                </a:solidFill>
              </a:rPr>
              <a:t>10 интересных фактов о полете в космос Валентины Терешковой </a:t>
            </a:r>
          </a:p>
        </p:txBody>
      </p:sp>
      <p:sp>
        <p:nvSpPr>
          <p:cNvPr id="49154" name="Shape 216"/>
          <p:cNvSpPr txBox="1">
            <a:spLocks noChangeArrowheads="1"/>
          </p:cNvSpPr>
          <p:nvPr/>
        </p:nvSpPr>
        <p:spPr bwMode="auto">
          <a:xfrm>
            <a:off x="739775" y="971550"/>
            <a:ext cx="79533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>
              <a:buSzPct val="25000"/>
            </a:pPr>
            <a:r>
              <a:rPr lang="ru-RU" sz="1800"/>
              <a:t>  </a:t>
            </a:r>
            <a:r>
              <a:rPr lang="ru-RU" sz="1800">
                <a:solidFill>
                  <a:srgbClr val="262626"/>
                </a:solidFill>
              </a:rPr>
              <a:t>Во время возвращения между ее кораблем и Землей не было связи, и она приземлилась не в том месте, в котором должна была.</a:t>
            </a:r>
            <a:r>
              <a:rPr lang="ru-RU" sz="1800"/>
              <a:t> </a:t>
            </a:r>
          </a:p>
        </p:txBody>
      </p:sp>
      <p:pic>
        <p:nvPicPr>
          <p:cNvPr id="49155" name="Shape 2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798888"/>
            <a:ext cx="243363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Shape 218"/>
          <p:cNvSpPr>
            <a:spLocks noChangeArrowheads="1"/>
          </p:cNvSpPr>
          <p:nvPr/>
        </p:nvSpPr>
        <p:spPr bwMode="auto">
          <a:xfrm>
            <a:off x="6110288" y="5357813"/>
            <a:ext cx="2786062" cy="792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0000" tIns="49525" rIns="90000" bIns="45000">
            <a:spAutoFit/>
          </a:bodyPr>
          <a:lstStyle/>
          <a:p>
            <a:pPr algn="ctr">
              <a:lnSpc>
                <a:spcPct val="98000"/>
              </a:lnSpc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ru-RU" sz="1600" b="1">
                <a:solidFill>
                  <a:srgbClr val="FF0101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Памятник  В.Терешковой на месте приземления  в Алтайском крае</a:t>
            </a:r>
          </a:p>
        </p:txBody>
      </p:sp>
      <p:pic>
        <p:nvPicPr>
          <p:cNvPr id="49157" name="Shape 2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4588" y="1744663"/>
            <a:ext cx="266065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Shape 22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1288" y="3789363"/>
            <a:ext cx="344487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Shape 221"/>
          <p:cNvSpPr txBox="1">
            <a:spLocks noChangeArrowheads="1"/>
          </p:cNvSpPr>
          <p:nvPr/>
        </p:nvSpPr>
        <p:spPr bwMode="auto">
          <a:xfrm>
            <a:off x="928688" y="504825"/>
            <a:ext cx="753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SzPct val="25000"/>
            </a:pPr>
            <a:r>
              <a:rPr lang="ru-RU" sz="1800">
                <a:solidFill>
                  <a:srgbClr val="0000B4"/>
                </a:solidFill>
              </a:rPr>
              <a:t>Полет был непростым, приземление страшным</a:t>
            </a:r>
          </a:p>
        </p:txBody>
      </p:sp>
      <p:sp>
        <p:nvSpPr>
          <p:cNvPr id="49160" name="Shape 222"/>
          <p:cNvSpPr txBox="1">
            <a:spLocks noChangeArrowheads="1"/>
          </p:cNvSpPr>
          <p:nvPr/>
        </p:nvSpPr>
        <p:spPr bwMode="auto">
          <a:xfrm>
            <a:off x="468313" y="1947863"/>
            <a:ext cx="54848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just">
              <a:buSzPct val="25000"/>
            </a:pPr>
            <a:r>
              <a:rPr lang="ru-RU" sz="1600">
                <a:solidFill>
                  <a:srgbClr val="333399"/>
                </a:solidFill>
              </a:rPr>
              <a:t>"Когда я катапультировалась на высоте 7 км, меня охватил тихий ужас. Внизу подо мной было озеро. Повезло - озеро перелетела. У земли сильный ветер, он тянет за собой громадный купол. Больно ударилась о гермошлем. Парашют, наконец, отошел».</a:t>
            </a:r>
          </a:p>
          <a:p>
            <a:pPr>
              <a:buSzPct val="25000"/>
            </a:pPr>
            <a:r>
              <a:rPr lang="ru-RU" sz="1800" b="1">
                <a:solidFill>
                  <a:srgbClr val="333399"/>
                </a:solidFill>
              </a:rPr>
              <a:t> </a:t>
            </a:r>
          </a:p>
        </p:txBody>
      </p:sp>
      <p:sp>
        <p:nvSpPr>
          <p:cNvPr id="49161" name="Shape 223"/>
          <p:cNvSpPr>
            <a:spLocks noChangeArrowheads="1"/>
          </p:cNvSpPr>
          <p:nvPr/>
        </p:nvSpPr>
        <p:spPr bwMode="auto">
          <a:xfrm>
            <a:off x="395288" y="407988"/>
            <a:ext cx="431800" cy="360362"/>
          </a:xfrm>
          <a:prstGeom prst="ellipse">
            <a:avLst/>
          </a:prstGeom>
          <a:solidFill>
            <a:schemeClr val="accent1"/>
          </a:solidFill>
          <a:ln w="25400">
            <a:solidFill>
              <a:srgbClr val="395E8A"/>
            </a:solidFill>
            <a:round/>
            <a:headEnd/>
            <a:tailEnd/>
          </a:ln>
        </p:spPr>
        <p:txBody>
          <a:bodyPr lIns="91425" tIns="45700" rIns="91425" bIns="45700" anchor="ctr">
            <a:spAutoFit/>
          </a:bodyPr>
          <a:lstStyle/>
          <a:p>
            <a:pPr algn="ctr">
              <a:buSzPct val="25000"/>
            </a:pPr>
            <a:r>
              <a:rPr lang="ru-RU" sz="1800">
                <a:solidFill>
                  <a:srgbClr val="FFFFFF"/>
                </a:solidFill>
              </a:rPr>
              <a:t>9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hape 228"/>
          <p:cNvSpPr>
            <a:spLocks noChangeArrowheads="1"/>
          </p:cNvSpPr>
          <p:nvPr/>
        </p:nvSpPr>
        <p:spPr bwMode="auto">
          <a:xfrm>
            <a:off x="2922588" y="2746375"/>
            <a:ext cx="32797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1600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Страна ликует. Вся Европа,</a:t>
            </a:r>
          </a:p>
          <a:p>
            <a:pPr>
              <a:buSzPct val="25000"/>
            </a:pPr>
            <a:r>
              <a:rPr lang="ru-RU" sz="1600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Весь мир отвагой восхищён</a:t>
            </a:r>
          </a:p>
          <a:p>
            <a:pPr>
              <a:buSzPct val="25000"/>
            </a:pPr>
            <a:r>
              <a:rPr lang="ru-RU" sz="1600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Простой девчонки с « Перекопа»</a:t>
            </a:r>
          </a:p>
          <a:p>
            <a:pPr>
              <a:buSzPct val="25000"/>
            </a:pPr>
            <a:r>
              <a:rPr lang="ru-RU" sz="1600">
                <a:solidFill>
                  <a:srgbClr val="0000FF"/>
                </a:solidFill>
                <a:latin typeface="Corsiva"/>
                <a:ea typeface="Corsiva"/>
                <a:cs typeface="Corsiva"/>
                <a:sym typeface="Corsiva"/>
              </a:rPr>
              <a:t>И героини всех времён !..</a:t>
            </a:r>
          </a:p>
        </p:txBody>
      </p:sp>
      <p:pic>
        <p:nvPicPr>
          <p:cNvPr id="51202" name="Shape 2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2549525"/>
            <a:ext cx="22733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Shape 2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2713" y="2549525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Shape 23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76250"/>
            <a:ext cx="17907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Shape 23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2588" y="477838"/>
            <a:ext cx="210343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Shape 233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2600" y="4468813"/>
            <a:ext cx="2540000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Shape 234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83175" y="4468813"/>
            <a:ext cx="373697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Shape 235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89213" y="4462463"/>
            <a:ext cx="283368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Shape 236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64175" y="477838"/>
            <a:ext cx="335597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90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4043363" cy="6319837"/>
          </a:xfrm>
        </p:spPr>
        <p:txBody>
          <a:bodyPr tIns="45700" bIns="45700">
            <a:sp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SzPct val="25000"/>
            </a:pPr>
            <a:r>
              <a:rPr lang="ru-RU" sz="2800" smtClean="0">
                <a:latin typeface="Calibri" pitchFamily="34" charset="0"/>
                <a:cs typeface="Calibri" pitchFamily="34" charset="0"/>
                <a:sym typeface="Calibri" pitchFamily="34" charset="0"/>
              </a:rPr>
              <a:t>Космонавтика как наука неразрывно связана с Россией. В начале 20 века основоположник современной космонавтики Константин Эдуардович Циолковский обосновал возможность использования ракет для межпланетных сообщений, указал пути развития космонавтики и ракетостроения.  </a:t>
            </a:r>
          </a:p>
        </p:txBody>
      </p:sp>
      <p:pic>
        <p:nvPicPr>
          <p:cNvPr id="16386" name="Shape 9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36613"/>
            <a:ext cx="4462462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hape 241"/>
          <p:cNvSpPr>
            <a:spLocks noChangeArrowheads="1"/>
          </p:cNvSpPr>
          <p:nvPr/>
        </p:nvSpPr>
        <p:spPr bwMode="auto">
          <a:xfrm>
            <a:off x="428625" y="428625"/>
            <a:ext cx="37147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200"/>
              <a:t>Алексей Архипович Леонов 18-19 марта 1965 года совместно с Павлом Беляевым совершил полёт в космос в качестве второго пилота на космическом корабле Восход-2. Продолжительность полёта 1 сутки 2 часа 2 минуты 17 секунд. В ходе этого полёта Леонов совершил первый в истории космонавтики выход в открытый космос продолжительностью 12 минут 9 секунд.</a:t>
            </a:r>
          </a:p>
        </p:txBody>
      </p:sp>
      <p:pic>
        <p:nvPicPr>
          <p:cNvPr id="53250" name="Shape 24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7188"/>
            <a:ext cx="428148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hape 247"/>
          <p:cNvSpPr txBox="1">
            <a:spLocks noGrp="1"/>
          </p:cNvSpPr>
          <p:nvPr>
            <p:ph type="title" idx="4294967295"/>
          </p:nvPr>
        </p:nvSpPr>
        <p:spPr/>
        <p:txBody>
          <a:bodyPr lIns="0" tIns="45700" rIns="0" bIns="0" anchor="b">
            <a:spAutoFit/>
          </a:bodyPr>
          <a:lstStyle/>
          <a:p>
            <a:pPr algn="ctr" eaLnBrk="1" hangingPunct="1"/>
            <a:endParaRPr lang="ru-RU" sz="44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pic>
        <p:nvPicPr>
          <p:cNvPr id="55298" name="Shape 248"/>
          <p:cNvPicPr preferRelativeResize="0">
            <a:picLocks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96"/>
          <p:cNvSpPr txBox="1">
            <a:spLocks noGrp="1"/>
          </p:cNvSpPr>
          <p:nvPr>
            <p:ph type="body" idx="4294967295"/>
          </p:nvPr>
        </p:nvSpPr>
        <p:spPr>
          <a:xfrm>
            <a:off x="285750" y="285750"/>
            <a:ext cx="8643938" cy="1643063"/>
          </a:xfrm>
        </p:spPr>
        <p:txBody>
          <a:bodyPr tIns="45700" bIns="45700">
            <a:spAutoFit/>
          </a:bodyPr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25000"/>
            </a:pPr>
            <a:r>
              <a:rPr lang="ru-RU" sz="2200" smtClean="0">
                <a:latin typeface="Arial" charset="0"/>
                <a:cs typeface="Arial" charset="0"/>
              </a:rPr>
              <a:t>    2 февраля 1955 года принято постановление Правительства СССР о строительстве полигона для проведения испытаний межконтинентальных баллистических ракет. Космодром Байконур решили построить в Казахстане. С 1957 года Байконур первый и крупнейший космодром в мире.</a:t>
            </a:r>
          </a:p>
        </p:txBody>
      </p:sp>
      <p:pic>
        <p:nvPicPr>
          <p:cNvPr id="18434" name="Shape 9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785938"/>
            <a:ext cx="82867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102"/>
          <p:cNvSpPr>
            <a:spLocks noChangeArrowheads="1"/>
          </p:cNvSpPr>
          <p:nvPr/>
        </p:nvSpPr>
        <p:spPr bwMode="auto">
          <a:xfrm>
            <a:off x="428625" y="428625"/>
            <a:ext cx="8429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200"/>
              <a:t>4 октября 1957 года наша страна запустила на орбиту первый искусственный спутник Земли (Спутник-1). Он находился на орбите 92 дня с 4 октября 1957 года по 4 января 1958 года, за этот период совершил 1400 оборотов вокруг Земли. На каждый виток вокруг Земли уходило около 100 минут. Затем спутник сгорел в атмосфере Земли.</a:t>
            </a:r>
          </a:p>
        </p:txBody>
      </p:sp>
      <p:pic>
        <p:nvPicPr>
          <p:cNvPr id="20482" name="Shape 10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643188"/>
            <a:ext cx="65008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hape 108"/>
          <p:cNvSpPr>
            <a:spLocks noChangeArrowheads="1"/>
          </p:cNvSpPr>
          <p:nvPr/>
        </p:nvSpPr>
        <p:spPr bwMode="auto">
          <a:xfrm>
            <a:off x="357188" y="428625"/>
            <a:ext cx="84296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200"/>
              <a:t>4 октября 1957 года считается началом космической эры.</a:t>
            </a:r>
          </a:p>
          <a:p>
            <a:pPr>
              <a:buSzPct val="25000"/>
            </a:pPr>
            <a:r>
              <a:rPr lang="ru-RU" sz="2200"/>
              <a:t>В честь этого события в 1964 году в Москве был сооружен 99-метровый обелиск «Покорителям космоса» в виде взлетающей ракеты, оставляющей за собой огненный шлейф.</a:t>
            </a:r>
          </a:p>
        </p:txBody>
      </p:sp>
      <p:pic>
        <p:nvPicPr>
          <p:cNvPr id="22530" name="Shape 10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000250"/>
            <a:ext cx="578643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Shape 11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392906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Shape 1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2438" y="214313"/>
            <a:ext cx="4667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Shape 116"/>
          <p:cNvSpPr>
            <a:spLocks noChangeArrowheads="1"/>
          </p:cNvSpPr>
          <p:nvPr/>
        </p:nvSpPr>
        <p:spPr bwMode="auto">
          <a:xfrm>
            <a:off x="4286250" y="4233863"/>
            <a:ext cx="47148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200"/>
              <a:t>Первым животным, выведенным на орбиту Земли, была собака Лайка. Она была запущена в космос 3 ноября 1957 года в половине шестого утра по московскому времени.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Shape 1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357438"/>
            <a:ext cx="6643687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Shape 122"/>
          <p:cNvSpPr>
            <a:spLocks noChangeArrowheads="1"/>
          </p:cNvSpPr>
          <p:nvPr/>
        </p:nvSpPr>
        <p:spPr bwMode="auto">
          <a:xfrm>
            <a:off x="428625" y="285750"/>
            <a:ext cx="82153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200"/>
              <a:t>20 августа 1960 года в космос летали собаки Белка и Стрелка, это были первые животные, которые  благополучно вернулись  из космического полета. После суточного полета они были возвращены на Землю в катапультируемой капсуле и стали мировыми знаменитостями.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127"/>
          <p:cNvSpPr>
            <a:spLocks noChangeArrowheads="1"/>
          </p:cNvSpPr>
          <p:nvPr/>
        </p:nvSpPr>
        <p:spPr bwMode="auto">
          <a:xfrm>
            <a:off x="357188" y="285750"/>
            <a:ext cx="83581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>
              <a:buSzPct val="25000"/>
            </a:pPr>
            <a:r>
              <a:rPr lang="ru-RU" sz="2200"/>
              <a:t>12 апреля 1961 года в 9 часов 7 минут Советский Союз вывел на орбиту Земли космический корабль-спутник `Восток` с человеком на борту. </a:t>
            </a:r>
          </a:p>
        </p:txBody>
      </p:sp>
      <p:pic>
        <p:nvPicPr>
          <p:cNvPr id="28674" name="Shape 1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357313"/>
            <a:ext cx="8143875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Shape 13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185863"/>
            <a:ext cx="7532688" cy="52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Shape 134"/>
          <p:cNvSpPr txBox="1">
            <a:spLocks noChangeArrowheads="1"/>
          </p:cNvSpPr>
          <p:nvPr/>
        </p:nvSpPr>
        <p:spPr bwMode="auto">
          <a:xfrm>
            <a:off x="1785938" y="500063"/>
            <a:ext cx="58578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>
              <a:buSzPct val="25000"/>
            </a:pPr>
            <a:r>
              <a:rPr lang="ru-RU" sz="2200"/>
              <a:t>Это был Юрий Алексеевич Гагарин.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529</Words>
  <PresentationFormat>Экран (4:3)</PresentationFormat>
  <Paragraphs>37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Corsiva</vt:lpstr>
      <vt:lpstr>Тема Office</vt:lpstr>
      <vt:lpstr>Освоение  космоса</vt:lpstr>
      <vt:lpstr>Космонавтика как наука неразрывно связана с Россией. В начале 20 века основоположник современной космонавтики Константин Эдуардович Циолковский обосновал возможность использования ракет для межпланетных сообщений, указал пути развития космонавтики и ракетостроения.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9 марта 1934 г. в селе Клушино  ( Смоленская область)  родился Ю.А. Гагарин.</vt:lpstr>
      <vt:lpstr>Слайд 10</vt:lpstr>
      <vt:lpstr>Слайд 11</vt:lpstr>
      <vt:lpstr>Слайд 12</vt:lpstr>
      <vt:lpstr>Слайд 13</vt:lpstr>
      <vt:lpstr>Первые советские космонавты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Освоение  космоса</dc:title>
  <cp:lastModifiedBy>Виктор</cp:lastModifiedBy>
  <cp:revision>3</cp:revision>
  <dcterms:modified xsi:type="dcterms:W3CDTF">2014-09-07T14:32:17Z</dcterms:modified>
</cp:coreProperties>
</file>