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9"/>
  </p:notesMasterIdLst>
  <p:sldIdLst>
    <p:sldId id="256" r:id="rId2"/>
    <p:sldId id="299" r:id="rId3"/>
    <p:sldId id="303" r:id="rId4"/>
    <p:sldId id="285" r:id="rId5"/>
    <p:sldId id="260" r:id="rId6"/>
    <p:sldId id="262" r:id="rId7"/>
    <p:sldId id="305" r:id="rId8"/>
    <p:sldId id="307" r:id="rId9"/>
    <p:sldId id="306" r:id="rId10"/>
    <p:sldId id="272" r:id="rId11"/>
    <p:sldId id="298" r:id="rId12"/>
    <p:sldId id="309" r:id="rId13"/>
    <p:sldId id="310" r:id="rId14"/>
    <p:sldId id="287" r:id="rId15"/>
    <p:sldId id="266" r:id="rId16"/>
    <p:sldId id="267" r:id="rId17"/>
    <p:sldId id="311" r:id="rId18"/>
    <p:sldId id="268" r:id="rId19"/>
    <p:sldId id="270" r:id="rId20"/>
    <p:sldId id="314" r:id="rId21"/>
    <p:sldId id="301" r:id="rId22"/>
    <p:sldId id="290" r:id="rId23"/>
    <p:sldId id="291" r:id="rId24"/>
    <p:sldId id="292" r:id="rId25"/>
    <p:sldId id="293" r:id="rId26"/>
    <p:sldId id="319" r:id="rId27"/>
    <p:sldId id="32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48B"/>
    <a:srgbClr val="9B2582"/>
    <a:srgbClr val="6A1A80"/>
    <a:srgbClr val="3A866D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6" autoAdjust="0"/>
    <p:restoredTop sz="93040" autoAdjust="0"/>
  </p:normalViewPr>
  <p:slideViewPr>
    <p:cSldViewPr>
      <p:cViewPr>
        <p:scale>
          <a:sx n="73" d="100"/>
          <a:sy n="73" d="100"/>
        </p:scale>
        <p:origin x="-130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66"/>
    </p:cViewPr>
  </p:sorterViewPr>
  <p:notesViewPr>
    <p:cSldViewPr>
      <p:cViewPr varScale="1">
        <p:scale>
          <a:sx n="54" d="100"/>
          <a:sy n="54" d="100"/>
        </p:scale>
        <p:origin x="-167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D80DF-D340-49ED-B7C9-5D1E775AEE32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8A18D-18C8-4B05-9045-6A4184C906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16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8A18D-18C8-4B05-9045-6A4184C906B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8A18D-18C8-4B05-9045-6A4184C906B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8A18D-18C8-4B05-9045-6A4184C906BC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8A18D-18C8-4B05-9045-6A4184C906BC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467544" y="3068960"/>
            <a:ext cx="691276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ru-RU" sz="2800" b="1" i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«Хороших методов существует ровно     </a:t>
            </a:r>
          </a:p>
          <a:p>
            <a:pPr>
              <a:buNone/>
            </a:pPr>
            <a:r>
              <a:rPr lang="ru-RU" sz="2800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столько, сколько существует хороших   </a:t>
            </a:r>
          </a:p>
          <a:p>
            <a:pPr>
              <a:buNone/>
            </a:pPr>
            <a:r>
              <a:rPr lang="ru-RU" sz="2800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учителей»                                       Д. Пойа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048007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8944" y="548680"/>
            <a:ext cx="8775031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Методы обучения</a:t>
            </a:r>
            <a:br>
              <a:rPr lang="ru-RU" sz="66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66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современной школе</a:t>
            </a:r>
            <a:endParaRPr lang="ru-RU" sz="66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8007" y="5999994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</a:rPr>
              <a:t>Учитель начальных классов – Бурцева Анжела Александровна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21444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6A1A8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Особенности современных методов обучения</a:t>
            </a:r>
            <a:endParaRPr lang="ru-RU" sz="3600" b="1" dirty="0">
              <a:ln w="1905"/>
              <a:solidFill>
                <a:srgbClr val="6A1A8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28800"/>
            <a:ext cx="8678768" cy="403244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Метод-это не сама деятельность, а способ её </a:t>
            </a:r>
          </a:p>
          <a:p>
            <a:pPr marL="114300" indent="0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осуществления.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Метод должен обязательно соответствовать цели урока.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Метод не должен быть неправильным, неправильным может  быть только его применение.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Каждый метод имеет своё предметное содержание.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Метод всегда принадлежит действующему лицу.                                 Нет деятельности без объекта, и нет метода без деятельности.</a:t>
            </a:r>
          </a:p>
        </p:txBody>
      </p:sp>
      <p:pic>
        <p:nvPicPr>
          <p:cNvPr id="6146" name="Picture 2" descr="C:\Users\1\Downloads\Картинки\Школа\87172944_aa4c22205d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296" y="3645024"/>
            <a:ext cx="1798704" cy="284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7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56295" y="3789040"/>
            <a:ext cx="8572500" cy="23762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i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Процесс обучения должен вызывать у ребенка интенсивное и внутреннее побуждение к знаниям, напряженному умственному труду.</a:t>
            </a:r>
          </a:p>
          <a:p>
            <a:pPr algn="ctr">
              <a:buNone/>
            </a:pPr>
            <a:r>
              <a:rPr lang="ru-RU" sz="2800" b="1" i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Успех всего образовательного  процесса во</a:t>
            </a:r>
            <a:r>
              <a:rPr lang="en-US" sz="2800" b="1" i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многом зависит от выбора применяемых методов. </a:t>
            </a:r>
            <a:endParaRPr lang="en-US" sz="2800" b="1" i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G:\НОУТБУК\АНЖЕЛА - рабочий стол\ЛИЧНОЕ\ФОТО\ШКОЛА - фото\Уроки - 2012\SS85527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391025" cy="3293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G:\НОУТБУК\АНЖЕЛА - рабочий стол\ЛИЧНОЕ\ФОТО\ШКОЛА - фото\Уроки - 2012\SS85528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48680"/>
            <a:ext cx="4177927" cy="3293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572560" cy="9389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6A1A8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Опираясь на современные достижения педагогики, психологии и методики, я исхожу из следующих положений:</a:t>
            </a:r>
            <a:endParaRPr lang="ru-RU" sz="2400" b="1" dirty="0">
              <a:solidFill>
                <a:srgbClr val="6A1A8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56535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Потребность в познании принадлежит к числу важнейших человеческих потребностей.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Интерес к знаниям как глубокая направленность личности и устойчивый мотив учения пробуждает творческое мышление, создает благоприятные условия для проявления творческой индивидуальности.</a:t>
            </a:r>
          </a:p>
          <a:p>
            <a:pPr>
              <a:buNone/>
            </a:pPr>
            <a:r>
              <a:rPr lang="ru-RU" sz="2000" b="1" i="1" dirty="0" smtClean="0">
                <a:ln w="1905"/>
                <a:solidFill>
                  <a:srgbClr val="AC148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Ведущими принципами, позволяющими реализовать поставленные задачи, становятся:</a:t>
            </a:r>
          </a:p>
          <a:p>
            <a:pPr>
              <a:buFontTx/>
              <a:buChar char="-"/>
            </a:pPr>
            <a:r>
              <a:rPr lang="ru-RU" sz="2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принцип развивающего и воспитывающего обучения;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принцип развития творческих способностей учащихся;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принцип создания положительного эмоционального фона учебной деятельности;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гуманизации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начального образования. 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1520" y="476672"/>
            <a:ext cx="8786813" cy="58326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Моя деятельность направлена на то, чтобы обеспечить условия для развития личности, сделать процесс отлаженным и управляемым, формировать мыслящих субъектов. Я стараюсь сочетать научность преподавания с доступностью, яркую наглядность с игрой, добиваться, чтобы все ученики работали увлеченно. Этому способствует набор педагогических умений, которые я использую в своей работе:     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000" b="1" i="1" dirty="0" smtClean="0">
              <a:solidFill>
                <a:srgbClr val="AC148B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демонстрирую детям свое полное к ним доверие;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Организую сообщение нового материала в форме увлекательного диалога;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 нарушаю единство логической структуры урока;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исхожу из того, что у учащихся есть внутренняя мотивация к учению;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стараюсь вовлекать учащихся в деятельность, которая пробуждает радость познания и вызывает стойкую любознательность.  </a:t>
            </a:r>
          </a:p>
          <a:p>
            <a:pPr marL="114300" indent="0"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Созданию атмосферы успеха в учебной деятельности помогает индивидуальный подход к учащимся.                  </a:t>
            </a: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endParaRPr lang="ru-RU" sz="2000" b="1" i="1" dirty="0">
              <a:solidFill>
                <a:srgbClr val="9B258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6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6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6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6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6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6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6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6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6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6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6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6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6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6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6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6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6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6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:\НОУТБУК\АНЖЕЛА - рабочий стол\ЛИЧНОЕ\ФОТО\ШКОЛА - фото\Интеллектуальная игра по окр.миру - 2012 год\SS855261_c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636912"/>
            <a:ext cx="4657084" cy="23877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95536" y="116632"/>
            <a:ext cx="8572500" cy="626469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Чтобы обеспечить познавательную активность и познавательный интерес учащихся на различных этапах урока, я использую активные формы и методы работы.</a:t>
            </a:r>
          </a:p>
          <a:p>
            <a:pPr>
              <a:buNone/>
            </a:pPr>
            <a:r>
              <a:rPr lang="en-US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Наиболее продуктивными считаю:</a:t>
            </a:r>
          </a:p>
          <a:p>
            <a:pPr>
              <a:buFont typeface="Arial" pitchFamily="34" charset="0"/>
              <a:buChar char="•"/>
            </a:pPr>
            <a:r>
              <a:rPr lang="ru-RU" sz="2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Игровые формы;</a:t>
            </a:r>
          </a:p>
          <a:p>
            <a:pPr>
              <a:buFont typeface="Arial" pitchFamily="34" charset="0"/>
              <a:buChar char="•"/>
            </a:pPr>
            <a:r>
              <a:rPr lang="ru-RU" sz="2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Организация групповой, парной и индивидуальной работы;</a:t>
            </a:r>
          </a:p>
          <a:p>
            <a:pPr>
              <a:buFont typeface="Arial" pitchFamily="34" charset="0"/>
              <a:buChar char="•"/>
            </a:pPr>
            <a:r>
              <a:rPr lang="ru-RU" sz="2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Организация самостоятельной деятельности учащихся;</a:t>
            </a:r>
          </a:p>
          <a:p>
            <a:pPr>
              <a:buFont typeface="Arial" pitchFamily="34" charset="0"/>
              <a:buChar char="•"/>
            </a:pPr>
            <a:r>
              <a:rPr lang="ru-RU" sz="2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Создание конкретных ситуаций, их анализ;</a:t>
            </a:r>
          </a:p>
          <a:p>
            <a:pPr>
              <a:buFont typeface="Arial" pitchFamily="34" charset="0"/>
              <a:buChar char="•"/>
            </a:pPr>
            <a:r>
              <a:rPr lang="ru-RU" sz="2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Постановка вопросов, активизирующих диалог.</a:t>
            </a:r>
            <a:endParaRPr lang="en-US" sz="22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Проблемное обучение.</a:t>
            </a:r>
          </a:p>
          <a:p>
            <a:pPr>
              <a:buNone/>
            </a:pPr>
            <a:endParaRPr lang="ru-RU" sz="22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b="1" i="1" dirty="0" smtClean="0">
                <a:solidFill>
                  <a:srgbClr val="9B258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None/>
            </a:pPr>
            <a:endParaRPr lang="ru-RU" sz="2200" b="1" i="1" dirty="0">
              <a:solidFill>
                <a:srgbClr val="9B258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b="1" i="1" dirty="0" smtClean="0">
              <a:solidFill>
                <a:srgbClr val="9B258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b="1" i="1" dirty="0" smtClean="0">
              <a:solidFill>
                <a:srgbClr val="9B258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b="1" i="1" dirty="0" smtClean="0">
                <a:solidFill>
                  <a:srgbClr val="9B2582"/>
                </a:solidFill>
                <a:latin typeface="Times New Roman" pitchFamily="18" charset="0"/>
                <a:cs typeface="Times New Roman" pitchFamily="18" charset="0"/>
              </a:rPr>
              <a:t>         Надо применять разнообразные методы и находить новые. Школа должна быть педагогической лабораторией, учитель в своей учебно-воспитательной работе должен проявлять самостоятельное творчество.                                                                              Л.Н.Толстой.</a:t>
            </a:r>
            <a:endParaRPr lang="ru-RU" sz="2200" b="1" i="1" dirty="0">
              <a:solidFill>
                <a:srgbClr val="9B258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436096" y="476672"/>
            <a:ext cx="3096344" cy="93610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6A1A8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Игра</a:t>
            </a:r>
            <a:endParaRPr lang="ru-RU" sz="4000" b="1" dirty="0">
              <a:ln w="1905"/>
              <a:solidFill>
                <a:srgbClr val="6A1A8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81414" y="2204864"/>
            <a:ext cx="8401050" cy="3960440"/>
          </a:xfrm>
        </p:spPr>
        <p:txBody>
          <a:bodyPr>
            <a:normAutofit lnSpcReduction="10000"/>
          </a:bodyPr>
          <a:lstStyle/>
          <a:p>
            <a:pPr algn="r">
              <a:buNone/>
            </a:pPr>
            <a:r>
              <a:rPr lang="ru-RU" sz="2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«Ребёнок не устаёт от работы, которая отвечает его функциональным жизненным потребностям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С. </a:t>
            </a:r>
            <a:r>
              <a:rPr lang="ru-RU" sz="20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Френе</a:t>
            </a:r>
            <a:r>
              <a:rPr lang="ru-RU" sz="2000" b="1" i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ru-RU" b="1" i="1" dirty="0" smtClean="0">
                <a:solidFill>
                  <a:srgbClr val="9B2582"/>
                </a:solidFill>
                <a:latin typeface="Times New Roman" pitchFamily="18" charset="0"/>
                <a:cs typeface="Times New Roman" pitchFamily="18" charset="0"/>
              </a:rPr>
              <a:t>Дидактические игры 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вызывают живой интерес к процессу познания, активизируют деятельность учащихся, помогают легче усвоить учебный материал.  </a:t>
            </a: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i="1" dirty="0" smtClean="0">
                <a:solidFill>
                  <a:srgbClr val="9B2582"/>
                </a:solidFill>
                <a:latin typeface="Times New Roman" pitchFamily="18" charset="0"/>
                <a:cs typeface="Times New Roman" pitchFamily="18" charset="0"/>
              </a:rPr>
              <a:t>Ролевые игры 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 маленькая сценка, разыгрываемая              учениками, помогающая наглядно представить, увидеть, оживить обстоятельства или события, знакомые ученикам.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2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7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85725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6A1A8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Пары и группы</a:t>
            </a:r>
            <a:endParaRPr lang="ru-RU" sz="4000" b="1" dirty="0">
              <a:ln w="1905"/>
              <a:solidFill>
                <a:srgbClr val="6A1A8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2" descr="C:\Users\1\Downloads\Картинки\Школа\77853045c3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21088"/>
            <a:ext cx="3060171" cy="229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3224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Этот метод даёт ученикам больше возможностей для участия и взаимодействия. Работа в парах и группах формирует у детей умения принимать общую цель, разделять обязанности, согласовывать способы достижения предложенной цели, соотносить свои действия с действиями партнеров, принимать участие в сравнении цели и работы.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работы над темой урока используются для групп сменного или постоянного состава методы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«Ульи», «Визитные карточки».</a:t>
            </a:r>
            <a:r>
              <a:rPr lang="ru-RU" sz="2000" dirty="0" smtClean="0"/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«Творческая мастерская»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большим успехом применяется мною на обобщающих уроках.</a:t>
            </a:r>
            <a:endParaRPr lang="ru-RU" sz="2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023724" cy="107157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6A1A8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Проблемные методы</a:t>
            </a:r>
            <a:endParaRPr lang="ru-RU" sz="4000" dirty="0">
              <a:solidFill>
                <a:srgbClr val="6A1A8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68760"/>
            <a:ext cx="8640960" cy="514353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800" b="1" i="1" u="sng" dirty="0" smtClean="0">
                <a:solidFill>
                  <a:srgbClr val="9B2582"/>
                </a:solidFill>
                <a:latin typeface="Times New Roman" pitchFamily="18" charset="0"/>
                <a:cs typeface="Times New Roman" pitchFamily="18" charset="0"/>
              </a:rPr>
              <a:t>Не от знания к проблеме, а от проблемы к знанию</a:t>
            </a:r>
            <a:r>
              <a:rPr lang="ru-RU" sz="3800" b="1" u="sng" dirty="0" smtClean="0">
                <a:solidFill>
                  <a:srgbClr val="9B258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3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Способствуют развитию интеллектуальной, предметно-практической </a:t>
            </a:r>
            <a:r>
              <a:rPr lang="en-US" sz="4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мотивационной сфер личности.</a:t>
            </a:r>
          </a:p>
          <a:p>
            <a:pPr>
              <a:buNone/>
            </a:pPr>
            <a:endParaRPr lang="ru-RU" sz="4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200" b="1" i="1" dirty="0" smtClean="0">
                <a:solidFill>
                  <a:srgbClr val="AC148B"/>
                </a:solidFill>
                <a:latin typeface="Times New Roman" pitchFamily="18" charset="0"/>
                <a:cs typeface="Times New Roman" pitchFamily="18" charset="0"/>
              </a:rPr>
              <a:t>     Проблемный вопрос </a:t>
            </a:r>
            <a:r>
              <a:rPr lang="ru-RU" sz="4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-вопрос, который требует интеллектуальных усилий, анализа связей с ранее изученным материалом, попытки сравнить, выделить наиболее важные положения. </a:t>
            </a:r>
          </a:p>
          <a:p>
            <a:pPr>
              <a:buNone/>
            </a:pPr>
            <a:endParaRPr lang="ru-RU" sz="42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200" b="1" dirty="0" smtClean="0">
                <a:solidFill>
                  <a:srgbClr val="AC148B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200" b="1" i="1" dirty="0" smtClean="0">
                <a:solidFill>
                  <a:srgbClr val="AC148B"/>
                </a:solidFill>
                <a:latin typeface="Times New Roman" pitchFamily="18" charset="0"/>
                <a:cs typeface="Times New Roman" pitchFamily="18" charset="0"/>
              </a:rPr>
              <a:t>Проблемная ситуация </a:t>
            </a:r>
            <a:r>
              <a:rPr lang="ru-RU" sz="4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сравнение двух или более взаимоисключающих друг друга точек зрения.</a:t>
            </a:r>
            <a:endParaRPr lang="en-US" sz="4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2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200" b="1" i="1" dirty="0" smtClean="0">
                <a:solidFill>
                  <a:srgbClr val="AC148B"/>
                </a:solidFill>
                <a:latin typeface="Times New Roman" pitchFamily="18" charset="0"/>
                <a:cs typeface="Times New Roman" pitchFamily="18" charset="0"/>
              </a:rPr>
              <a:t>Проблемные задания</a:t>
            </a:r>
            <a:r>
              <a:rPr lang="ru-RU" sz="4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-задания, которые ставят перед учащимися задачи и ориентируют их на самостоятельный поиск решений.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4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\Downloads\Картинки\Школа\63136665_5f8350820dd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3729508" cy="247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620688"/>
            <a:ext cx="5482952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6A1A8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Метод проектов</a:t>
            </a:r>
            <a:endParaRPr lang="ru-RU" sz="4000" b="1" dirty="0">
              <a:ln w="1905"/>
              <a:solidFill>
                <a:srgbClr val="6A1A8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846694"/>
            <a:ext cx="8229600" cy="339061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Метод, идущий от детских потребностей и интересов, стимулирующий детскую самодеятельность, с его помощью реализуется принцип сотрудничества ребенка и взрослого, позволяющий сочетать коллективное и индивидуальное в образовательном процессе. Ориентирован на развитие исследовательской, творческой активности учащихся, на формирование универсальных учебных действий.</a:t>
            </a:r>
            <a:r>
              <a:rPr lang="en-US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Использую в основном на уроках окружающего мира, </a:t>
            </a: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литературы, изобразительного </a:t>
            </a: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искусства и технологии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5266928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6A1A8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Метод дискуссии</a:t>
            </a:r>
            <a:endParaRPr lang="ru-RU" sz="4000" dirty="0">
              <a:solidFill>
                <a:srgbClr val="6A1A8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71612"/>
            <a:ext cx="8429684" cy="50006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Где человек творец – там он субъект.                                                                                                          Потребность в общении – это первое                                                     проявление деятельности субъекта.</a:t>
            </a:r>
          </a:p>
          <a:p>
            <a:pPr algn="r">
              <a:buNone/>
            </a:pPr>
            <a:endParaRPr lang="ru-RU" sz="2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   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Умение общаться друг с другом, вести дискуссию дает возможность каждому ребенку развить умение слушать, говорить по очереди, высказывать своё мнение, пережить чувство сопричастности к совместному коллективному поиску истины.                                                                                 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Учащиеся должны знать правила ведения дискуссии.                 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Учение идет от обучающихся, а я направляю коллективный поиск, подхватываю нужную мысль и подвожу их к выводам. Ученики не боятся сделать ошибку в ответе, зная, что им всегда придут на помощь одноклассники, и все вместе они примут правильное решение.  </a:t>
            </a:r>
          </a:p>
        </p:txBody>
      </p:sp>
      <p:pic>
        <p:nvPicPr>
          <p:cNvPr id="3074" name="Picture 2" descr="C:\Users\1\Downloads\Картинки\Школа\68969881301745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75049"/>
            <a:ext cx="1713521" cy="242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ownloads\Картинки\Школа\1218222141f946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8031"/>
            <a:ext cx="2550195" cy="267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836712"/>
            <a:ext cx="5554960" cy="1080120"/>
          </a:xfrm>
        </p:spPr>
        <p:txBody>
          <a:bodyPr>
            <a:noAutofit/>
          </a:bodyPr>
          <a:lstStyle/>
          <a:p>
            <a:pPr algn="r"/>
            <a:r>
              <a:rPr lang="ru-RU" sz="3200" b="1" i="1" u="sng" dirty="0" smtClean="0">
                <a:ln w="1905"/>
                <a:solidFill>
                  <a:srgbClr val="AC148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Человек запоминает</a:t>
            </a:r>
            <a:endParaRPr lang="ru-RU" sz="3200" u="sng" dirty="0">
              <a:solidFill>
                <a:srgbClr val="AC148B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7544" y="1772816"/>
            <a:ext cx="8229600" cy="4681550"/>
          </a:xfrm>
        </p:spPr>
        <p:txBody>
          <a:bodyPr>
            <a:normAutofit/>
          </a:bodyPr>
          <a:lstStyle/>
          <a:p>
            <a:pPr algn="ctr" eaLnBrk="0" hangingPunct="0">
              <a:buFontTx/>
              <a:buChar char="•"/>
            </a:pPr>
            <a:r>
              <a:rPr lang="ru-RU" sz="2400" b="1" dirty="0" smtClean="0">
                <a:solidFill>
                  <a:srgbClr val="AC148B"/>
                </a:solidFill>
                <a:latin typeface="Times New Roman" pitchFamily="18" charset="0"/>
                <a:cs typeface="Times New Roman" pitchFamily="18" charset="0"/>
              </a:rPr>
              <a:t>10%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того, что он читает, </a:t>
            </a:r>
          </a:p>
          <a:p>
            <a:pPr algn="ctr" eaLnBrk="0" hangingPunct="0">
              <a:buFontTx/>
              <a:buChar char="•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AC148B"/>
                </a:solidFill>
                <a:latin typeface="Times New Roman" pitchFamily="18" charset="0"/>
                <a:cs typeface="Times New Roman" pitchFamily="18" charset="0"/>
              </a:rPr>
              <a:t>20%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того, что слышит, </a:t>
            </a:r>
          </a:p>
          <a:p>
            <a:pPr algn="ctr" eaLnBrk="0" hangingPunct="0">
              <a:buFontTx/>
              <a:buChar char="•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AC148B"/>
                </a:solidFill>
                <a:latin typeface="Times New Roman" pitchFamily="18" charset="0"/>
                <a:cs typeface="Times New Roman" pitchFamily="18" charset="0"/>
              </a:rPr>
              <a:t>30%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того, что видит; </a:t>
            </a:r>
          </a:p>
          <a:p>
            <a:pPr eaLnBrk="0" hangingPunct="0">
              <a:buFontTx/>
              <a:buChar char="•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AC148B"/>
                </a:solidFill>
                <a:latin typeface="Times New Roman" pitchFamily="18" charset="0"/>
                <a:cs typeface="Times New Roman" pitchFamily="18" charset="0"/>
              </a:rPr>
              <a:t>50-70%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запоминается при участии в групповых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дис-куссиях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eaLnBrk="0" hangingPunct="0">
              <a:buFontTx/>
              <a:buChar char="•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AC148B"/>
                </a:solidFill>
                <a:latin typeface="Times New Roman" pitchFamily="18" charset="0"/>
                <a:cs typeface="Times New Roman" pitchFamily="18" charset="0"/>
              </a:rPr>
              <a:t>80%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 при самостоятельном обнаружении и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формули-ровании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проблем. 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2400" b="1" dirty="0" smtClean="0">
                <a:solidFill>
                  <a:srgbClr val="AC148B"/>
                </a:solidFill>
                <a:latin typeface="Times New Roman" pitchFamily="18" charset="0"/>
                <a:cs typeface="Times New Roman" pitchFamily="18" charset="0"/>
              </a:rPr>
              <a:t>90%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когда обучающийся непосредственно участвует в реальной деятельности, в самостоятельной постановке проблем, выработке и принятии решения, формулировке выводов и прогнозов.</a:t>
            </a:r>
          </a:p>
          <a:p>
            <a:pPr>
              <a:buNone/>
            </a:pPr>
            <a:endParaRPr lang="ru-RU" sz="22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419872" y="379227"/>
            <a:ext cx="5328592" cy="796086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800" i="1" dirty="0" smtClean="0">
                <a:ln w="1905"/>
                <a:solidFill>
                  <a:srgbClr val="9B258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Это интересно!!!</a:t>
            </a:r>
            <a:endParaRPr lang="ru-RU" sz="4800" dirty="0">
              <a:solidFill>
                <a:srgbClr val="9B258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4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4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4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9292" y="397054"/>
            <a:ext cx="3728691" cy="1519777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ln w="1905"/>
                <a:solidFill>
                  <a:srgbClr val="6A1A8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ИКТ</a:t>
            </a:r>
            <a:endParaRPr lang="ru-RU" sz="6600" dirty="0">
              <a:solidFill>
                <a:srgbClr val="6A1A8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276872"/>
            <a:ext cx="8229600" cy="42686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Применение ИКТ учителями </a:t>
            </a: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начальной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школы в образовательном процессе позволяет: 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развивать у учащихся навыки исследовательской деятельности, творческие способности; 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усилить мотивацию учения; 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сформировать у школьников умение работать с информацией, развить - коммуникативную компетентность; 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активно вовлекать учащихся в учебный процесс; 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создать благоприятные условия для лучшего взаимопонимания учителя и учащихся и их сотрудничества в учебном процессе.</a:t>
            </a:r>
            <a:endParaRPr lang="en-US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b="1" i="1" dirty="0" smtClean="0">
                <a:solidFill>
                  <a:srgbClr val="9B258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i="1" dirty="0" smtClean="0">
                <a:solidFill>
                  <a:srgbClr val="9B2582"/>
                </a:solidFill>
                <a:latin typeface="Times New Roman" pitchFamily="18" charset="0"/>
                <a:cs typeface="Times New Roman" pitchFamily="18" charset="0"/>
              </a:rPr>
              <a:t>Ребёнок становится жаждущим знаний, неутомимым, творческим, настойчивым и трудолюбивым.</a:t>
            </a:r>
          </a:p>
          <a:p>
            <a:pPr>
              <a:buNone/>
            </a:pPr>
            <a:endParaRPr lang="ru-RU" sz="2000" b="1" i="1" dirty="0">
              <a:solidFill>
                <a:srgbClr val="9B258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1\Downloads\Картинки\Школа\shkol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267" y="260648"/>
            <a:ext cx="3389579" cy="229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4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9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3"/>
            <a:ext cx="8413072" cy="78838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6A1A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  незаконченного рассказа</a:t>
            </a:r>
            <a:endParaRPr lang="ru-RU" sz="3200" b="1" dirty="0">
              <a:solidFill>
                <a:srgbClr val="6A1A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171575" y="981075"/>
            <a:ext cx="7972425" cy="4767263"/>
          </a:xfrm>
        </p:spPr>
        <p:txBody>
          <a:bodyPr>
            <a:normAutofit/>
          </a:bodyPr>
          <a:lstStyle/>
          <a:p>
            <a:pPr marL="431800" indent="-323850">
              <a:spcAft>
                <a:spcPts val="1425"/>
              </a:spcAft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3600" b="1" dirty="0" smtClean="0">
                <a:ln w="1905"/>
                <a:solidFill>
                  <a:srgbClr val="6A1A8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3600" b="1" dirty="0">
              <a:solidFill>
                <a:srgbClr val="6A1A80"/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609600" y="1196752"/>
            <a:ext cx="8229600" cy="544695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ru-RU" b="1" dirty="0" smtClean="0"/>
              <a:t>   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Использую в основном на уроках литературного чтения.         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Читая текст, останавливаюсь на самом интересном месте. У ребенка возникает вопрос: «А что же дальше?» Если возник вопрос, значит, есть потребность узнать, а значит, ребенок обязательно прочтет текст.</a:t>
            </a:r>
            <a:r>
              <a:rPr lang="ru-RU" b="1" i="1" dirty="0" smtClean="0">
                <a:ln w="1905"/>
                <a:solidFill>
                  <a:srgbClr val="9B258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</a:t>
            </a:r>
            <a:r>
              <a:rPr lang="ru-RU" sz="2000" b="1" i="1" dirty="0" smtClean="0">
                <a:ln w="1905"/>
                <a:solidFill>
                  <a:srgbClr val="9B258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«Чтение с остановками».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kumimoji="0" lang="ru-RU" sz="2000" b="1" u="none" strike="noStrike" kern="1200" cap="none" spc="0" normalizeH="0" baseline="0" noProof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</a:t>
            </a:r>
            <a:r>
              <a:rPr kumimoji="0" lang="ru-RU" b="1" u="none" strike="noStrike" kern="1200" cap="none" spc="0" normalizeH="0" baseline="0" noProof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тексте выделяются 2-3 остановки, задаются детям вопросы, побуждающие к критическому мышлению.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Tx/>
              <a:buChar char="-"/>
            </a:pPr>
            <a:r>
              <a:rPr lang="ru-RU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Что заставило героя поступить именно так?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Tx/>
              <a:buChar char="-"/>
            </a:pPr>
            <a:r>
              <a:rPr kumimoji="0" lang="ru-RU" b="1" u="none" strike="noStrike" kern="1200" cap="none" spc="0" normalizeH="0" baseline="0" noProof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Как дальше будут развиваться события?                                                                                       Используется прием «Дерево предсказаний». Дети учатся аргументировать свою точку зрения, связывать</a:t>
            </a:r>
            <a:r>
              <a:rPr kumimoji="0" lang="ru-RU" b="1" u="none" strike="noStrike" kern="1200" cap="none" spc="0" normalizeH="0" noProof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свои предположения с данными текста.</a:t>
            </a:r>
            <a:endParaRPr kumimoji="0" lang="ru-RU" b="1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ru-RU" sz="2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4786322"/>
            <a:ext cx="5429288" cy="9286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solidFill>
                  <a:srgbClr val="AC148B"/>
                </a:solidFill>
                <a:latin typeface="Times New Roman" pitchFamily="18" charset="0"/>
                <a:cs typeface="Times New Roman" pitchFamily="18" charset="0"/>
              </a:rPr>
              <a:t>Что будет дальше?</a:t>
            </a:r>
          </a:p>
          <a:p>
            <a:pPr algn="ctr"/>
            <a:r>
              <a:rPr lang="ru-RU" b="1" dirty="0" smtClean="0">
                <a:solidFill>
                  <a:srgbClr val="AC148B"/>
                </a:solidFill>
                <a:latin typeface="Times New Roman" pitchFamily="18" charset="0"/>
                <a:cs typeface="Times New Roman" pitchFamily="18" charset="0"/>
              </a:rPr>
              <a:t>Чем закончится рассказ?</a:t>
            </a:r>
          </a:p>
          <a:p>
            <a:pPr algn="ctr"/>
            <a:r>
              <a:rPr lang="ru-RU" b="1" dirty="0" smtClean="0">
                <a:solidFill>
                  <a:srgbClr val="AC148B"/>
                </a:solidFill>
                <a:latin typeface="Times New Roman" pitchFamily="18" charset="0"/>
                <a:cs typeface="Times New Roman" pitchFamily="18" charset="0"/>
              </a:rPr>
              <a:t>Как будут развиваться события после финала?</a:t>
            </a:r>
          </a:p>
          <a:p>
            <a:pPr algn="ctr"/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6000768"/>
            <a:ext cx="1428760" cy="5000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AC148B"/>
                </a:solidFill>
              </a:rPr>
              <a:t>1 вариант</a:t>
            </a:r>
            <a:endParaRPr lang="ru-RU" b="1" dirty="0">
              <a:solidFill>
                <a:srgbClr val="AC148B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28992" y="6000768"/>
            <a:ext cx="1428760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AC148B"/>
                </a:solidFill>
              </a:rPr>
              <a:t>2 вариант</a:t>
            </a:r>
            <a:endParaRPr lang="ru-RU" b="1" dirty="0">
              <a:solidFill>
                <a:srgbClr val="AC148B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99697" y="6000768"/>
            <a:ext cx="1669864" cy="5000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AC148B"/>
                </a:solidFill>
              </a:rPr>
              <a:t>3 вариант</a:t>
            </a:r>
            <a:endParaRPr lang="ru-RU" b="1" dirty="0">
              <a:solidFill>
                <a:srgbClr val="AC148B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10800000" flipV="1">
            <a:off x="2000232" y="5715016"/>
            <a:ext cx="642942" cy="2857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5" idx="2"/>
          </p:cNvCxnSpPr>
          <p:nvPr/>
        </p:nvCxnSpPr>
        <p:spPr>
          <a:xfrm rot="5400000">
            <a:off x="4143372" y="5857892"/>
            <a:ext cx="285752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286512" y="5715016"/>
            <a:ext cx="428628" cy="2857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6A1A8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Методы начала урока</a:t>
            </a:r>
            <a:endParaRPr lang="ru-RU" sz="4000" dirty="0">
              <a:solidFill>
                <a:srgbClr val="6A1A8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9774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«Улыбнемся друг другу».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 улыбнулась вам, и вы улыбнитесь друг другу, и подумайте, как хорошо, что мы сегодня все вместе. Мы спокойны, добры и приветливы. Выдохните вчерашнюю обиду и злость, беспокойство. Забудьте о них. Вдохните в себя свежесть  ясного дня, тепло солнечных лучей. Пожелаем друг другу хорошего настроения.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Погладьте себя по голове.  Обнимите себя.  Пожмите соседу руку.  Улыбнитесь друг другу.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«Приветствие».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Учащиеся проходят по классу и приветствуют друг друга, говоря при этом слова приветствия или называя свои имена.</a:t>
            </a:r>
          </a:p>
          <a:p>
            <a:pPr algn="ctr">
              <a:buNone/>
            </a:pPr>
            <a:r>
              <a:rPr lang="ru-RU" sz="2400" dirty="0" smtClean="0"/>
              <a:t>   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Это позволяет весело начать урок, размяться перед более серьезными упражнениями, способствует установлению контакта между учениками в течение нескольких минут. </a:t>
            </a:r>
          </a:p>
          <a:p>
            <a:pPr>
              <a:buNone/>
            </a:pPr>
            <a:endParaRPr lang="ru-RU" sz="24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1438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6A1A8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Методы выяснения целей</a:t>
            </a:r>
            <a:endParaRPr lang="ru-RU" sz="4000" dirty="0">
              <a:solidFill>
                <a:srgbClr val="6A1A8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5286412"/>
          </a:xfrm>
        </p:spPr>
        <p:txBody>
          <a:bodyPr>
            <a:normAutofit fontScale="70000" lnSpcReduction="20000"/>
          </a:bodyPr>
          <a:lstStyle/>
          <a:p>
            <a:r>
              <a:rPr lang="ru-RU" sz="2900" b="1" i="1" dirty="0" smtClean="0">
                <a:ln w="1905"/>
                <a:solidFill>
                  <a:srgbClr val="9B258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«Знаем – не знаем»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9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Цели использования метода </a:t>
            </a:r>
            <a:r>
              <a:rPr lang="ru-RU" sz="2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позволяют  мне понять, что из спланированного на урок материала ученики знают, а что нет. На какие знания школьников можно опираться, давая новый материал. Я задаю обучающимся вопросы, подводя их к цели и задачам урока. Учащиеся, отвечая на них, выясняют совместно со мной, что они уже знают по данной теме, а что нет</a:t>
            </a:r>
            <a:r>
              <a:rPr lang="ru-RU" sz="2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endParaRPr lang="ru-RU" sz="29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b="1" i="1" dirty="0" smtClean="0">
                <a:ln w="1905"/>
                <a:solidFill>
                  <a:srgbClr val="9B258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«Цветочная поляна»</a:t>
            </a:r>
          </a:p>
          <a:p>
            <a:pPr>
              <a:buNone/>
            </a:pPr>
            <a:r>
              <a:rPr lang="ru-RU" sz="2900" dirty="0" smtClean="0"/>
              <a:t>     </a:t>
            </a:r>
            <a:r>
              <a:rPr lang="ru-RU" sz="2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Перед началом выяснения ожиданий и опасений я объясняю, почему важно выяснить цели, ожидания и опасения. Свои ожидания ученики записывают на цветах синего цвета, а опасения – красного. Те, кто записал, прикрепляют цветы к поляне. После того, как все ученики прикрепят свои цветочки, я озвучиваю их, после чего мы организуем обсуждение и систематизацию сформулированных целей, пожеланий и опасений. В процессе обсуждения уточняем записанные ожидания и опасения. В завершении метода я подвожу итоги выяснения ожиданий и опасений.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6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6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6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6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6A1A8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Методы подведения итогов</a:t>
            </a:r>
            <a:endParaRPr lang="ru-RU" sz="4000" dirty="0">
              <a:solidFill>
                <a:srgbClr val="6A1A8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496944" cy="451997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Позволяют эффективно, грамотно и интересно в форме игры подвести итоги урока и завершить работу.</a:t>
            </a:r>
            <a:r>
              <a:rPr lang="ru-RU" sz="2200" dirty="0" smtClean="0"/>
              <a:t> </a:t>
            </a: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меня этот этап очень важен, поскольку позволяет выяснить, что ребята усвоили хорошо, а на что необходимо обратить внимание на следующем уроке. </a:t>
            </a:r>
          </a:p>
          <a:p>
            <a:pPr marL="114300" indent="0">
              <a:buNone/>
            </a:pPr>
            <a:r>
              <a:rPr lang="ru-RU" sz="2200" b="1" i="1" dirty="0" smtClean="0">
                <a:solidFill>
                  <a:srgbClr val="9B2582"/>
                </a:solidFill>
                <a:latin typeface="Times New Roman" pitchFamily="18" charset="0"/>
                <a:cs typeface="Times New Roman" pitchFamily="18" charset="0"/>
              </a:rPr>
              <a:t> «Ромашка»</a:t>
            </a:r>
          </a:p>
          <a:p>
            <a:pPr marL="114300" indent="0">
              <a:buNone/>
            </a:pP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Дети отрывают лепестки ромашки, по кругу передают разноцветные листы и отвечают на главные вопросы, относящиеся к теме урока, записанные на обратной стороне.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9B2582"/>
                </a:solidFill>
                <a:latin typeface="Times New Roman" pitchFamily="18" charset="0"/>
                <a:cs typeface="Times New Roman" pitchFamily="18" charset="0"/>
              </a:rPr>
              <a:t>«Итоговый </a:t>
            </a:r>
            <a:r>
              <a:rPr lang="ru-RU" sz="2000" b="1" i="1" dirty="0">
                <a:solidFill>
                  <a:srgbClr val="9B2582"/>
                </a:solidFill>
                <a:latin typeface="Times New Roman" pitchFamily="18" charset="0"/>
                <a:cs typeface="Times New Roman" pitchFamily="18" charset="0"/>
              </a:rPr>
              <a:t>круг»</a:t>
            </a:r>
            <a:endPara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defTabSz="449263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плакате большой круг, разделённый на секторы: «Усвоение мною новых знаний», «Моё участие в работе группы», «Мне было   интересно», «Мне понравилось выполнять упражнения», «Мне понравилось выступать перед ребятами».</a:t>
            </a:r>
          </a:p>
          <a:p>
            <a:pPr marL="0" lvl="0" indent="0" defTabSz="449263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Всем ученикам предлагается фломастером нарисовать  кружочек. Чем ярче ощущения, тем ближе к центру располагается кружочек. Если отношение негативное – кружочек рисуется за пределами круга.</a:t>
            </a:r>
          </a:p>
          <a:p>
            <a:pPr>
              <a:buNone/>
            </a:pPr>
            <a:endParaRPr lang="ru-RU" sz="2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2464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6A1A8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Методы релаксации</a:t>
            </a:r>
            <a:endParaRPr lang="ru-RU" sz="4000" dirty="0">
              <a:solidFill>
                <a:srgbClr val="6A1A8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1915" y="1268760"/>
            <a:ext cx="8229600" cy="5072098"/>
          </a:xfrm>
        </p:spPr>
        <p:txBody>
          <a:bodyPr>
            <a:normAutofit/>
          </a:bodyPr>
          <a:lstStyle/>
          <a:p>
            <a:pPr eaLnBrk="0" hangingPunct="0">
              <a:buNone/>
            </a:pPr>
            <a:r>
              <a:rPr lang="ru-RU" sz="2200" b="1" i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Если вы чувствуете, что обучающиеся устали, сделайте паузу, вспомните о восстанавливающей силе релаксации! 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ru-RU" sz="2000" i="1" dirty="0" smtClean="0">
                <a:solidFill>
                  <a:srgbClr val="9B25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9B2582"/>
                </a:solidFill>
                <a:latin typeface="Times New Roman" pitchFamily="18" charset="0"/>
                <a:cs typeface="Times New Roman" pitchFamily="18" charset="0"/>
              </a:rPr>
              <a:t>Метод «Земля, воздух, огонь и вода».</a:t>
            </a:r>
          </a:p>
          <a:p>
            <a:pPr eaLnBrk="0" hangingPunct="0"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   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Учащиеся по команде учителя изображают одно из состояний – воздух, землю, огонь и воду.</a:t>
            </a:r>
            <a:r>
              <a:rPr lang="ru-RU" sz="2000" b="1" dirty="0" smtClean="0">
                <a:solidFill>
                  <a:srgbClr val="7030A0"/>
                </a:solidFill>
              </a:rPr>
              <a:t/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 сама принимаю в этом участие, помогая при этом неуверенным и стеснительным ученикам активнее участвовать в упражнении. 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rgbClr val="9B2582"/>
                </a:solidFill>
                <a:latin typeface="Times New Roman" pitchFamily="18" charset="0"/>
                <a:cs typeface="Times New Roman" pitchFamily="18" charset="0"/>
              </a:rPr>
              <a:t>«Веселый мяч».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9B25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9B258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 err="1" smtClean="0">
                <a:solidFill>
                  <a:srgbClr val="9B2582"/>
                </a:solidFill>
                <a:latin typeface="Times New Roman" pitchFamily="18" charset="0"/>
                <a:cs typeface="Times New Roman" pitchFamily="18" charset="0"/>
              </a:rPr>
              <a:t>Физминутки</a:t>
            </a:r>
            <a:r>
              <a:rPr lang="ru-RU" sz="2000" b="1" i="1" dirty="0" smtClean="0">
                <a:solidFill>
                  <a:srgbClr val="9B2582"/>
                </a:solidFill>
                <a:latin typeface="Times New Roman" pitchFamily="18" charset="0"/>
                <a:cs typeface="Times New Roman" pitchFamily="18" charset="0"/>
              </a:rPr>
              <a:t> для глаз».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ru-RU" sz="2000" b="1" i="1" dirty="0" err="1" smtClean="0">
                <a:solidFill>
                  <a:srgbClr val="9B2582"/>
                </a:solidFill>
                <a:latin typeface="Times New Roman" pitchFamily="18" charset="0"/>
                <a:cs typeface="Times New Roman" pitchFamily="18" charset="0"/>
              </a:rPr>
              <a:t>Муз.зарядка</a:t>
            </a:r>
            <a:r>
              <a:rPr lang="ru-RU" sz="2000" b="1" i="1" dirty="0" smtClean="0">
                <a:solidFill>
                  <a:srgbClr val="9B258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hangingPunct="0">
              <a:buFont typeface="Arial" pitchFamily="34" charset="0"/>
              <a:buChar char="•"/>
            </a:pPr>
            <a:endParaRPr lang="ru-RU" sz="2000" b="1" i="1" dirty="0" smtClean="0">
              <a:solidFill>
                <a:srgbClr val="9B258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pic>
        <p:nvPicPr>
          <p:cNvPr id="6" name="Picture 2" descr="K:\фото\IMG_28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786322"/>
            <a:ext cx="2714644" cy="1714512"/>
          </a:xfrm>
          <a:prstGeom prst="rect">
            <a:avLst/>
          </a:prstGeom>
          <a:noFill/>
        </p:spPr>
      </p:pic>
      <p:pic>
        <p:nvPicPr>
          <p:cNvPr id="7" name="Рисунок 6" descr="C:\Users\1\Desktop\Моя школа\ФОТО-ШКОЛА\Окрытые уроки фото 2013\Бурцева А.А\IMG_156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05064"/>
            <a:ext cx="3782700" cy="2495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4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4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6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548680"/>
            <a:ext cx="5904656" cy="102521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6A1A8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Подведём  итоги</a:t>
            </a:r>
            <a:endParaRPr lang="ru-RU" sz="4000" dirty="0">
              <a:solidFill>
                <a:srgbClr val="6A1A8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472518" cy="516804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200" b="1" i="1" dirty="0" smtClean="0">
                <a:solidFill>
                  <a:srgbClr val="9B258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2200" b="1" i="1" dirty="0" smtClean="0">
                <a:solidFill>
                  <a:srgbClr val="9B2582"/>
                </a:solidFill>
                <a:latin typeface="Times New Roman" pitchFamily="18" charset="0"/>
                <a:cs typeface="Times New Roman" pitchFamily="18" charset="0"/>
              </a:rPr>
              <a:t> «Многие предметы в школе настолько серьезны,</a:t>
            </a:r>
            <a:r>
              <a:rPr lang="en-US" sz="2200" b="1" i="1" dirty="0" smtClean="0">
                <a:solidFill>
                  <a:srgbClr val="9B25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smtClean="0">
                <a:solidFill>
                  <a:srgbClr val="9B2582"/>
                </a:solidFill>
                <a:latin typeface="Times New Roman" pitchFamily="18" charset="0"/>
                <a:cs typeface="Times New Roman" pitchFamily="18" charset="0"/>
              </a:rPr>
              <a:t>что полезно </a:t>
            </a:r>
            <a:r>
              <a:rPr lang="en-US" sz="2200" b="1" i="1" dirty="0" smtClean="0">
                <a:solidFill>
                  <a:srgbClr val="9B2582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200" b="1" i="1" dirty="0" smtClean="0">
                <a:solidFill>
                  <a:srgbClr val="9B2582"/>
                </a:solidFill>
                <a:latin typeface="Times New Roman" pitchFamily="18" charset="0"/>
                <a:cs typeface="Times New Roman" pitchFamily="18" charset="0"/>
              </a:rPr>
              <a:t>не упускать случая сделать их немного занимательными» 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Необходимо использовать различные формы, методы и приемы обучения в начальной школе, которые: </a:t>
            </a:r>
          </a:p>
          <a:p>
            <a:pPr>
              <a:buFont typeface="Arial" pitchFamily="34" charset="0"/>
              <a:buChar char="•"/>
            </a:pPr>
            <a:r>
              <a:rPr lang="ru-RU" sz="2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позволяют преподать материал в доступной, интересной, яркой и образной форме;  </a:t>
            </a:r>
          </a:p>
          <a:p>
            <a:pPr>
              <a:buFont typeface="Arial" pitchFamily="34" charset="0"/>
              <a:buChar char="•"/>
            </a:pPr>
            <a:r>
              <a:rPr lang="ru-RU" sz="2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способствуют лучшему усвоению знаний;</a:t>
            </a:r>
          </a:p>
          <a:p>
            <a:pPr>
              <a:buFont typeface="Arial" pitchFamily="34" charset="0"/>
              <a:buChar char="•"/>
            </a:pPr>
            <a:r>
              <a:rPr lang="ru-RU" sz="2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вызывают интерес к познанию; </a:t>
            </a:r>
          </a:p>
          <a:p>
            <a:pPr>
              <a:buFont typeface="Arial" pitchFamily="34" charset="0"/>
              <a:buChar char="•"/>
            </a:pPr>
            <a:r>
              <a:rPr lang="ru-RU" sz="2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формируют коммуникативную, личностную, социальную, интеллектуальную компетенции.</a:t>
            </a:r>
          </a:p>
          <a:p>
            <a:pPr marL="114300" indent="0">
              <a:buNone/>
            </a:pPr>
            <a:endParaRPr lang="ru-RU" sz="22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Уроки с использованием активных методов обучения интересны не только для учащихся, но и для учителей. Но бессистемное, непродуманное их использование не дает хороших результатов. Поэтому очень важно активно разрабатывать и внедрять в урок методы в соответствии с индивидуальными особенностями своего класса. </a:t>
            </a:r>
          </a:p>
        </p:txBody>
      </p:sp>
      <p:pic>
        <p:nvPicPr>
          <p:cNvPr id="5" name="Рисунок 4" descr="C:\Users\1\Downloads\Картинки\Школа\74641066_darovanie_ru_scoliniki_01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2192660" cy="1296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6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6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6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6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6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6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6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6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6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6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6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6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6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8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6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6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4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6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6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1\Desktop\декабрь\DSCF965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30" y="260648"/>
            <a:ext cx="4761126" cy="3672408"/>
          </a:xfrm>
          <a:prstGeom prst="rect">
            <a:avLst/>
          </a:prstGeom>
          <a:noFill/>
          <a:ln w="38100">
            <a:solidFill>
              <a:srgbClr val="AC148B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4503186" y="692696"/>
            <a:ext cx="4332468" cy="50167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buNone/>
            </a:pPr>
            <a:r>
              <a:rPr lang="ru-RU" sz="4000" b="1" cap="none" spc="50" dirty="0" smtClean="0">
                <a:ln w="11430"/>
                <a:solidFill>
                  <a:srgbClr val="AC148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Желаю Вам </a:t>
            </a:r>
          </a:p>
          <a:p>
            <a:pPr algn="r">
              <a:buNone/>
            </a:pPr>
            <a:r>
              <a:rPr lang="ru-RU" sz="4000" b="1" spc="50" dirty="0">
                <a:ln w="11430"/>
                <a:solidFill>
                  <a:srgbClr val="AC148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000" b="1" cap="none" spc="50" dirty="0" smtClean="0">
                <a:ln w="11430"/>
                <a:solidFill>
                  <a:srgbClr val="AC148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нтересных</a:t>
            </a:r>
          </a:p>
          <a:p>
            <a:pPr algn="r">
              <a:buNone/>
            </a:pPr>
            <a:r>
              <a:rPr lang="ru-RU" sz="4000" b="1" cap="none" spc="50" dirty="0" smtClean="0">
                <a:ln w="11430"/>
                <a:solidFill>
                  <a:srgbClr val="AC148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уроков, </a:t>
            </a:r>
          </a:p>
          <a:p>
            <a:pPr algn="r">
              <a:buNone/>
            </a:pPr>
            <a:r>
              <a:rPr lang="ru-RU" sz="4000" b="1" cap="none" spc="50" dirty="0" smtClean="0">
                <a:ln w="11430"/>
                <a:solidFill>
                  <a:srgbClr val="AC148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любознательных </a:t>
            </a:r>
          </a:p>
          <a:p>
            <a:pPr algn="r">
              <a:buNone/>
            </a:pPr>
            <a:r>
              <a:rPr lang="ru-RU" sz="4000" b="1" spc="50" dirty="0">
                <a:ln w="11430"/>
                <a:solidFill>
                  <a:srgbClr val="AC148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4000" b="1" cap="none" spc="50" dirty="0" smtClean="0">
                <a:ln w="11430"/>
                <a:solidFill>
                  <a:srgbClr val="AC148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чеников</a:t>
            </a:r>
          </a:p>
          <a:p>
            <a:pPr algn="r">
              <a:buNone/>
            </a:pPr>
            <a:r>
              <a:rPr lang="ru-RU" sz="4000" b="1" spc="50" dirty="0" smtClean="0">
                <a:ln w="11430"/>
                <a:solidFill>
                  <a:srgbClr val="AC148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endParaRPr lang="ru-RU" sz="4000" b="1" cap="none" spc="50" dirty="0" smtClean="0">
              <a:ln w="11430"/>
              <a:solidFill>
                <a:srgbClr val="AC148B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4000" b="1" cap="none" spc="50" dirty="0" smtClean="0">
                <a:ln w="11430"/>
                <a:solidFill>
                  <a:srgbClr val="AC148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творческих </a:t>
            </a:r>
          </a:p>
          <a:p>
            <a:pPr algn="r">
              <a:buNone/>
            </a:pPr>
            <a:r>
              <a:rPr lang="ru-RU" sz="4000" b="1" cap="none" spc="50" dirty="0" smtClean="0">
                <a:ln w="11430"/>
                <a:solidFill>
                  <a:srgbClr val="AC148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успехов!!!</a:t>
            </a:r>
            <a:endParaRPr lang="ru-RU" sz="4000" b="1" cap="none" spc="50" dirty="0">
              <a:ln w="11430"/>
              <a:solidFill>
                <a:srgbClr val="AC148B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218" name="Picture 2" descr="C:\Users\1\Downloads\Картинки\Школа\0_6b565_c3e0255f_X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093" y="4077072"/>
            <a:ext cx="3982963" cy="233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i="1" dirty="0" smtClean="0">
                <a:solidFill>
                  <a:srgbClr val="9B258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solidFill>
                  <a:srgbClr val="9B258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6A1A80"/>
                </a:solidFill>
                <a:latin typeface="Times New Roman" pitchFamily="18" charset="0"/>
                <a:cs typeface="Times New Roman" pitchFamily="18" charset="0"/>
              </a:rPr>
              <a:t>Существенной составляющей педагогических технологий являются методы </a:t>
            </a:r>
            <a:r>
              <a:rPr lang="ru-RU" sz="2700" b="1" dirty="0" smtClean="0">
                <a:solidFill>
                  <a:srgbClr val="6A1A80"/>
                </a:solidFill>
                <a:latin typeface="Times New Roman" pitchFamily="18" charset="0"/>
                <a:cs typeface="Times New Roman" pitchFamily="18" charset="0"/>
              </a:rPr>
              <a:t>обучения</a:t>
            </a:r>
            <a:r>
              <a:rPr lang="ru-RU" sz="2700" b="1" i="1" dirty="0" smtClean="0">
                <a:solidFill>
                  <a:srgbClr val="9B258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solidFill>
                  <a:srgbClr val="9B258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b="1" i="1" dirty="0">
              <a:solidFill>
                <a:srgbClr val="9B258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28800"/>
            <a:ext cx="8715436" cy="460851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Методы обучения — это способы взаимосвязанной деятельности педагогов и учеников по осуществлению задач образования, воспитания и развития.                               </a:t>
            </a:r>
          </a:p>
          <a:p>
            <a:pPr>
              <a:buNone/>
            </a:pPr>
            <a:r>
              <a:rPr lang="ru-RU" sz="3400" b="1" i="1" dirty="0" smtClean="0">
                <a:solidFill>
                  <a:srgbClr val="9B25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smtClean="0">
                <a:solidFill>
                  <a:srgbClr val="9B2582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</a:t>
            </a:r>
            <a:r>
              <a:rPr lang="ru-RU" sz="3400" b="1" i="1" dirty="0" smtClean="0">
                <a:solidFill>
                  <a:srgbClr val="9B25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i="1" dirty="0" smtClean="0">
                <a:solidFill>
                  <a:srgbClr val="9B2582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3400" b="1" i="1" dirty="0" smtClean="0">
                <a:solidFill>
                  <a:srgbClr val="9B258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400" b="1" i="1" dirty="0" smtClean="0">
                <a:solidFill>
                  <a:srgbClr val="9B25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i="1" dirty="0" smtClean="0">
                <a:solidFill>
                  <a:srgbClr val="9B2582"/>
                </a:solidFill>
                <a:latin typeface="Times New Roman" pitchFamily="18" charset="0"/>
                <a:cs typeface="Times New Roman" pitchFamily="18" charset="0"/>
              </a:rPr>
              <a:t>К.</a:t>
            </a:r>
            <a:r>
              <a:rPr lang="en-US" sz="3400" b="1" i="1" dirty="0" smtClean="0">
                <a:solidFill>
                  <a:srgbClr val="9B25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i="1" dirty="0" err="1" smtClean="0">
                <a:solidFill>
                  <a:srgbClr val="9B2582"/>
                </a:solidFill>
                <a:latin typeface="Times New Roman" pitchFamily="18" charset="0"/>
                <a:cs typeface="Times New Roman" pitchFamily="18" charset="0"/>
              </a:rPr>
              <a:t>Бабанский</a:t>
            </a:r>
            <a:r>
              <a:rPr lang="ru-RU" sz="3400" b="1" dirty="0" smtClean="0">
                <a:solidFill>
                  <a:srgbClr val="9B2582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3400" b="1" dirty="0" smtClean="0">
                <a:solidFill>
                  <a:srgbClr val="9B2582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en-US" sz="3400" b="1" dirty="0" smtClean="0">
              <a:solidFill>
                <a:srgbClr val="9B258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</a:p>
          <a:p>
            <a:pPr>
              <a:buFont typeface="Arial" pitchFamily="34" charset="0"/>
              <a:buChar char="•"/>
            </a:pPr>
            <a:r>
              <a:rPr lang="ru-RU" sz="3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Методы обучения — это способы обучающей работы учителя и организации учебно-познавательной деятельности учащихся по решению различных дидактических задач, направленных на овладение изучаемым материалом.</a:t>
            </a:r>
          </a:p>
          <a:p>
            <a:pPr>
              <a:buNone/>
            </a:pPr>
            <a:r>
              <a:rPr lang="ru-RU" sz="3400" b="1" i="1" dirty="0" smtClean="0">
                <a:solidFill>
                  <a:srgbClr val="9B2582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</a:t>
            </a:r>
            <a:r>
              <a:rPr lang="ru-RU" sz="3400" b="1" i="1" dirty="0" smtClean="0">
                <a:solidFill>
                  <a:srgbClr val="9B2582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400" b="1" i="1" dirty="0" smtClean="0">
                <a:solidFill>
                  <a:srgbClr val="9B2582"/>
                </a:solidFill>
                <a:latin typeface="Times New Roman" pitchFamily="18" charset="0"/>
                <a:cs typeface="Times New Roman" pitchFamily="18" charset="0"/>
              </a:rPr>
              <a:t>. Ф. </a:t>
            </a:r>
            <a:r>
              <a:rPr lang="ru-RU" sz="3400" b="1" i="1" dirty="0" smtClean="0">
                <a:solidFill>
                  <a:srgbClr val="9B2582"/>
                </a:solidFill>
                <a:latin typeface="Times New Roman" pitchFamily="18" charset="0"/>
                <a:cs typeface="Times New Roman" pitchFamily="18" charset="0"/>
              </a:rPr>
              <a:t>Харламов</a:t>
            </a:r>
            <a:endParaRPr lang="ru-RU" sz="3400" b="1" i="1" dirty="0" smtClean="0">
              <a:solidFill>
                <a:srgbClr val="9B258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1\Downloads\Картинки\картинки - 1 сентября\11653_html_cfd9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59694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63185" y="404664"/>
            <a:ext cx="8229600" cy="43204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i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«Методы, используемые в учебной                 деятельности, должны вызывать        интерес у ребенка к познанию окружающего мира, а учебное              заведение стать школой радости.       Радости познания, творчества, общения».  </a:t>
            </a:r>
          </a:p>
          <a:p>
            <a:pPr algn="ctr">
              <a:buNone/>
            </a:pPr>
            <a:r>
              <a:rPr lang="ru-RU" sz="3200" b="1" i="1" dirty="0" smtClean="0">
                <a:ln w="1905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ru-RU" sz="2800" b="1" i="1" dirty="0" smtClean="0">
                <a:ln w="1905"/>
                <a:solidFill>
                  <a:srgbClr val="9B258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В. А. Сухомлинский </a:t>
            </a:r>
          </a:p>
          <a:p>
            <a:pPr algn="ctr">
              <a:buNone/>
            </a:pPr>
            <a:endParaRPr lang="ru-RU" sz="28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ownloads\Картинки\Школа\knigki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490218"/>
            <a:ext cx="3161928" cy="201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6A1A8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Требования к методам обучения</a:t>
            </a:r>
            <a:endParaRPr lang="ru-RU" sz="4000" b="1" dirty="0">
              <a:ln w="1905"/>
              <a:solidFill>
                <a:srgbClr val="6A1A8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85926"/>
            <a:ext cx="8501122" cy="442915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Научность методов.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Доступность метода, его соответствие психолого-педагогическим возможностям развития школьников.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Результативность метода обучения, его направленность на прочное овладение учебным материалом, на выполнения задач воспитания школьников.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Необходимость систематически изучать, использовать в своей работе инновационные методы.</a:t>
            </a:r>
          </a:p>
          <a:p>
            <a:pPr>
              <a:buFont typeface="Wingdings" pitchFamily="2" charset="2"/>
              <a:buChar char="v"/>
            </a:pP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4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4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4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4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6131024" cy="121444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n w="1905"/>
                <a:solidFill>
                  <a:srgbClr val="6A1A8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Выбор методов обучения зависит:</a:t>
            </a:r>
            <a:endParaRPr lang="ru-RU" sz="4000" b="1" dirty="0">
              <a:ln w="1905"/>
              <a:solidFill>
                <a:srgbClr val="6A1A8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1072" y="1268760"/>
            <a:ext cx="8329642" cy="5229073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v"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 общих и конкретных целей обучения; содержания материала конкретного урока.                                        </a:t>
            </a: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endParaRPr lang="ru-RU" sz="2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 времени, отведенного на изучение того или иного материала.</a:t>
            </a:r>
          </a:p>
          <a:p>
            <a:pPr lvl="0"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 возрастных особенностей учащихся, уровня их познавательных возможностей. </a:t>
            </a:r>
          </a:p>
          <a:p>
            <a:pPr lvl="0"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 уровня подготовленности учащихся.</a:t>
            </a:r>
          </a:p>
          <a:p>
            <a:pPr lvl="0"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 материальной оснащенности учебного заведения, наличия оборудования, наглядных пособий, технических средств.</a:t>
            </a:r>
          </a:p>
          <a:p>
            <a:pPr lvl="0"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 возможностей и особенности учителя, уровня теоретической и практической подготовленности, методического мастерства, его личных качеств. </a:t>
            </a:r>
          </a:p>
          <a:p>
            <a:pPr algn="r"/>
            <a:endParaRPr lang="ru-RU" sz="2000" b="1" dirty="0" smtClean="0">
              <a:solidFill>
                <a:srgbClr val="7030A0"/>
              </a:solidFill>
            </a:endParaRPr>
          </a:p>
          <a:p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1\Downloads\Картинки\Школа\image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60648"/>
            <a:ext cx="2038474" cy="137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4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4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235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6A1A8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Особенности современного урока</a:t>
            </a:r>
            <a:endParaRPr lang="ru-RU" sz="4000" dirty="0">
              <a:solidFill>
                <a:srgbClr val="6A1A8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700808"/>
            <a:ext cx="8712968" cy="4737708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2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Современный урок - свободный урок, </a:t>
            </a:r>
          </a:p>
          <a:p>
            <a:pPr algn="r">
              <a:buNone/>
            </a:pPr>
            <a:r>
              <a:rPr lang="ru-RU" sz="2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урок, освобожденный от страха: </a:t>
            </a:r>
          </a:p>
          <a:p>
            <a:pPr algn="r">
              <a:buNone/>
            </a:pPr>
            <a:r>
              <a:rPr lang="ru-RU" sz="2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никто никого  не пугает </a:t>
            </a:r>
          </a:p>
          <a:p>
            <a:pPr algn="r">
              <a:buNone/>
            </a:pPr>
            <a:r>
              <a:rPr lang="ru-RU" sz="2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никто никого не боится.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Создается доброжелательная атмосфера.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Формируется высокий уровень мотивации.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Придаётся большое значение способам учебной    работы.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Уделяется специальное внимание развитию у об -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ся</a:t>
            </a:r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умений самостоятельной познавательной деятельности,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творческого отношения к учебному процессу.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C:\Users\1\Downloads\Картинки\Школа\x_e79d1aa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2378541" cy="206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4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4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6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4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4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4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4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8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4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6120680" cy="114300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6A1A80"/>
                </a:solidFill>
                <a:latin typeface="Times New Roman" pitchFamily="18" charset="0"/>
                <a:cs typeface="Times New Roman" pitchFamily="18" charset="0"/>
              </a:rPr>
              <a:t>Организационные основания урока </a:t>
            </a:r>
            <a:endParaRPr lang="ru-RU" sz="4000" b="1" dirty="0">
              <a:solidFill>
                <a:srgbClr val="6A1A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50059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Работают все и работает каждый. 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Интересно мнение каждого и радуют успехи каждого. 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Все благодарны каждому за его участие, и каждый благодарен всем за свое продвижение к знаниям. 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Доверие к учителю как к руководителю групповой работы, но каждый имеет право на инициативное предложение. 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Все и каждый имеют право высказать мнение относительно проведенного занятия.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4098" name="Picture 2" descr="C:\Users\1\Downloads\Картинки\Школа\0c0632cc76566fe8dd5db3601f5a09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0647"/>
            <a:ext cx="1929745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707904" y="404663"/>
            <a:ext cx="4464496" cy="266429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solidFill>
                  <a:srgbClr val="6A1A80"/>
                </a:solidFill>
              </a:rPr>
              <a:t>Ученик </a:t>
            </a:r>
            <a:r>
              <a:rPr lang="ru-RU" b="1" dirty="0">
                <a:solidFill>
                  <a:srgbClr val="6A1A80"/>
                </a:solidFill>
              </a:rPr>
              <a:t>– активный субъект образовательного процесса, проявляющий самостоятельность в выработке и принятии решений, готовый нести ответственность за свои действия, уверенный в себе, целеустремленный. </a:t>
            </a:r>
          </a:p>
        </p:txBody>
      </p:sp>
      <p:pic>
        <p:nvPicPr>
          <p:cNvPr id="10" name="Рисунок 9" descr="C:\Users\1\Desktop\Моя школа\ФОТО-ШКОЛА\Окрытые уроки фото 2013\Бурцева А.А\11-IMG_160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2609850" cy="3916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1\Desktop\Моя школа\ФОТО-ШКОЛА\Окрытые уроки фото 2013\Бурцева А.А\IMG_155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84984"/>
            <a:ext cx="4559930" cy="30864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467544" y="3861048"/>
            <a:ext cx="4157083" cy="27473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solidFill>
                  <a:srgbClr val="6A1A80"/>
                </a:solidFill>
              </a:rPr>
              <a:t>Учитель</a:t>
            </a:r>
            <a:r>
              <a:rPr lang="ru-RU" b="1" dirty="0">
                <a:solidFill>
                  <a:srgbClr val="6A1A80"/>
                </a:solidFill>
              </a:rPr>
              <a:t> – консультант, наставник, партнер.                             </a:t>
            </a:r>
            <a:r>
              <a:rPr lang="ru-RU" b="1" u="sng" dirty="0">
                <a:solidFill>
                  <a:srgbClr val="6A1A80"/>
                </a:solidFill>
              </a:rPr>
              <a:t>Задача учителя </a:t>
            </a:r>
            <a:r>
              <a:rPr lang="ru-RU" b="1" dirty="0">
                <a:solidFill>
                  <a:srgbClr val="6A1A80"/>
                </a:solidFill>
              </a:rPr>
              <a:t>– определить направление работы, создать условия для инициативы обучающихся; грамотно организовать деятельность учащихся.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1812</TotalTime>
  <Words>2100</Words>
  <Application>Microsoft Office PowerPoint</Application>
  <PresentationFormat>Экран (4:3)</PresentationFormat>
  <Paragraphs>202</Paragraphs>
  <Slides>27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Аптека</vt:lpstr>
      <vt:lpstr>Презентация PowerPoint</vt:lpstr>
      <vt:lpstr>Человек запоминает</vt:lpstr>
      <vt:lpstr> Существенной составляющей педагогических технологий являются методы обучения </vt:lpstr>
      <vt:lpstr>Презентация PowerPoint</vt:lpstr>
      <vt:lpstr>Требования к методам обучения</vt:lpstr>
      <vt:lpstr>Выбор методов обучения зависит:</vt:lpstr>
      <vt:lpstr>Особенности современного урока</vt:lpstr>
      <vt:lpstr>Организационные основания урока </vt:lpstr>
      <vt:lpstr>Презентация PowerPoint</vt:lpstr>
      <vt:lpstr>Особенности современных методов обучения</vt:lpstr>
      <vt:lpstr>Презентация PowerPoint</vt:lpstr>
      <vt:lpstr>Опираясь на современные достижения педагогики, психологии и методики, я исхожу из следующих положений:</vt:lpstr>
      <vt:lpstr>Презентация PowerPoint</vt:lpstr>
      <vt:lpstr>Презентация PowerPoint</vt:lpstr>
      <vt:lpstr>Игра</vt:lpstr>
      <vt:lpstr>Пары и группы</vt:lpstr>
      <vt:lpstr>Проблемные методы</vt:lpstr>
      <vt:lpstr>    Метод проектов</vt:lpstr>
      <vt:lpstr>Метод дискуссии</vt:lpstr>
      <vt:lpstr>ИКТ</vt:lpstr>
      <vt:lpstr>Метод   незаконченного рассказа</vt:lpstr>
      <vt:lpstr>Методы начала урока</vt:lpstr>
      <vt:lpstr>Методы выяснения целей</vt:lpstr>
      <vt:lpstr>Методы подведения итогов</vt:lpstr>
      <vt:lpstr>Методы релаксации</vt:lpstr>
      <vt:lpstr>Подведём  итоги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обучения </dc:title>
  <cp:lastModifiedBy>1</cp:lastModifiedBy>
  <cp:revision>196</cp:revision>
  <dcterms:modified xsi:type="dcterms:W3CDTF">2014-01-08T17:07:32Z</dcterms:modified>
</cp:coreProperties>
</file>