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81" r:id="rId5"/>
    <p:sldId id="260" r:id="rId6"/>
    <p:sldId id="262" r:id="rId7"/>
    <p:sldId id="264" r:id="rId8"/>
    <p:sldId id="271" r:id="rId9"/>
    <p:sldId id="265" r:id="rId10"/>
    <p:sldId id="266" r:id="rId11"/>
    <p:sldId id="273" r:id="rId12"/>
    <p:sldId id="274" r:id="rId13"/>
    <p:sldId id="275" r:id="rId14"/>
    <p:sldId id="276" r:id="rId15"/>
    <p:sldId id="277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2" autoAdjust="0"/>
    <p:restoredTop sz="91119" autoAdjust="0"/>
  </p:normalViewPr>
  <p:slideViewPr>
    <p:cSldViewPr>
      <p:cViewPr>
        <p:scale>
          <a:sx n="100" d="100"/>
          <a:sy n="100" d="100"/>
        </p:scale>
        <p:origin x="-72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180521-86BC-4F85-9153-C8DD7EC9FFD4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6A99DF-EBCB-4CF0-92EE-4938E58D7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20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A99DF-EBCB-4CF0-92EE-4938E58D7AF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A99DF-EBCB-4CF0-92EE-4938E58D7AF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A99DF-EBCB-4CF0-92EE-4938E58D7AF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A99DF-EBCB-4CF0-92EE-4938E58D7AF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F29C0E-FB07-4015-8400-AD2B5202DE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A99DF-EBCB-4CF0-92EE-4938E58D7AF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A99DF-EBCB-4CF0-92EE-4938E58D7AF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A99DF-EBCB-4CF0-92EE-4938E58D7AF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A99DF-EBCB-4CF0-92EE-4938E58D7A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A99DF-EBCB-4CF0-92EE-4938E58D7AF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A99DF-EBCB-4CF0-92EE-4938E58D7AF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A99DF-EBCB-4CF0-92EE-4938E58D7AF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A99DF-EBCB-4CF0-92EE-4938E58D7AF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A99DF-EBCB-4CF0-92EE-4938E58D7A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A99DF-EBCB-4CF0-92EE-4938E58D7AF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A99DF-EBCB-4CF0-92EE-4938E58D7AF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AAC85-D13B-4DC7-BBFC-F2D71DE29483}" type="datetimeFigureOut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42A97-70BD-4AB9-89BB-0340A97C88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B05D7-DCBB-4C82-BF2B-3498C4C52082}" type="datetimeFigureOut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2AC46-B00D-4D94-A2EF-7CF7A41235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25F18-DA34-4F10-9F9C-284E14320DE4}" type="datetimeFigureOut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D70B1-CDF2-49B4-97E4-C689D0079F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0010B-E964-49C3-BE08-3B383D1B0E67}" type="datetimeFigureOut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69E26-C451-4763-8066-A415AABBE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B6CAF-B373-41D6-BBDA-111B4CCD6C2D}" type="datetimeFigureOut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4AE13-C20B-43F5-B6B6-6036A092C5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BA712-A94C-462D-A4DF-72080C2E4E70}" type="datetimeFigureOut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079E8-36D4-4C98-9EF0-B530F16106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69E7B-65F4-4383-805B-C88ED94B14DC}" type="datetimeFigureOut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12CF2-5225-4B34-833C-69A727AFE9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EBF78-F31F-4BDF-B4A7-2E88858E9987}" type="datetimeFigureOut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6B6FF-44FC-4F01-8A36-8EAF0DCC89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E0197-D75E-4893-BB5B-E772CA3B1C98}" type="datetimeFigureOut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ABEF8-A712-4E67-B3A2-FD1F4867CF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C4EB69-27C3-448F-87E9-881EBC3C2305}" type="datetimeFigureOut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D2161-CFEC-4170-8B8C-4587F29237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2279E-A846-4192-9B1A-0C8C2EEA41BA}" type="datetimeFigureOut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B4999-217C-400B-9590-7721B4DE8B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A987DCA-341F-4626-8BB7-2C9B1A9CA288}" type="datetimeFigureOut">
              <a:rPr lang="ru-RU" smtClean="0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D68550A-8694-47D7-BE49-5E07C8EDF6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3000/jane00072008.a/0_199b5_6ea962cf_XL" TargetMode="Externa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hyperlink" Target="http://img-fotki.yandex.ru/get/55/jane00072008.1/0_11f56_24b725ed_XL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jpeg"/><Relationship Id="rId10" Type="http://schemas.openxmlformats.org/officeDocument/2006/relationships/hyperlink" Target="http://img-fotki.yandex.ru/get/3205/jane00072008.14/0_1c2f8_253ba1dd_XL" TargetMode="External"/><Relationship Id="rId4" Type="http://schemas.openxmlformats.org/officeDocument/2006/relationships/hyperlink" Target="http://static.diary.ru/userdir/5/7/2/8/572849/32635793.jpg" TargetMode="Externa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://www.mycomp.com.ua/issue/386_07/12/04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lnet.ee/sol/007/r_000.html" TargetMode="Externa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9.png"/><Relationship Id="rId11" Type="http://schemas.openxmlformats.org/officeDocument/2006/relationships/image" Target="../media/image33.gif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hyperlink" Target="http://www.solnet.ee/sol/008/kr_000.html" TargetMode="Externa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hyperlink" Target="http://i1.i.ua/prikol/pic/9/0/287709_27999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hyperlink" Target="http://img.sunhome.ru/UsersGallery/Cards/155/2382638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i003.radikal.ru/1003/a6/1cf512699875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МАОУ  «СОШ №99»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7499176" cy="218884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latin typeface="Monotype Corsiva" pitchFamily="66" charset="0"/>
              </a:rPr>
              <a:t>Информационно-коммуникационные технологии в начальной школе</a:t>
            </a:r>
            <a:endParaRPr lang="ru-RU" sz="4000" i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67944" y="4772054"/>
            <a:ext cx="5194920" cy="889193"/>
          </a:xfrm>
        </p:spPr>
        <p:txBody>
          <a:bodyPr/>
          <a:lstStyle/>
          <a:p>
            <a:r>
              <a:rPr lang="ru-RU" dirty="0" err="1" smtClean="0"/>
              <a:t>Пышнова</a:t>
            </a:r>
            <a:r>
              <a:rPr lang="ru-RU" dirty="0" smtClean="0"/>
              <a:t> А.В., учитель начальных классов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214313" y="4572000"/>
            <a:ext cx="2143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95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501062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FF0000"/>
                </a:solidFill>
                <a:latin typeface="Corbel" pitchFamily="34" charset="0"/>
              </a:rPr>
              <a:t>Особенности мультимедийной  технологии:</a:t>
            </a:r>
          </a:p>
          <a:p>
            <a:r>
              <a:rPr lang="ru-RU">
                <a:latin typeface="Corbel" pitchFamily="34" charset="0"/>
              </a:rPr>
              <a:t/>
            </a:r>
            <a:br>
              <a:rPr lang="ru-RU"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1. качество изображения, выполняемого мелом на доске, не выдерживает никакого сравнения с аккуратным, ярким, четким и цветным изображением на экране;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2. с помощью доски и мела затруднено и нелепо объяснять работу с различными инструментами;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3. во время демонстрации презентации, даже с применением проектора, рабочее место учащегося достаточно хорошо освещено;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4. повышение уровня использования наглядности на уроке;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5. повышение производительности урока;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6. установление межпредметных связей;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7. преподаватель создающий, или использующий информационные технологии вынужден обращать огромное внимание на логику подачи учебного материала, что положительным образом сказывается на уровне знаний учащихся;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8. изменяется отношение к ПК. Ребята начинают воспринимать его в качестве универсального инструмента для работы в любой области человеческой деятельности, а не как инструмент для игр.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endParaRPr lang="ru-RU" sz="2000">
              <a:solidFill>
                <a:srgbClr val="002060"/>
              </a:solidFill>
              <a:latin typeface="Corbe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09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3688" y="406227"/>
            <a:ext cx="6840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orbel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резентации </a:t>
            </a:r>
            <a:r>
              <a:rPr lang="ru-RU" sz="2000" b="1" dirty="0">
                <a:solidFill>
                  <a:srgbClr val="7030A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к урокам и внеклассным мероприятиям</a:t>
            </a:r>
            <a:r>
              <a:rPr lang="ru-RU" sz="2000" b="1" dirty="0">
                <a:solidFill>
                  <a:srgbClr val="7030A0"/>
                </a:solidFill>
                <a:latin typeface="Corbel" pitchFamily="34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Corbel" pitchFamily="34" charset="0"/>
              </a:rPr>
            </a:br>
            <a:endParaRPr lang="ru-RU" sz="2000" b="1" dirty="0">
              <a:solidFill>
                <a:srgbClr val="7030A0"/>
              </a:solidFill>
              <a:latin typeface="Corbel" pitchFamily="34" charset="0"/>
            </a:endParaRPr>
          </a:p>
        </p:txBody>
      </p:sp>
      <p:pic>
        <p:nvPicPr>
          <p:cNvPr id="1026" name="Picture 2" descr="C:\Documents and Settings\макс\Рабочий стол\выступление\luntik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833563"/>
            <a:ext cx="41433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макс\Рабочий стол\выступление\image002b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2357438"/>
            <a:ext cx="36433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макс\Рабочий стол\выступление\100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2857500"/>
            <a:ext cx="4286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макс\Рабочий стол\выступление\65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0" y="3429000"/>
            <a:ext cx="40767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1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1357313"/>
            <a:ext cx="179863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1785938"/>
            <a:ext cx="15494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1214438"/>
            <a:ext cx="15763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1785938"/>
            <a:ext cx="19018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3" y="2928938"/>
            <a:ext cx="18494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3" y="3786188"/>
            <a:ext cx="150177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75" y="2857500"/>
            <a:ext cx="1625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00" y="3929063"/>
            <a:ext cx="17859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8875" y="4643438"/>
            <a:ext cx="16256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43375" y="4857750"/>
            <a:ext cx="200025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85813" y="428625"/>
            <a:ext cx="79295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uFill>
                  <a:solidFill>
                    <a:srgbClr val="92D050"/>
                  </a:solidFill>
                </a:uFill>
                <a:latin typeface="+mn-lt"/>
              </a:rPr>
              <a:t>Использование готовых электронных продуктов (Цифровых образовательных ресурсов)</a:t>
            </a:r>
          </a:p>
        </p:txBody>
      </p:sp>
    </p:spTree>
    <p:custDataLst>
      <p:tags r:id="rId1"/>
    </p:custDataLst>
  </p:cSld>
  <p:clrMapOvr>
    <a:masterClrMapping/>
  </p:clrMapOvr>
  <p:transition advTm="40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2938" y="142875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Corbel" pitchFamily="34" charset="0"/>
              </a:rPr>
              <a:t>Проведение уроков </a:t>
            </a:r>
            <a:r>
              <a:rPr lang="ru-RU" sz="2000" b="1" dirty="0" smtClean="0">
                <a:solidFill>
                  <a:srgbClr val="7030A0"/>
                </a:solidFill>
                <a:latin typeface="Corbel" pitchFamily="34" charset="0"/>
              </a:rPr>
              <a:t>Изобразительного искусства на </a:t>
            </a:r>
            <a:r>
              <a:rPr lang="ru-RU" sz="2000" b="1" dirty="0">
                <a:solidFill>
                  <a:srgbClr val="7030A0"/>
                </a:solidFill>
                <a:latin typeface="Corbel" pitchFamily="34" charset="0"/>
              </a:rPr>
              <a:t>компьютерах </a:t>
            </a:r>
            <a:r>
              <a:rPr lang="ru-RU" sz="2000" b="1" dirty="0" smtClean="0">
                <a:solidFill>
                  <a:srgbClr val="7030A0"/>
                </a:solidFill>
                <a:latin typeface="Corbel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Corbel" pitchFamily="34" charset="0"/>
              </a:rPr>
              <a:t>при помощи программы </a:t>
            </a:r>
            <a:r>
              <a:rPr lang="en-US" sz="2000" b="1" dirty="0">
                <a:solidFill>
                  <a:srgbClr val="7030A0"/>
                </a:solidFill>
                <a:latin typeface="Corbel" pitchFamily="34" charset="0"/>
              </a:rPr>
              <a:t>Paint NET</a:t>
            </a:r>
            <a:endParaRPr lang="ru-RU" sz="2000" b="1" dirty="0">
              <a:solidFill>
                <a:srgbClr val="7030A0"/>
              </a:solidFill>
              <a:latin typeface="Corbel" pitchFamily="34" charset="0"/>
            </a:endParaRPr>
          </a:p>
        </p:txBody>
      </p:sp>
      <p:pic>
        <p:nvPicPr>
          <p:cNvPr id="2056" name="Picture 8" descr="Картинка 165 из 4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000125"/>
            <a:ext cx="39290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Картинка 11 из 4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4071938"/>
            <a:ext cx="41433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Картинка 11 из 4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5" y="4071938"/>
            <a:ext cx="37861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Картинка 11 из 4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1000125"/>
            <a:ext cx="37147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8" y="357188"/>
            <a:ext cx="821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>
                <a:solidFill>
                  <a:srgbClr val="7030A0"/>
                </a:solidFill>
                <a:latin typeface="Corbel" pitchFamily="34" charset="0"/>
              </a:rPr>
              <a:t>Работа с ресурсами Интернет</a:t>
            </a:r>
          </a:p>
        </p:txBody>
      </p:sp>
      <p:pic>
        <p:nvPicPr>
          <p:cNvPr id="29701" name="Picture 5" descr="Картинка 75 из 11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000125"/>
            <a:ext cx="435768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643438" y="1928813"/>
            <a:ext cx="4357687" cy="4643437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custDataLst>
      <p:tags r:id="rId1"/>
    </p:custDataLst>
  </p:cSld>
  <p:clrMapOvr>
    <a:masterClrMapping/>
  </p:clrMapOvr>
  <p:transition advTm="29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Рисунок 1" descr="Кроссворды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14313"/>
            <a:ext cx="22860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 descr="http://www.solnet.ee/sol/pic/fo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6286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0" y="2143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>
                <a:solidFill>
                  <a:srgbClr val="000080"/>
                </a:solidFill>
                <a:cs typeface="Times New Roman" pitchFamily="18" charset="0"/>
              </a:rPr>
              <a:t/>
            </a:r>
            <a:br>
              <a:rPr lang="ru-RU" sz="1000">
                <a:solidFill>
                  <a:srgbClr val="000080"/>
                </a:solidFill>
                <a:cs typeface="Times New Roman" pitchFamily="18" charset="0"/>
              </a:rPr>
            </a:br>
            <a:endParaRPr lang="ru-RU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14313" y="642938"/>
            <a:ext cx="5357812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>
                <a:solidFill>
                  <a:srgbClr val="000080"/>
                </a:solidFill>
                <a:cs typeface="Times New Roman" pitchFamily="18" charset="0"/>
              </a:rPr>
              <a:t/>
            </a:r>
            <a:br>
              <a:rPr lang="ru-RU" sz="1000">
                <a:solidFill>
                  <a:srgbClr val="000080"/>
                </a:solidFill>
                <a:cs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cs typeface="Times New Roman" pitchFamily="18" charset="0"/>
              </a:rPr>
              <a:t>сообразительным</a:t>
            </a:r>
            <a:r>
              <a:rPr lang="ru-RU" sz="1200">
                <a:solidFill>
                  <a:srgbClr val="000080"/>
                </a:solidFill>
                <a:cs typeface="Times New Roman" pitchFamily="18" charset="0"/>
              </a:rPr>
              <a:t/>
            </a:r>
            <a:br>
              <a:rPr lang="ru-RU" sz="1200">
                <a:solidFill>
                  <a:srgbClr val="000080"/>
                </a:solidFill>
                <a:cs typeface="Times New Roman" pitchFamily="18" charset="0"/>
              </a:rPr>
            </a:br>
            <a:r>
              <a:rPr lang="ru-RU" sz="1200">
                <a:solidFill>
                  <a:srgbClr val="000080"/>
                </a:solidFill>
                <a:cs typeface="Times New Roman" pitchFamily="18" charset="0"/>
              </a:rPr>
              <a:t/>
            </a:r>
            <a:br>
              <a:rPr lang="ru-RU" sz="1200">
                <a:solidFill>
                  <a:srgbClr val="000080"/>
                </a:solidFill>
                <a:cs typeface="Times New Roman" pitchFamily="18" charset="0"/>
              </a:rPr>
            </a:br>
            <a:r>
              <a:rPr lang="ru-RU" sz="1200" b="1">
                <a:solidFill>
                  <a:srgbClr val="FF0066"/>
                </a:solidFill>
                <a:cs typeface="Times New Roman" pitchFamily="18" charset="0"/>
              </a:rPr>
              <a:t>ГОЛОВОЛОМКА </a:t>
            </a:r>
            <a:br>
              <a:rPr lang="ru-RU" sz="1200" b="1">
                <a:solidFill>
                  <a:srgbClr val="FF0066"/>
                </a:solidFill>
                <a:cs typeface="Times New Roman" pitchFamily="18" charset="0"/>
              </a:rPr>
            </a:br>
            <a:r>
              <a:rPr lang="ru-RU" sz="1200" b="1">
                <a:solidFill>
                  <a:srgbClr val="FF0066"/>
                </a:solidFill>
                <a:cs typeface="Times New Roman" pitchFamily="18" charset="0"/>
              </a:rPr>
              <a:t>"РАДУГА"</a:t>
            </a:r>
            <a:r>
              <a:rPr lang="ru-RU" sz="1200">
                <a:solidFill>
                  <a:srgbClr val="000080"/>
                </a:solidFill>
                <a:cs typeface="Times New Roman" pitchFamily="18" charset="0"/>
              </a:rPr>
              <a:t/>
            </a:r>
            <a:br>
              <a:rPr lang="ru-RU" sz="1200">
                <a:solidFill>
                  <a:srgbClr val="000080"/>
                </a:solidFill>
                <a:cs typeface="Times New Roman" pitchFamily="18" charset="0"/>
              </a:rPr>
            </a:br>
            <a:r>
              <a:rPr lang="ru-RU" sz="1200">
                <a:solidFill>
                  <a:srgbClr val="000080"/>
                </a:solidFill>
                <a:cs typeface="Times New Roman" pitchFamily="18" charset="0"/>
              </a:rPr>
              <a:t/>
            </a:r>
            <a:br>
              <a:rPr lang="ru-RU" sz="1200">
                <a:solidFill>
                  <a:srgbClr val="000080"/>
                </a:solidFill>
                <a:cs typeface="Times New Roman" pitchFamily="18" charset="0"/>
              </a:rPr>
            </a:br>
            <a:r>
              <a:rPr lang="ru-RU" sz="1200">
                <a:solidFill>
                  <a:srgbClr val="000080"/>
                </a:solidFill>
                <a:cs typeface="Times New Roman" pitchFamily="18" charset="0"/>
              </a:rPr>
              <a:t>Здесь спряталась известная пословица. Чтобы ее отыскать, надо "пройти по радуге": сначала прочитать все буквы красного цвета, затем - оранжевого и так далее. Чтение - как в книге: слева направо, с верхнего ряда до нижнего. Начинай с красной буквы </a:t>
            </a:r>
            <a:r>
              <a:rPr lang="ru-RU" sz="1200">
                <a:solidFill>
                  <a:srgbClr val="FF0000"/>
                </a:solidFill>
                <a:cs typeface="Times New Roman" pitchFamily="18" charset="0"/>
              </a:rPr>
              <a:t>"Н"</a:t>
            </a:r>
            <a:r>
              <a:rPr lang="ru-RU" sz="1200">
                <a:solidFill>
                  <a:srgbClr val="000080"/>
                </a:solidFill>
                <a:cs typeface="Times New Roman" pitchFamily="18" charset="0"/>
              </a:rPr>
              <a:t>. </a:t>
            </a:r>
            <a:r>
              <a:rPr lang="ru-RU" sz="1000">
                <a:solidFill>
                  <a:srgbClr val="000080"/>
                </a:solidFill>
                <a:cs typeface="Times New Roman" pitchFamily="18" charset="0"/>
              </a:rPr>
              <a:t/>
            </a:r>
            <a:br>
              <a:rPr lang="ru-RU" sz="1000">
                <a:solidFill>
                  <a:srgbClr val="000080"/>
                </a:solidFill>
                <a:cs typeface="Times New Roman" pitchFamily="18" charset="0"/>
              </a:rPr>
            </a:br>
            <a:r>
              <a:rPr lang="ru-RU" sz="1000">
                <a:solidFill>
                  <a:srgbClr val="000080"/>
                </a:solidFill>
                <a:cs typeface="Times New Roman" pitchFamily="18" charset="0"/>
              </a:rPr>
              <a:t/>
            </a:r>
            <a:br>
              <a:rPr lang="ru-RU" sz="1000">
                <a:solidFill>
                  <a:srgbClr val="000080"/>
                </a:solidFill>
                <a:cs typeface="Times New Roman" pitchFamily="18" charset="0"/>
              </a:rPr>
            </a:br>
            <a:endParaRPr lang="ru-RU"/>
          </a:p>
        </p:txBody>
      </p:sp>
      <p:pic>
        <p:nvPicPr>
          <p:cNvPr id="15" name="Рисунок 14" descr="Радуг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2571750"/>
            <a:ext cx="4572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Ребусы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13" y="3714750"/>
            <a:ext cx="20002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Ребус - поговорк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3" y="4714875"/>
            <a:ext cx="4143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 descr="C:\Documents and Settings\макс\Рабочий стол\выступление\logo1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53075" y="142875"/>
            <a:ext cx="34480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1785938"/>
            <a:ext cx="328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orbel" pitchFamily="34" charset="0"/>
              </a:rPr>
              <a:t>В мае 2010 года обучающиеся приняли участие во всероссийской викторине «Школьная страна»</a:t>
            </a:r>
          </a:p>
        </p:txBody>
      </p:sp>
    </p:spTree>
    <p:custDataLst>
      <p:tags r:id="rId1"/>
    </p:custDataLst>
  </p:cSld>
  <p:clrMapOvr>
    <a:masterClrMapping/>
  </p:clrMapOvr>
  <p:transition advTm="224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" y="785813"/>
            <a:ext cx="7786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orbel" pitchFamily="34" charset="0"/>
              </a:rPr>
              <a:t>Компьютер – это уже </a:t>
            </a:r>
          </a:p>
          <a:p>
            <a:r>
              <a:rPr lang="ru-RU" sz="4000" b="1">
                <a:solidFill>
                  <a:srgbClr val="C00000"/>
                </a:solidFill>
                <a:latin typeface="Corbel" pitchFamily="34" charset="0"/>
              </a:rPr>
              <a:t>не роскошь – это необходимость. </a:t>
            </a:r>
          </a:p>
        </p:txBody>
      </p:sp>
      <p:pic>
        <p:nvPicPr>
          <p:cNvPr id="2" name="Picture 2" descr="C:\Documents and Settings\макс\Рабочий стол\выступление\238151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928938"/>
            <a:ext cx="4500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7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3" y="214313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orbel" pitchFamily="34" charset="0"/>
              </a:rPr>
              <a:t>Актуальность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642938"/>
            <a:ext cx="8215312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Федеральный государственный образовательный стандарт ставит перед учителями важную задачу: подготовить подрастающее поколение к жизни в быстро меняющемся информационном обществе, в мире, в котором ускоряется процесс появления новых знаний, постоянно возникает потребность в новых профессиях, в непрерывном повышении квалификации. И ключевую роль в решении этих задач играет владение современным человеком ИКТ.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компетентность школьников необходима для качественного освоения всех учебных предметов. Овладение компьютерной культурой, формирование информационной компетенции школьников – необходимое условие включения подрастающего поколения в мировое информационное пространство. </a:t>
            </a:r>
          </a:p>
        </p:txBody>
      </p:sp>
      <p:pic>
        <p:nvPicPr>
          <p:cNvPr id="3077" name="Picture 5" descr="http://eduold.madeinweb.ru/gallery/intellect/intellect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4214813"/>
            <a:ext cx="3429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8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642938"/>
            <a:ext cx="8429625" cy="5294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  </a:t>
            </a:r>
            <a:r>
              <a:rPr lang="ru-RU" sz="20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cap="all" dirty="0">
                <a:solidFill>
                  <a:srgbClr val="FF0000"/>
                </a:solidFill>
                <a:latin typeface="+mn-lt"/>
              </a:rPr>
              <a:t>Информатизация начальной школы играет важную роль для достижения современного качества образования и формирования информационной культуры ребенка ХХI века.</a:t>
            </a:r>
            <a:endParaRPr lang="en-US" sz="2000" b="1" cap="all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+mn-lt"/>
              </a:rPr>
              <a:t>Отсюда следуют цели использования ИКТ:</a:t>
            </a:r>
            <a:br>
              <a:rPr lang="ru-RU" sz="2000" b="1" dirty="0">
                <a:solidFill>
                  <a:srgbClr val="7030A0"/>
                </a:solidFill>
                <a:latin typeface="+mn-lt"/>
              </a:rPr>
            </a:br>
            <a:endParaRPr lang="en-US" sz="2000" b="1" dirty="0">
              <a:solidFill>
                <a:srgbClr val="7030A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100" dirty="0">
                <a:solidFill>
                  <a:srgbClr val="002060"/>
                </a:solidFill>
                <a:latin typeface="+mn-lt"/>
              </a:rPr>
              <a:t>• Повысить мотивацию обучения;</a:t>
            </a:r>
            <a:br>
              <a:rPr lang="ru-RU" sz="2000" spc="100" dirty="0">
                <a:solidFill>
                  <a:srgbClr val="002060"/>
                </a:solidFill>
                <a:latin typeface="+mn-lt"/>
              </a:rPr>
            </a:br>
            <a:r>
              <a:rPr lang="ru-RU" sz="2000" spc="100" dirty="0">
                <a:solidFill>
                  <a:srgbClr val="002060"/>
                </a:solidFill>
                <a:latin typeface="+mn-lt"/>
              </a:rPr>
              <a:t>• Повысить эффективность процесса обучения;</a:t>
            </a:r>
            <a:br>
              <a:rPr lang="ru-RU" sz="2000" spc="100" dirty="0">
                <a:solidFill>
                  <a:srgbClr val="002060"/>
                </a:solidFill>
                <a:latin typeface="+mn-lt"/>
              </a:rPr>
            </a:br>
            <a:r>
              <a:rPr lang="ru-RU" sz="2000" spc="100" dirty="0">
                <a:solidFill>
                  <a:srgbClr val="002060"/>
                </a:solidFill>
                <a:latin typeface="+mn-lt"/>
              </a:rPr>
              <a:t>• Способствовать активизации познавательной сферы обучающихся;</a:t>
            </a:r>
            <a:br>
              <a:rPr lang="ru-RU" sz="2000" spc="100" dirty="0">
                <a:solidFill>
                  <a:srgbClr val="002060"/>
                </a:solidFill>
                <a:latin typeface="+mn-lt"/>
              </a:rPr>
            </a:br>
            <a:r>
              <a:rPr lang="ru-RU" sz="2000" spc="100" dirty="0">
                <a:solidFill>
                  <a:srgbClr val="002060"/>
                </a:solidFill>
                <a:latin typeface="+mn-lt"/>
              </a:rPr>
              <a:t>• Совершенствовать методики проведения уроков;</a:t>
            </a:r>
            <a:br>
              <a:rPr lang="ru-RU" sz="2000" spc="100" dirty="0">
                <a:solidFill>
                  <a:srgbClr val="002060"/>
                </a:solidFill>
                <a:latin typeface="+mn-lt"/>
              </a:rPr>
            </a:br>
            <a:r>
              <a:rPr lang="ru-RU" sz="2000" spc="100" dirty="0">
                <a:solidFill>
                  <a:srgbClr val="002060"/>
                </a:solidFill>
                <a:latin typeface="+mn-lt"/>
              </a:rPr>
              <a:t>• Своевременно отслеживать результаты обучения и воспитания;</a:t>
            </a:r>
            <a:br>
              <a:rPr lang="ru-RU" sz="2000" spc="100" dirty="0">
                <a:solidFill>
                  <a:srgbClr val="002060"/>
                </a:solidFill>
                <a:latin typeface="+mn-lt"/>
              </a:rPr>
            </a:br>
            <a:r>
              <a:rPr lang="ru-RU" sz="2000" spc="100" dirty="0">
                <a:solidFill>
                  <a:srgbClr val="002060"/>
                </a:solidFill>
                <a:latin typeface="+mn-lt"/>
              </a:rPr>
              <a:t>• Планировать и систематизировать свою работу;</a:t>
            </a:r>
            <a:br>
              <a:rPr lang="ru-RU" sz="2000" spc="100" dirty="0">
                <a:solidFill>
                  <a:srgbClr val="002060"/>
                </a:solidFill>
                <a:latin typeface="+mn-lt"/>
              </a:rPr>
            </a:br>
            <a:r>
              <a:rPr lang="ru-RU" sz="2000" spc="100" dirty="0">
                <a:solidFill>
                  <a:srgbClr val="002060"/>
                </a:solidFill>
                <a:latin typeface="+mn-lt"/>
              </a:rPr>
              <a:t>• Использовать как средство самообразования;</a:t>
            </a:r>
            <a:br>
              <a:rPr lang="ru-RU" sz="2000" spc="100" dirty="0">
                <a:solidFill>
                  <a:srgbClr val="002060"/>
                </a:solidFill>
                <a:latin typeface="+mn-lt"/>
              </a:rPr>
            </a:br>
            <a:r>
              <a:rPr lang="ru-RU" sz="2000" spc="100" dirty="0">
                <a:solidFill>
                  <a:srgbClr val="002060"/>
                </a:solidFill>
                <a:latin typeface="+mn-lt"/>
              </a:rPr>
              <a:t>• Качественно и быстро подготовить урок (мероприятие).</a:t>
            </a:r>
            <a:br>
              <a:rPr lang="ru-RU" sz="2000" spc="100" dirty="0">
                <a:solidFill>
                  <a:srgbClr val="002060"/>
                </a:solidFill>
                <a:latin typeface="+mn-lt"/>
              </a:rPr>
            </a:br>
            <a:endParaRPr lang="ru-RU" sz="2000" spc="100" dirty="0">
              <a:solidFill>
                <a:srgbClr val="00206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43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42938" y="750888"/>
            <a:ext cx="8072437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>
                <a:solidFill>
                  <a:srgbClr val="FF0000"/>
                </a:solidFill>
                <a:latin typeface="Corbel" pitchFamily="34" charset="0"/>
              </a:rPr>
              <a:t>Информатизация начального образования проходит по следующим направлениям:</a:t>
            </a:r>
            <a:r>
              <a:rPr lang="ru-RU" sz="2500">
                <a:solidFill>
                  <a:srgbClr val="FF0000"/>
                </a:solidFill>
                <a:latin typeface="Corbel" pitchFamily="34" charset="0"/>
              </a:rPr>
              <a:t/>
            </a:r>
            <a:br>
              <a:rPr lang="ru-RU" sz="2500">
                <a:solidFill>
                  <a:srgbClr val="FF0000"/>
                </a:solidFill>
                <a:latin typeface="Corbel" pitchFamily="34" charset="0"/>
              </a:rPr>
            </a:br>
            <a:endParaRPr lang="en-US" sz="2500">
              <a:solidFill>
                <a:srgbClr val="FF0000"/>
              </a:solidFill>
              <a:latin typeface="Corbel" pitchFamily="34" charset="0"/>
            </a:endParaRPr>
          </a:p>
          <a:p>
            <a:endParaRPr lang="en-US" sz="2000">
              <a:solidFill>
                <a:srgbClr val="002060"/>
              </a:solidFill>
              <a:latin typeface="Corbel" pitchFamily="34" charset="0"/>
            </a:endParaRPr>
          </a:p>
          <a:p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• Использование ИКТ в качестве дидактического средства обучения (создание дидактических пособий, разработка и применение готовых компьютерных программ по различным предметам, использование в своей работе Интернет-ресурсов и т.д.;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endParaRPr lang="en-US" sz="2000">
              <a:solidFill>
                <a:srgbClr val="002060"/>
              </a:solidFill>
              <a:latin typeface="Corbel" pitchFamily="34" charset="0"/>
            </a:endParaRPr>
          </a:p>
          <a:p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• Проведение урока с использованием ИТ (применение ИТ на отдельных этапах урока, использование ИТ для закрепления и контроля знаний, организация групповой и индивидуальной работы, внеклассной работы и работы с родителями);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endParaRPr lang="en-US" sz="2000">
              <a:solidFill>
                <a:srgbClr val="002060"/>
              </a:solidFill>
              <a:latin typeface="Corbel" pitchFamily="34" charset="0"/>
            </a:endParaRPr>
          </a:p>
          <a:p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• Осуществление проектной деятельности младших школьников с использованием ИКТ.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endParaRPr lang="ru-RU" sz="2000">
              <a:solidFill>
                <a:srgbClr val="002060"/>
              </a:solidFill>
              <a:latin typeface="Corbe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40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285750"/>
            <a:ext cx="82867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100" b="1">
                <a:solidFill>
                  <a:srgbClr val="FF0000"/>
                </a:solidFill>
                <a:latin typeface="Corbel" pitchFamily="34" charset="0"/>
              </a:rPr>
              <a:t>Возможности использования ИКТ в начальной школе.</a:t>
            </a:r>
            <a:br>
              <a:rPr lang="ru-RU" sz="2100" b="1">
                <a:solidFill>
                  <a:srgbClr val="FF0000"/>
                </a:solidFill>
                <a:latin typeface="Corbel" pitchFamily="34" charset="0"/>
              </a:rPr>
            </a:br>
            <a:r>
              <a:rPr lang="ru-RU" sz="2100" b="1">
                <a:solidFill>
                  <a:srgbClr val="FF0000"/>
                </a:solidFill>
                <a:latin typeface="Corbel" pitchFamily="34" charset="0"/>
              </a:rPr>
              <a:t>  </a:t>
            </a:r>
            <a:endParaRPr lang="en-US" sz="2100" b="1">
              <a:solidFill>
                <a:srgbClr val="FF0000"/>
              </a:solidFill>
              <a:latin typeface="Corbel" pitchFamily="34" charset="0"/>
            </a:endParaRPr>
          </a:p>
          <a:p>
            <a:r>
              <a:rPr lang="ru-RU">
                <a:latin typeface="Corbel" pitchFamily="34" charset="0"/>
              </a:rPr>
              <a:t> </a:t>
            </a: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Спектр использования возможностей ИКТ достаточно широк. Однако, работая с детьми младшего школьного возраста, необходимо помнить </a:t>
            </a:r>
            <a:r>
              <a:rPr lang="ru-RU" sz="2000">
                <a:solidFill>
                  <a:srgbClr val="7030A0"/>
                </a:solidFill>
                <a:latin typeface="Corbel" pitchFamily="34" charset="0"/>
              </a:rPr>
              <a:t>заповедь «Не навреди!»</a:t>
            </a: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/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Организация учебного процесса в начальной школе, прежде всего, должна способствовать активизации познавательной сферы обучающихся, успешному усвоению учебного материала и способствовать психическому развитию ребенка. Следовательно, ИКТ должно выполнять определенную образовательную функцию, помочь ребенку разобраться в потоке информации, воспринять ее, запомнить, а не в коем случае не подорвать здоровье. ИКТ должны выступать как вспомогательный элемент учебного процесса, а не основной. Учитывая психологические особенности младшего школьника, работа с использованием ИКТ должны быть четко продумана и дозирована. Таким образом, применение ИКТ на уроках должно носить щадящий характер. Планируя урок в начальной школе, учитель должен тщательно продумать цель, место и способ использования ИКТ.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endParaRPr lang="ru-RU" sz="2000">
              <a:solidFill>
                <a:srgbClr val="002060"/>
              </a:solidFill>
              <a:latin typeface="Corbe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71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14375" y="428625"/>
            <a:ext cx="7786688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FF0000"/>
                </a:solidFill>
                <a:latin typeface="Corbel" pitchFamily="34" charset="0"/>
              </a:rPr>
              <a:t>Требования, предъявляемые к учителю, работающему с применением ИТ:</a:t>
            </a:r>
          </a:p>
          <a:p>
            <a:endParaRPr lang="ru-RU" sz="2100" b="1">
              <a:solidFill>
                <a:srgbClr val="FF0000"/>
              </a:solidFill>
              <a:latin typeface="Corbel" pitchFamily="34" charset="0"/>
            </a:endParaRPr>
          </a:p>
          <a:p>
            <a:endParaRPr lang="ru-RU" sz="2100" b="1">
              <a:solidFill>
                <a:srgbClr val="FF0000"/>
              </a:solidFill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063" y="1285875"/>
            <a:ext cx="60721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2000">
              <a:solidFill>
                <a:srgbClr val="002060"/>
              </a:solidFill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владеть основами работы на компьютере</a:t>
            </a:r>
            <a:endParaRPr lang="en-US" sz="2000">
              <a:solidFill>
                <a:srgbClr val="002060"/>
              </a:solidFill>
              <a:latin typeface="Corbel" pitchFamily="34" charset="0"/>
            </a:endParaRPr>
          </a:p>
          <a:p>
            <a:endParaRPr lang="en-US" sz="2000">
              <a:solidFill>
                <a:srgbClr val="002060"/>
              </a:solidFill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иметь навыки работы с мультимедийными программами</a:t>
            </a:r>
          </a:p>
          <a:p>
            <a:endParaRPr lang="en-US" sz="2000">
              <a:solidFill>
                <a:srgbClr val="002060"/>
              </a:solidFill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владеть основами работы в Интернете</a:t>
            </a:r>
          </a:p>
          <a:p>
            <a:endParaRPr lang="ru-RU" sz="200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1026" name="Picture 2" descr="Картинка 76 из 1159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2928938"/>
            <a:ext cx="37861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6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785812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FF0000"/>
                </a:solidFill>
                <a:latin typeface="Corbel" pitchFamily="34" charset="0"/>
              </a:rPr>
              <a:t>Основные возможности использования ИКТ, которые помогут учителю создать комфортные условия на уроке и достичь высокого уровня усвоения материала:</a:t>
            </a:r>
          </a:p>
          <a:p>
            <a:r>
              <a:rPr lang="ru-RU" sz="2100" b="1">
                <a:solidFill>
                  <a:srgbClr val="FF0000"/>
                </a:solidFill>
                <a:latin typeface="Corbel" pitchFamily="34" charset="0"/>
              </a:rPr>
              <a:t/>
            </a:r>
            <a:br>
              <a:rPr lang="ru-RU" sz="2100" b="1">
                <a:solidFill>
                  <a:srgbClr val="FF000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• Создание и подготовка дидактических материалов (варианты заданий, таблицы, памятки, схемы, чертежи, демонстрационные таблицы и т.д.);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• Создание презентаций на определенную тему по учебному материалу;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• Использование готовых программных продуктов;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• Поиск и использование Интернет-ресурсов при </a:t>
            </a:r>
          </a:p>
          <a:p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подготовке уроков, внеклассного мероприятия,</a:t>
            </a:r>
          </a:p>
          <a:p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 самообразования;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• Создание мониторингов по отслеживанию </a:t>
            </a:r>
            <a:endParaRPr lang="en-US" sz="2000">
              <a:solidFill>
                <a:srgbClr val="002060"/>
              </a:solidFill>
              <a:latin typeface="Corbel" pitchFamily="34" charset="0"/>
            </a:endParaRPr>
          </a:p>
          <a:p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результатов обучения и воспитания;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• Создание текстовых работ;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• Обобщение методического опыта в электронном</a:t>
            </a:r>
            <a:endParaRPr lang="en-US" sz="2000">
              <a:solidFill>
                <a:srgbClr val="002060"/>
              </a:solidFill>
              <a:latin typeface="Corbel" pitchFamily="34" charset="0"/>
            </a:endParaRPr>
          </a:p>
          <a:p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 виде.</a:t>
            </a:r>
          </a:p>
        </p:txBody>
      </p:sp>
      <p:pic>
        <p:nvPicPr>
          <p:cNvPr id="2050" name="Picture 2" descr="Картинка 62 из 1159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3571875"/>
            <a:ext cx="2857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8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13 из 12095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124744"/>
            <a:ext cx="3500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Documents and Settings\макс\Рабочий стол\выступление\Master_klass_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16632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Documents and Settings\макс\Рабочий стол\выступление\o2_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780928"/>
            <a:ext cx="41433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:\Documents and Settings\макс\Рабочий стол\выступление\124350025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63" y="2928938"/>
            <a:ext cx="3429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4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285750"/>
            <a:ext cx="8643937" cy="65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FF0000"/>
                </a:solidFill>
                <a:latin typeface="Corbel" pitchFamily="34" charset="0"/>
              </a:rPr>
              <a:t>Мультимедийные технологии могут быть использованы:</a:t>
            </a:r>
            <a:r>
              <a:rPr lang="ru-RU">
                <a:latin typeface="Corbel" pitchFamily="34" charset="0"/>
              </a:rPr>
              <a:t/>
            </a:r>
            <a:br>
              <a:rPr lang="ru-RU">
                <a:latin typeface="Corbel" pitchFamily="34" charset="0"/>
              </a:rPr>
            </a:br>
            <a:r>
              <a:rPr lang="ru-RU" sz="2000">
                <a:solidFill>
                  <a:srgbClr val="7030A0"/>
                </a:solidFill>
                <a:latin typeface="Corbel" pitchFamily="34" charset="0"/>
              </a:rPr>
              <a:t>1. Для обозначения темы</a:t>
            </a: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/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- тема урока представлена на слайдах, в которых кратко изложены ключевые моменты разбираемого вопроса.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7030A0"/>
                </a:solidFill>
                <a:latin typeface="Corbel" pitchFamily="34" charset="0"/>
              </a:rPr>
              <a:t>2. Как сопровождение объяснения учителя</a:t>
            </a: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/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- могут использоваться созданные специально для конкретных уроков мультимедийные конспекты-презентации, создающие краткий текст, основные формулы, схемы, рисунки, видеофрагменты, анимации.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7030A0"/>
                </a:solidFill>
                <a:latin typeface="Corbel" pitchFamily="34" charset="0"/>
              </a:rPr>
              <a:t>3. Как информационно-обучающее пособие</a:t>
            </a: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/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- в обучении особенный акцент сегодня ставится на собственную деятельность ребенка по поиску, осознанию и переработке новых знаний. Учитель в этом случае выступает как организатор процессе учения, руководитель самостоятельной деятельности учащихся, оказывающий им нужную помощь и поддержку.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7030A0"/>
                </a:solidFill>
                <a:latin typeface="Corbel" pitchFamily="34" charset="0"/>
              </a:rPr>
              <a:t>4. Для контроля знаний</a:t>
            </a: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/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r>
              <a:rPr lang="ru-RU" sz="2000">
                <a:solidFill>
                  <a:srgbClr val="002060"/>
                </a:solidFill>
                <a:latin typeface="Corbel" pitchFamily="34" charset="0"/>
              </a:rPr>
              <a:t>- использование компьютерного тестирования повышает эффективность учебного процесса, активизирует познавательную деятельность школьников. Тесты могут представлять собой варианты карточек с вопросами, ответы на которые ученик записывает в тетради или на специальном бланке.</a:t>
            </a:r>
            <a:br>
              <a:rPr lang="ru-RU" sz="2000">
                <a:solidFill>
                  <a:srgbClr val="002060"/>
                </a:solidFill>
                <a:latin typeface="Corbel" pitchFamily="34" charset="0"/>
              </a:rPr>
            </a:br>
            <a:endParaRPr lang="ru-RU" sz="2000">
              <a:solidFill>
                <a:srgbClr val="002060"/>
              </a:solidFill>
              <a:latin typeface="Corbe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73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1.7|1.3|1.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1|5.6|3.9|4.5|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8|3.2|2.9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7|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9|5.1|4.1|2.8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582</TotalTime>
  <Words>248</Words>
  <Application>Microsoft Office PowerPoint</Application>
  <PresentationFormat>Экран (4:3)</PresentationFormat>
  <Paragraphs>59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МАОУ  «СОШ №99»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87</cp:revision>
  <dcterms:modified xsi:type="dcterms:W3CDTF">2013-11-28T10:02:36Z</dcterms:modified>
</cp:coreProperties>
</file>