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9" r:id="rId3"/>
    <p:sldId id="261" r:id="rId4"/>
    <p:sldId id="275" r:id="rId5"/>
    <p:sldId id="281" r:id="rId6"/>
    <p:sldId id="283" r:id="rId7"/>
    <p:sldId id="262" r:id="rId8"/>
    <p:sldId id="277" r:id="rId9"/>
    <p:sldId id="264" r:id="rId10"/>
    <p:sldId id="266" r:id="rId11"/>
    <p:sldId id="268" r:id="rId12"/>
    <p:sldId id="286" r:id="rId13"/>
    <p:sldId id="267" r:id="rId14"/>
    <p:sldId id="272" r:id="rId15"/>
    <p:sldId id="273" r:id="rId16"/>
    <p:sldId id="278" r:id="rId17"/>
    <p:sldId id="274" r:id="rId18"/>
    <p:sldId id="276" r:id="rId19"/>
    <p:sldId id="284" r:id="rId20"/>
    <p:sldId id="285" r:id="rId21"/>
    <p:sldId id="25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143C54-DA4B-4146-BBCC-3B1A8ED89476}" type="doc">
      <dgm:prSet loTypeId="urn:microsoft.com/office/officeart/2005/8/layout/radial2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72265D-AFF7-475A-A656-B165EB9612CA}">
      <dgm:prSet custT="1"/>
      <dgm:spPr/>
      <dgm:t>
        <a:bodyPr/>
        <a:lstStyle/>
        <a:p>
          <a:pPr rtl="0"/>
          <a:r>
            <a:rPr lang="ru-RU" sz="2400" b="1" i="1" dirty="0" smtClean="0">
              <a:solidFill>
                <a:schemeClr val="bg1"/>
              </a:solidFill>
            </a:rPr>
            <a:t>Снятие эмоционального напряжения</a:t>
          </a:r>
          <a:endParaRPr lang="ru-RU" sz="2400" dirty="0">
            <a:solidFill>
              <a:schemeClr val="bg1"/>
            </a:solidFill>
          </a:endParaRPr>
        </a:p>
      </dgm:t>
    </dgm:pt>
    <dgm:pt modelId="{DFF91C6A-E1B9-4F31-A06C-D757442F421B}" type="parTrans" cxnId="{E6FD3321-439C-4AF3-BB9D-B561D10585C2}">
      <dgm:prSet/>
      <dgm:spPr/>
      <dgm:t>
        <a:bodyPr/>
        <a:lstStyle/>
        <a:p>
          <a:endParaRPr lang="ru-RU"/>
        </a:p>
      </dgm:t>
    </dgm:pt>
    <dgm:pt modelId="{02C4C32D-3178-4398-B989-CC4F3BF50FB8}" type="sibTrans" cxnId="{E6FD3321-439C-4AF3-BB9D-B561D10585C2}">
      <dgm:prSet/>
      <dgm:spPr/>
      <dgm:t>
        <a:bodyPr/>
        <a:lstStyle/>
        <a:p>
          <a:endParaRPr lang="ru-RU"/>
        </a:p>
      </dgm:t>
    </dgm:pt>
    <dgm:pt modelId="{7A9E4AA2-ABF6-4C79-8C54-F7F3DAA1AF7F}">
      <dgm:prSet custT="1"/>
      <dgm:spPr/>
      <dgm:t>
        <a:bodyPr/>
        <a:lstStyle/>
        <a:p>
          <a:pPr rtl="0"/>
          <a:r>
            <a:rPr lang="ru-RU" sz="2000" b="1" i="1" dirty="0" smtClean="0">
              <a:solidFill>
                <a:schemeClr val="bg1"/>
              </a:solidFill>
            </a:rPr>
            <a:t>Создание благоприятного психологического климата на уроке</a:t>
          </a:r>
          <a:endParaRPr lang="ru-RU" sz="2000" dirty="0">
            <a:solidFill>
              <a:schemeClr val="bg1"/>
            </a:solidFill>
          </a:endParaRPr>
        </a:p>
      </dgm:t>
    </dgm:pt>
    <dgm:pt modelId="{1789E2E1-F543-4519-998B-0CEEFB869ECB}" type="parTrans" cxnId="{4024F7F8-78AE-4BE5-AE72-788F10A09B97}">
      <dgm:prSet/>
      <dgm:spPr/>
      <dgm:t>
        <a:bodyPr/>
        <a:lstStyle/>
        <a:p>
          <a:endParaRPr lang="ru-RU"/>
        </a:p>
      </dgm:t>
    </dgm:pt>
    <dgm:pt modelId="{8AE28805-EB6A-4295-93CC-A3F413232F2F}" type="sibTrans" cxnId="{4024F7F8-78AE-4BE5-AE72-788F10A09B97}">
      <dgm:prSet/>
      <dgm:spPr/>
      <dgm:t>
        <a:bodyPr/>
        <a:lstStyle/>
        <a:p>
          <a:endParaRPr lang="ru-RU"/>
        </a:p>
      </dgm:t>
    </dgm:pt>
    <dgm:pt modelId="{FF8B4C87-9413-4BD0-95AB-0775022A9513}">
      <dgm:prSet custT="1"/>
      <dgm:spPr/>
      <dgm:t>
        <a:bodyPr/>
        <a:lstStyle/>
        <a:p>
          <a:pPr rtl="0"/>
          <a:r>
            <a:rPr lang="ru-RU" sz="2400" b="1" i="1" dirty="0" smtClean="0">
              <a:solidFill>
                <a:schemeClr val="bg1"/>
              </a:solidFill>
            </a:rPr>
            <a:t>Охрана здоровья и пропаганда здорового образа жизни</a:t>
          </a:r>
          <a:endParaRPr lang="ru-RU" sz="2400" dirty="0">
            <a:solidFill>
              <a:schemeClr val="bg1"/>
            </a:solidFill>
          </a:endParaRPr>
        </a:p>
      </dgm:t>
    </dgm:pt>
    <dgm:pt modelId="{98ED9F87-2880-4C96-A077-DCA9B38D4C32}" type="parTrans" cxnId="{614DBAB4-B4EE-4ACE-856E-52F89A4338CD}">
      <dgm:prSet/>
      <dgm:spPr/>
      <dgm:t>
        <a:bodyPr/>
        <a:lstStyle/>
        <a:p>
          <a:endParaRPr lang="ru-RU"/>
        </a:p>
      </dgm:t>
    </dgm:pt>
    <dgm:pt modelId="{6838CD66-AFC2-4E22-8115-19EC9EE42388}" type="sibTrans" cxnId="{614DBAB4-B4EE-4ACE-856E-52F89A4338CD}">
      <dgm:prSet/>
      <dgm:spPr/>
      <dgm:t>
        <a:bodyPr/>
        <a:lstStyle/>
        <a:p>
          <a:endParaRPr lang="ru-RU"/>
        </a:p>
      </dgm:t>
    </dgm:pt>
    <dgm:pt modelId="{ED52919D-2579-47A6-90B8-6D0864CBD910}">
      <dgm:prSet/>
      <dgm:spPr/>
      <dgm:t>
        <a:bodyPr/>
        <a:lstStyle/>
        <a:p>
          <a:pPr rtl="0"/>
          <a:r>
            <a:rPr lang="ru-RU" b="1" i="1" dirty="0" smtClean="0">
              <a:solidFill>
                <a:schemeClr val="bg1"/>
              </a:solidFill>
            </a:rPr>
            <a:t>Комплексное использование личностно-ориентированных технологий</a:t>
          </a:r>
          <a:endParaRPr lang="ru-RU" dirty="0">
            <a:solidFill>
              <a:schemeClr val="bg1"/>
            </a:solidFill>
          </a:endParaRPr>
        </a:p>
      </dgm:t>
    </dgm:pt>
    <dgm:pt modelId="{7BC938A8-AEA3-4F8A-B743-B98FFC6F0614}" type="parTrans" cxnId="{C8AC5388-EE19-4D49-B549-4BA994C39AD1}">
      <dgm:prSet/>
      <dgm:spPr/>
      <dgm:t>
        <a:bodyPr/>
        <a:lstStyle/>
        <a:p>
          <a:endParaRPr lang="ru-RU"/>
        </a:p>
      </dgm:t>
    </dgm:pt>
    <dgm:pt modelId="{47FC44DB-4835-4C71-A0B3-14B747CD5B6C}" type="sibTrans" cxnId="{C8AC5388-EE19-4D49-B549-4BA994C39AD1}">
      <dgm:prSet/>
      <dgm:spPr/>
      <dgm:t>
        <a:bodyPr/>
        <a:lstStyle/>
        <a:p>
          <a:endParaRPr lang="ru-RU"/>
        </a:p>
      </dgm:t>
    </dgm:pt>
    <dgm:pt modelId="{C8E487C6-FE8F-4016-B64F-544EE1C69723}" type="pres">
      <dgm:prSet presAssocID="{1C143C54-DA4B-4146-BBCC-3B1A8ED89476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27EA14-EAB9-48AE-A46B-66E51EA7E43C}" type="pres">
      <dgm:prSet presAssocID="{1C143C54-DA4B-4146-BBCC-3B1A8ED89476}" presName="cycle" presStyleCnt="0"/>
      <dgm:spPr/>
    </dgm:pt>
    <dgm:pt modelId="{8924BAC6-3B6D-4345-BA7E-43D0B773BB6C}" type="pres">
      <dgm:prSet presAssocID="{1C143C54-DA4B-4146-BBCC-3B1A8ED89476}" presName="centerShape" presStyleCnt="0"/>
      <dgm:spPr/>
    </dgm:pt>
    <dgm:pt modelId="{3C4B764F-E891-45B0-8AA1-7BC75E932DC8}" type="pres">
      <dgm:prSet presAssocID="{1C143C54-DA4B-4146-BBCC-3B1A8ED89476}" presName="connSite" presStyleLbl="node1" presStyleIdx="0" presStyleCnt="5"/>
      <dgm:spPr/>
    </dgm:pt>
    <dgm:pt modelId="{739EB90A-46BD-4D9A-ADC9-20F513A63E16}" type="pres">
      <dgm:prSet presAssocID="{1C143C54-DA4B-4146-BBCC-3B1A8ED89476}" presName="visible" presStyleLbl="node1" presStyleIdx="0" presStyleCnt="5" custScaleX="127061" custLinFactNeighborX="-69724" custLinFactNeighborY="-318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62D46AA-2670-4A9A-AC1B-DDFE16E6285B}" type="pres">
      <dgm:prSet presAssocID="{DFF91C6A-E1B9-4F31-A06C-D757442F421B}" presName="Name25" presStyleLbl="parChTrans1D1" presStyleIdx="0" presStyleCnt="4"/>
      <dgm:spPr/>
      <dgm:t>
        <a:bodyPr/>
        <a:lstStyle/>
        <a:p>
          <a:endParaRPr lang="ru-RU"/>
        </a:p>
      </dgm:t>
    </dgm:pt>
    <dgm:pt modelId="{65C8B3FD-EF1E-440B-BB94-E6854822DC49}" type="pres">
      <dgm:prSet presAssocID="{DB72265D-AFF7-475A-A656-B165EB9612CA}" presName="node" presStyleCnt="0"/>
      <dgm:spPr/>
    </dgm:pt>
    <dgm:pt modelId="{82655930-3241-4D1C-B5BC-1B278666E359}" type="pres">
      <dgm:prSet presAssocID="{DB72265D-AFF7-475A-A656-B165EB9612CA}" presName="parentNode" presStyleLbl="node1" presStyleIdx="1" presStyleCnt="5" custScaleX="52987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329D26-5FDF-4C9E-AD94-C9F9719F289F}" type="pres">
      <dgm:prSet presAssocID="{DB72265D-AFF7-475A-A656-B165EB9612CA}" presName="childNode" presStyleLbl="revTx" presStyleIdx="0" presStyleCnt="0">
        <dgm:presLayoutVars>
          <dgm:bulletEnabled val="1"/>
        </dgm:presLayoutVars>
      </dgm:prSet>
      <dgm:spPr/>
    </dgm:pt>
    <dgm:pt modelId="{CB185EB8-835A-441F-BBB2-0E90D44EFE65}" type="pres">
      <dgm:prSet presAssocID="{1789E2E1-F543-4519-998B-0CEEFB869ECB}" presName="Name25" presStyleLbl="parChTrans1D1" presStyleIdx="1" presStyleCnt="4"/>
      <dgm:spPr/>
      <dgm:t>
        <a:bodyPr/>
        <a:lstStyle/>
        <a:p>
          <a:endParaRPr lang="ru-RU"/>
        </a:p>
      </dgm:t>
    </dgm:pt>
    <dgm:pt modelId="{7F9EB718-9DF0-450A-8041-B30447EB2E8F}" type="pres">
      <dgm:prSet presAssocID="{7A9E4AA2-ABF6-4C79-8C54-F7F3DAA1AF7F}" presName="node" presStyleCnt="0"/>
      <dgm:spPr/>
    </dgm:pt>
    <dgm:pt modelId="{92BEDB76-F8D1-4007-B816-5172BD636A6E}" type="pres">
      <dgm:prSet presAssocID="{7A9E4AA2-ABF6-4C79-8C54-F7F3DAA1AF7F}" presName="parentNode" presStyleLbl="node1" presStyleIdx="2" presStyleCnt="5" custScaleX="490898" custScaleY="117343" custLinFactX="39401" custLinFactNeighborX="100000" custLinFactNeighborY="38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C3262D-207C-4024-A194-D1F5020FF911}" type="pres">
      <dgm:prSet presAssocID="{7A9E4AA2-ABF6-4C79-8C54-F7F3DAA1AF7F}" presName="childNode" presStyleLbl="revTx" presStyleIdx="0" presStyleCnt="0">
        <dgm:presLayoutVars>
          <dgm:bulletEnabled val="1"/>
        </dgm:presLayoutVars>
      </dgm:prSet>
      <dgm:spPr/>
    </dgm:pt>
    <dgm:pt modelId="{75CBB1AA-17C8-43BD-B074-A4CB6BDA3BE9}" type="pres">
      <dgm:prSet presAssocID="{98ED9F87-2880-4C96-A077-DCA9B38D4C32}" presName="Name25" presStyleLbl="parChTrans1D1" presStyleIdx="2" presStyleCnt="4"/>
      <dgm:spPr/>
      <dgm:t>
        <a:bodyPr/>
        <a:lstStyle/>
        <a:p>
          <a:endParaRPr lang="ru-RU"/>
        </a:p>
      </dgm:t>
    </dgm:pt>
    <dgm:pt modelId="{B32DEA4D-7EC1-4CBA-9DAA-7FCDAA5CE43A}" type="pres">
      <dgm:prSet presAssocID="{FF8B4C87-9413-4BD0-95AB-0775022A9513}" presName="node" presStyleCnt="0"/>
      <dgm:spPr/>
    </dgm:pt>
    <dgm:pt modelId="{1FF6E8C6-0009-4CDF-A453-A39408A25188}" type="pres">
      <dgm:prSet presAssocID="{FF8B4C87-9413-4BD0-95AB-0775022A9513}" presName="parentNode" presStyleLbl="node1" presStyleIdx="3" presStyleCnt="5" custScaleX="483909" custScaleY="110804" custLinFactX="100000" custLinFactNeighborX="132162" custLinFactNeighborY="173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DD804-823E-4BB9-B64D-AF6C32A7D156}" type="pres">
      <dgm:prSet presAssocID="{FF8B4C87-9413-4BD0-95AB-0775022A9513}" presName="childNode" presStyleLbl="revTx" presStyleIdx="0" presStyleCnt="0">
        <dgm:presLayoutVars>
          <dgm:bulletEnabled val="1"/>
        </dgm:presLayoutVars>
      </dgm:prSet>
      <dgm:spPr/>
    </dgm:pt>
    <dgm:pt modelId="{4546C838-B675-4718-AAFC-2B30CD730B81}" type="pres">
      <dgm:prSet presAssocID="{7BC938A8-AEA3-4F8A-B743-B98FFC6F0614}" presName="Name25" presStyleLbl="parChTrans1D1" presStyleIdx="3" presStyleCnt="4"/>
      <dgm:spPr/>
      <dgm:t>
        <a:bodyPr/>
        <a:lstStyle/>
        <a:p>
          <a:endParaRPr lang="ru-RU"/>
        </a:p>
      </dgm:t>
    </dgm:pt>
    <dgm:pt modelId="{CCF149DB-56BA-4328-93A5-601E5B21688A}" type="pres">
      <dgm:prSet presAssocID="{ED52919D-2579-47A6-90B8-6D0864CBD910}" presName="node" presStyleCnt="0"/>
      <dgm:spPr/>
    </dgm:pt>
    <dgm:pt modelId="{7E6B0158-15E9-4F4F-B416-319D553B8FE4}" type="pres">
      <dgm:prSet presAssocID="{ED52919D-2579-47A6-90B8-6D0864CBD910}" presName="parentNode" presStyleLbl="node1" presStyleIdx="4" presStyleCnt="5" custScaleX="508050" custScaleY="129440" custLinFactNeighborX="2818" custLinFactNeighborY="-70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3BAB14-2B79-4C7E-AC9C-CBD14DC3B0F0}" type="pres">
      <dgm:prSet presAssocID="{ED52919D-2579-47A6-90B8-6D0864CBD910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E6FD3321-439C-4AF3-BB9D-B561D10585C2}" srcId="{1C143C54-DA4B-4146-BBCC-3B1A8ED89476}" destId="{DB72265D-AFF7-475A-A656-B165EB9612CA}" srcOrd="0" destOrd="0" parTransId="{DFF91C6A-E1B9-4F31-A06C-D757442F421B}" sibTransId="{02C4C32D-3178-4398-B989-CC4F3BF50FB8}"/>
    <dgm:cxn modelId="{4024F7F8-78AE-4BE5-AE72-788F10A09B97}" srcId="{1C143C54-DA4B-4146-BBCC-3B1A8ED89476}" destId="{7A9E4AA2-ABF6-4C79-8C54-F7F3DAA1AF7F}" srcOrd="1" destOrd="0" parTransId="{1789E2E1-F543-4519-998B-0CEEFB869ECB}" sibTransId="{8AE28805-EB6A-4295-93CC-A3F413232F2F}"/>
    <dgm:cxn modelId="{C8AC5388-EE19-4D49-B549-4BA994C39AD1}" srcId="{1C143C54-DA4B-4146-BBCC-3B1A8ED89476}" destId="{ED52919D-2579-47A6-90B8-6D0864CBD910}" srcOrd="3" destOrd="0" parTransId="{7BC938A8-AEA3-4F8A-B743-B98FFC6F0614}" sibTransId="{47FC44DB-4835-4C71-A0B3-14B747CD5B6C}"/>
    <dgm:cxn modelId="{63260A91-3A0F-4ED2-B460-82555EABFD64}" type="presOf" srcId="{ED52919D-2579-47A6-90B8-6D0864CBD910}" destId="{7E6B0158-15E9-4F4F-B416-319D553B8FE4}" srcOrd="0" destOrd="0" presId="urn:microsoft.com/office/officeart/2005/8/layout/radial2"/>
    <dgm:cxn modelId="{C6FF3AF6-EF27-4B6D-B21C-62A62C60AF65}" type="presOf" srcId="{DB72265D-AFF7-475A-A656-B165EB9612CA}" destId="{82655930-3241-4D1C-B5BC-1B278666E359}" srcOrd="0" destOrd="0" presId="urn:microsoft.com/office/officeart/2005/8/layout/radial2"/>
    <dgm:cxn modelId="{614DBAB4-B4EE-4ACE-856E-52F89A4338CD}" srcId="{1C143C54-DA4B-4146-BBCC-3B1A8ED89476}" destId="{FF8B4C87-9413-4BD0-95AB-0775022A9513}" srcOrd="2" destOrd="0" parTransId="{98ED9F87-2880-4C96-A077-DCA9B38D4C32}" sibTransId="{6838CD66-AFC2-4E22-8115-19EC9EE42388}"/>
    <dgm:cxn modelId="{36CE8540-2C48-4A8A-B641-CFDC2ACB32EF}" type="presOf" srcId="{7A9E4AA2-ABF6-4C79-8C54-F7F3DAA1AF7F}" destId="{92BEDB76-F8D1-4007-B816-5172BD636A6E}" srcOrd="0" destOrd="0" presId="urn:microsoft.com/office/officeart/2005/8/layout/radial2"/>
    <dgm:cxn modelId="{FF328944-BA22-43CB-A768-448181F16EE5}" type="presOf" srcId="{1C143C54-DA4B-4146-BBCC-3B1A8ED89476}" destId="{C8E487C6-FE8F-4016-B64F-544EE1C69723}" srcOrd="0" destOrd="0" presId="urn:microsoft.com/office/officeart/2005/8/layout/radial2"/>
    <dgm:cxn modelId="{64530405-FB56-4B5E-840B-152DC2087E96}" type="presOf" srcId="{98ED9F87-2880-4C96-A077-DCA9B38D4C32}" destId="{75CBB1AA-17C8-43BD-B074-A4CB6BDA3BE9}" srcOrd="0" destOrd="0" presId="urn:microsoft.com/office/officeart/2005/8/layout/radial2"/>
    <dgm:cxn modelId="{0AEBC996-DB22-483A-98C4-00F41B90F265}" type="presOf" srcId="{FF8B4C87-9413-4BD0-95AB-0775022A9513}" destId="{1FF6E8C6-0009-4CDF-A453-A39408A25188}" srcOrd="0" destOrd="0" presId="urn:microsoft.com/office/officeart/2005/8/layout/radial2"/>
    <dgm:cxn modelId="{0B864F8A-63A5-41A1-A8FF-7E2E5A1D2701}" type="presOf" srcId="{1789E2E1-F543-4519-998B-0CEEFB869ECB}" destId="{CB185EB8-835A-441F-BBB2-0E90D44EFE65}" srcOrd="0" destOrd="0" presId="urn:microsoft.com/office/officeart/2005/8/layout/radial2"/>
    <dgm:cxn modelId="{E58AB0CE-63C0-4C5A-9AC5-32D412C24C59}" type="presOf" srcId="{DFF91C6A-E1B9-4F31-A06C-D757442F421B}" destId="{462D46AA-2670-4A9A-AC1B-DDFE16E6285B}" srcOrd="0" destOrd="0" presId="urn:microsoft.com/office/officeart/2005/8/layout/radial2"/>
    <dgm:cxn modelId="{EA7C9123-E4A0-4874-8C06-0A23E6D8F952}" type="presOf" srcId="{7BC938A8-AEA3-4F8A-B743-B98FFC6F0614}" destId="{4546C838-B675-4718-AAFC-2B30CD730B81}" srcOrd="0" destOrd="0" presId="urn:microsoft.com/office/officeart/2005/8/layout/radial2"/>
    <dgm:cxn modelId="{A739D05D-3C5E-452E-B26D-24C628F7A88D}" type="presParOf" srcId="{C8E487C6-FE8F-4016-B64F-544EE1C69723}" destId="{2727EA14-EAB9-48AE-A46B-66E51EA7E43C}" srcOrd="0" destOrd="0" presId="urn:microsoft.com/office/officeart/2005/8/layout/radial2"/>
    <dgm:cxn modelId="{9A9A07D0-526E-4ADF-8304-7CD6E637B9CC}" type="presParOf" srcId="{2727EA14-EAB9-48AE-A46B-66E51EA7E43C}" destId="{8924BAC6-3B6D-4345-BA7E-43D0B773BB6C}" srcOrd="0" destOrd="0" presId="urn:microsoft.com/office/officeart/2005/8/layout/radial2"/>
    <dgm:cxn modelId="{ED4FF10A-C575-4132-BFDD-9DC78C8D8354}" type="presParOf" srcId="{8924BAC6-3B6D-4345-BA7E-43D0B773BB6C}" destId="{3C4B764F-E891-45B0-8AA1-7BC75E932DC8}" srcOrd="0" destOrd="0" presId="urn:microsoft.com/office/officeart/2005/8/layout/radial2"/>
    <dgm:cxn modelId="{04C87996-66E2-4760-A4AE-34464E50B773}" type="presParOf" srcId="{8924BAC6-3B6D-4345-BA7E-43D0B773BB6C}" destId="{739EB90A-46BD-4D9A-ADC9-20F513A63E16}" srcOrd="1" destOrd="0" presId="urn:microsoft.com/office/officeart/2005/8/layout/radial2"/>
    <dgm:cxn modelId="{8AA310AA-E60D-49FC-95CC-D34AA9BFCEF5}" type="presParOf" srcId="{2727EA14-EAB9-48AE-A46B-66E51EA7E43C}" destId="{462D46AA-2670-4A9A-AC1B-DDFE16E6285B}" srcOrd="1" destOrd="0" presId="urn:microsoft.com/office/officeart/2005/8/layout/radial2"/>
    <dgm:cxn modelId="{D884E52A-6686-4946-8FF0-331FF895A814}" type="presParOf" srcId="{2727EA14-EAB9-48AE-A46B-66E51EA7E43C}" destId="{65C8B3FD-EF1E-440B-BB94-E6854822DC49}" srcOrd="2" destOrd="0" presId="urn:microsoft.com/office/officeart/2005/8/layout/radial2"/>
    <dgm:cxn modelId="{D25ECF34-B5B6-4E9C-BF7B-0234821BEDC7}" type="presParOf" srcId="{65C8B3FD-EF1E-440B-BB94-E6854822DC49}" destId="{82655930-3241-4D1C-B5BC-1B278666E359}" srcOrd="0" destOrd="0" presId="urn:microsoft.com/office/officeart/2005/8/layout/radial2"/>
    <dgm:cxn modelId="{48F75AA3-A488-4A51-B6AF-19673323DE37}" type="presParOf" srcId="{65C8B3FD-EF1E-440B-BB94-E6854822DC49}" destId="{50329D26-5FDF-4C9E-AD94-C9F9719F289F}" srcOrd="1" destOrd="0" presId="urn:microsoft.com/office/officeart/2005/8/layout/radial2"/>
    <dgm:cxn modelId="{FA0ACF19-952F-45EC-A186-A37B16B8D4E0}" type="presParOf" srcId="{2727EA14-EAB9-48AE-A46B-66E51EA7E43C}" destId="{CB185EB8-835A-441F-BBB2-0E90D44EFE65}" srcOrd="3" destOrd="0" presId="urn:microsoft.com/office/officeart/2005/8/layout/radial2"/>
    <dgm:cxn modelId="{3C22F5CA-CA55-49AA-B3BD-20566746D8F5}" type="presParOf" srcId="{2727EA14-EAB9-48AE-A46B-66E51EA7E43C}" destId="{7F9EB718-9DF0-450A-8041-B30447EB2E8F}" srcOrd="4" destOrd="0" presId="urn:microsoft.com/office/officeart/2005/8/layout/radial2"/>
    <dgm:cxn modelId="{82522FB5-AAD9-4B67-A313-7C40BBBD91F0}" type="presParOf" srcId="{7F9EB718-9DF0-450A-8041-B30447EB2E8F}" destId="{92BEDB76-F8D1-4007-B816-5172BD636A6E}" srcOrd="0" destOrd="0" presId="urn:microsoft.com/office/officeart/2005/8/layout/radial2"/>
    <dgm:cxn modelId="{B08210BF-EA90-49BB-864A-0E5C54AE1DA1}" type="presParOf" srcId="{7F9EB718-9DF0-450A-8041-B30447EB2E8F}" destId="{EAC3262D-207C-4024-A194-D1F5020FF911}" srcOrd="1" destOrd="0" presId="urn:microsoft.com/office/officeart/2005/8/layout/radial2"/>
    <dgm:cxn modelId="{B5E6C20C-E89E-42FA-90E2-F219AA79D03D}" type="presParOf" srcId="{2727EA14-EAB9-48AE-A46B-66E51EA7E43C}" destId="{75CBB1AA-17C8-43BD-B074-A4CB6BDA3BE9}" srcOrd="5" destOrd="0" presId="urn:microsoft.com/office/officeart/2005/8/layout/radial2"/>
    <dgm:cxn modelId="{8EEBE434-D46C-4E9E-B308-C696ABF86AE6}" type="presParOf" srcId="{2727EA14-EAB9-48AE-A46B-66E51EA7E43C}" destId="{B32DEA4D-7EC1-4CBA-9DAA-7FCDAA5CE43A}" srcOrd="6" destOrd="0" presId="urn:microsoft.com/office/officeart/2005/8/layout/radial2"/>
    <dgm:cxn modelId="{53F04E37-229E-448E-9435-BA95DE03BB42}" type="presParOf" srcId="{B32DEA4D-7EC1-4CBA-9DAA-7FCDAA5CE43A}" destId="{1FF6E8C6-0009-4CDF-A453-A39408A25188}" srcOrd="0" destOrd="0" presId="urn:microsoft.com/office/officeart/2005/8/layout/radial2"/>
    <dgm:cxn modelId="{BD8CDEC4-E1CF-4A44-97E5-25E44AFC8058}" type="presParOf" srcId="{B32DEA4D-7EC1-4CBA-9DAA-7FCDAA5CE43A}" destId="{067DD804-823E-4BB9-B64D-AF6C32A7D156}" srcOrd="1" destOrd="0" presId="urn:microsoft.com/office/officeart/2005/8/layout/radial2"/>
    <dgm:cxn modelId="{67F5457D-1C7D-40EA-A954-D95A7E336E0B}" type="presParOf" srcId="{2727EA14-EAB9-48AE-A46B-66E51EA7E43C}" destId="{4546C838-B675-4718-AAFC-2B30CD730B81}" srcOrd="7" destOrd="0" presId="urn:microsoft.com/office/officeart/2005/8/layout/radial2"/>
    <dgm:cxn modelId="{CA43C1C2-C4D9-4D94-976A-A99F2D95A740}" type="presParOf" srcId="{2727EA14-EAB9-48AE-A46B-66E51EA7E43C}" destId="{CCF149DB-56BA-4328-93A5-601E5B21688A}" srcOrd="8" destOrd="0" presId="urn:microsoft.com/office/officeart/2005/8/layout/radial2"/>
    <dgm:cxn modelId="{B5EEC160-E7EB-4B9F-B04B-8978A8AAFE3D}" type="presParOf" srcId="{CCF149DB-56BA-4328-93A5-601E5B21688A}" destId="{7E6B0158-15E9-4F4F-B416-319D553B8FE4}" srcOrd="0" destOrd="0" presId="urn:microsoft.com/office/officeart/2005/8/layout/radial2"/>
    <dgm:cxn modelId="{233A0A2F-CB88-4715-90F3-A176DE99492F}" type="presParOf" srcId="{CCF149DB-56BA-4328-93A5-601E5B21688A}" destId="{A83BAB14-2B79-4C7E-AC9C-CBD14DC3B0F0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46C838-B675-4718-AAFC-2B30CD730B81}">
      <dsp:nvSpPr>
        <dsp:cNvPr id="0" name=""/>
        <dsp:cNvSpPr/>
      </dsp:nvSpPr>
      <dsp:spPr>
        <a:xfrm rot="4450110">
          <a:off x="2322239" y="3136484"/>
          <a:ext cx="504932" cy="35859"/>
        </a:xfrm>
        <a:custGeom>
          <a:avLst/>
          <a:gdLst/>
          <a:ahLst/>
          <a:cxnLst/>
          <a:rect l="0" t="0" r="0" b="0"/>
          <a:pathLst>
            <a:path>
              <a:moveTo>
                <a:pt x="0" y="17929"/>
              </a:moveTo>
              <a:lnTo>
                <a:pt x="504932" y="179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BB1AA-17C8-43BD-B074-A4CB6BDA3BE9}">
      <dsp:nvSpPr>
        <dsp:cNvPr id="0" name=""/>
        <dsp:cNvSpPr/>
      </dsp:nvSpPr>
      <dsp:spPr>
        <a:xfrm rot="652191">
          <a:off x="2934984" y="2500577"/>
          <a:ext cx="1080775" cy="35859"/>
        </a:xfrm>
        <a:custGeom>
          <a:avLst/>
          <a:gdLst/>
          <a:ahLst/>
          <a:cxnLst/>
          <a:rect l="0" t="0" r="0" b="0"/>
          <a:pathLst>
            <a:path>
              <a:moveTo>
                <a:pt x="0" y="17929"/>
              </a:moveTo>
              <a:lnTo>
                <a:pt x="1080775" y="179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85EB8-835A-441F-BBB2-0E90D44EFE65}">
      <dsp:nvSpPr>
        <dsp:cNvPr id="0" name=""/>
        <dsp:cNvSpPr/>
      </dsp:nvSpPr>
      <dsp:spPr>
        <a:xfrm rot="20785598">
          <a:off x="2941641" y="2107625"/>
          <a:ext cx="217594" cy="35859"/>
        </a:xfrm>
        <a:custGeom>
          <a:avLst/>
          <a:gdLst/>
          <a:ahLst/>
          <a:cxnLst/>
          <a:rect l="0" t="0" r="0" b="0"/>
          <a:pathLst>
            <a:path>
              <a:moveTo>
                <a:pt x="0" y="17929"/>
              </a:moveTo>
              <a:lnTo>
                <a:pt x="217594" y="179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D46AA-2670-4A9A-AC1B-DDFE16E6285B}">
      <dsp:nvSpPr>
        <dsp:cNvPr id="0" name=""/>
        <dsp:cNvSpPr/>
      </dsp:nvSpPr>
      <dsp:spPr>
        <a:xfrm rot="17012347">
          <a:off x="2198911" y="1312155"/>
          <a:ext cx="733065" cy="35859"/>
        </a:xfrm>
        <a:custGeom>
          <a:avLst/>
          <a:gdLst/>
          <a:ahLst/>
          <a:cxnLst/>
          <a:rect l="0" t="0" r="0" b="0"/>
          <a:pathLst>
            <a:path>
              <a:moveTo>
                <a:pt x="0" y="17929"/>
              </a:moveTo>
              <a:lnTo>
                <a:pt x="733065" y="179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9EB90A-46BD-4D9A-ADC9-20F513A63E16}">
      <dsp:nvSpPr>
        <dsp:cNvPr id="0" name=""/>
        <dsp:cNvSpPr/>
      </dsp:nvSpPr>
      <dsp:spPr>
        <a:xfrm>
          <a:off x="3" y="1368153"/>
          <a:ext cx="2223735" cy="175013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2655930-3241-4D1C-B5BC-1B278666E359}">
      <dsp:nvSpPr>
        <dsp:cNvPr id="0" name=""/>
        <dsp:cNvSpPr/>
      </dsp:nvSpPr>
      <dsp:spPr>
        <a:xfrm>
          <a:off x="-4511" y="-75799"/>
          <a:ext cx="5564127" cy="105007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bg1"/>
              </a:solidFill>
            </a:rPr>
            <a:t>Снятие эмоционального напряжения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-4511" y="-75799"/>
        <a:ext cx="5564127" cy="1050079"/>
      </dsp:txXfrm>
    </dsp:sp>
    <dsp:sp modelId="{92BEDB76-F8D1-4007-B816-5172BD636A6E}">
      <dsp:nvSpPr>
        <dsp:cNvPr id="0" name=""/>
        <dsp:cNvSpPr/>
      </dsp:nvSpPr>
      <dsp:spPr>
        <a:xfrm>
          <a:off x="2392179" y="1046110"/>
          <a:ext cx="5154817" cy="12321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bg1"/>
              </a:solidFill>
            </a:rPr>
            <a:t>Создание благоприятного психологического климата на уроке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2392179" y="1046110"/>
        <a:ext cx="5154817" cy="1232194"/>
      </dsp:txXfrm>
    </dsp:sp>
    <dsp:sp modelId="{1FF6E8C6-0009-4CDF-A453-A39408A25188}">
      <dsp:nvSpPr>
        <dsp:cNvPr id="0" name=""/>
        <dsp:cNvSpPr/>
      </dsp:nvSpPr>
      <dsp:spPr>
        <a:xfrm>
          <a:off x="3412112" y="2412472"/>
          <a:ext cx="5081427" cy="116352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bg1"/>
              </a:solidFill>
            </a:rPr>
            <a:t>Охрана здоровья и пропаганда здорового образа жизни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3412112" y="2412472"/>
        <a:ext cx="5081427" cy="1163529"/>
      </dsp:txXfrm>
    </dsp:sp>
    <dsp:sp modelId="{7E6B0158-15E9-4F4F-B416-319D553B8FE4}">
      <dsp:nvSpPr>
        <dsp:cNvPr id="0" name=""/>
        <dsp:cNvSpPr/>
      </dsp:nvSpPr>
      <dsp:spPr>
        <a:xfrm>
          <a:off x="168330" y="3395536"/>
          <a:ext cx="5334927" cy="135922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kern="1200" dirty="0" smtClean="0">
              <a:solidFill>
                <a:schemeClr val="bg1"/>
              </a:solidFill>
            </a:rPr>
            <a:t>Комплексное использование личностно-ориентированных технологий</a:t>
          </a:r>
          <a:endParaRPr lang="ru-RU" sz="2100" kern="1200" dirty="0">
            <a:solidFill>
              <a:schemeClr val="bg1"/>
            </a:solidFill>
          </a:endParaRPr>
        </a:p>
      </dsp:txBody>
      <dsp:txXfrm>
        <a:off x="168330" y="3395536"/>
        <a:ext cx="5334927" cy="1359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B8DB8-6D36-4C89-AFFF-F0CE494CDE93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AC5AF-D569-4126-846B-B06692754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&#1092;&#1080;&#1079;&#1084;&#1080;&#1085;&#1091;&#1090;&#1082;&#1080;/&#1058;&#1072;&#1085;&#1094;&#1077;&#1074;&#1072;&#1083;&#1100;&#1085;&#1072;&#1103;%20&#1088;&#1072;&#1079;&#1084;&#1080;&#1085;&#1082;&#1072;%20&#1042;&#1077;&#1089;&#1105;&#1083;&#1072;&#1103;%20&#1079;&#1072;&#1088;&#1103;&#1076;&#1082;&#1072;/&#1055;&#1088;&#1077;&#1079;&#1077;&#1085;&#1090;&#1072;&#1094;&#1080;&#1103;%20&#1042;&#1077;&#1089;&#1105;&#1083;&#1072;&#1103;%20&#1079;&#1072;&#1088;&#1103;&#1076;&#1082;&#1072;.ppt" TargetMode="Externa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&#1052;&#1072;&#1090;&#1077;&#1088;&#1080;&#1072;&#1083;%20&#1076;&#1083;&#1103;%20&#1042;&#1053;&#1045;&#1059;&#1056;&#1054;&#1063;&#1050;&#1048;/&#1048;&#1085;&#1092;&#1086;&#1088;&#1084;&#1072;&#1090;&#1080;&#1082;&#1072;/&#1088;&#1077;&#1083;&#1072;&#1082;&#1089;&#1072;&#1094;&#1080;&#1103;-&#1094;&#1074;&#1077;&#1090;&#1072;/&#1092;&#1080;&#1086;&#1083;&#1077;&#1090;&#1086;&#1074;&#1099;&#1081;%20&#1094;&#1074;&#1077;&#1090;/&#1092;&#1080;&#1086;&#1083;&#1077;&#1090;&#1086;&#1074;&#1099;&#1081;.ppt" TargetMode="Externa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14282" y="1142984"/>
            <a:ext cx="77724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Применение </a:t>
            </a:r>
            <a:r>
              <a:rPr lang="ru-RU" dirty="0" err="1" smtClean="0">
                <a:solidFill>
                  <a:srgbClr val="0070C0"/>
                </a:solidFill>
                <a:latin typeface="Comic Sans MS" pitchFamily="66" charset="0"/>
              </a:rPr>
              <a:t>здоровьесберегающих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технологий на уроках в начальной школе.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sz="quarter" idx="1"/>
          </p:nvPr>
        </p:nvSpPr>
        <p:spPr>
          <a:xfrm>
            <a:off x="5214942" y="5357826"/>
            <a:ext cx="3757594" cy="1323972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Кеня Светлана Анатольевна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МОУ лицей №4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Ейский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o4emu-siniaki-pod-glazami0349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6550" y="4143380"/>
            <a:ext cx="245745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</a:rPr>
              <a:t>Зрительная гимнастика помогает:</a:t>
            </a:r>
            <a:endParaRPr lang="ru-RU" smtClean="0">
              <a:solidFill>
                <a:srgbClr val="FF0000"/>
              </a:solidFill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endParaRPr lang="ru-RU" sz="2800" b="1" dirty="0" smtClean="0">
              <a:solidFill>
                <a:srgbClr val="7030A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</a:rPr>
              <a:t>Снять физическую и </a:t>
            </a:r>
            <a:r>
              <a:rPr lang="ru-RU" sz="2800" b="1" dirty="0" err="1" smtClean="0">
                <a:solidFill>
                  <a:srgbClr val="7030A0"/>
                </a:solidFill>
              </a:rPr>
              <a:t>психоэмоциональную</a:t>
            </a:r>
            <a:r>
              <a:rPr lang="ru-RU" sz="2800" b="1" dirty="0" smtClean="0">
                <a:solidFill>
                  <a:srgbClr val="7030A0"/>
                </a:solidFill>
              </a:rPr>
              <a:t> напряжённость;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</a:rPr>
              <a:t>Тренировать вестибулярный аппарат;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</a:rPr>
              <a:t>Развить зрительную координацию;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</a:rPr>
              <a:t>Укреплять глазные мышцы;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</a:rPr>
              <a:t>Развить зоркость и внимательность;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</a:rPr>
              <a:t>Улучшить зрение.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174750"/>
          </a:xfrm>
        </p:spPr>
        <p:txBody>
          <a:bodyPr rtlCol="0">
            <a:normAutofit fontScale="90000"/>
          </a:bodyPr>
          <a:lstStyle/>
          <a:p>
            <a:pPr marL="571500" indent="-571500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b="1" dirty="0"/>
              <a:t>Зрительно-</a:t>
            </a:r>
            <a:r>
              <a:rPr lang="ru-RU" b="1" dirty="0" err="1"/>
              <a:t>координаторные</a:t>
            </a:r>
            <a:r>
              <a:rPr lang="ru-RU" b="1" dirty="0"/>
              <a:t> </a:t>
            </a:r>
            <a:r>
              <a:rPr lang="ru-RU" b="1" dirty="0" smtClean="0"/>
              <a:t>тренажеры:</a:t>
            </a:r>
            <a:br>
              <a:rPr lang="ru-RU" b="1" dirty="0" smtClean="0"/>
            </a:br>
            <a:r>
              <a:rPr lang="ru-RU" sz="2700" b="1" dirty="0" smtClean="0"/>
              <a:t>офтальмологический тренажер «восьмерка»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5" name="Содержимое 4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2000240"/>
            <a:ext cx="6215106" cy="465533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492500" y="2420938"/>
            <a:ext cx="1944688" cy="1774825"/>
            <a:chOff x="2018" y="1570"/>
            <a:chExt cx="1225" cy="1118"/>
          </a:xfrm>
        </p:grpSpPr>
        <p:pic>
          <p:nvPicPr>
            <p:cNvPr id="16387" name="Picture 1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18" y="1570"/>
              <a:ext cx="1225" cy="1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88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09" y="1752"/>
              <a:ext cx="768" cy="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3504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175" y="908050"/>
            <a:ext cx="5810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0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8175" y="2997200"/>
            <a:ext cx="16668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06" name="Picture 1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738" y="4149725"/>
            <a:ext cx="5810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07" name="Picture 1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825" y="2997200"/>
            <a:ext cx="16668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08" name="Picture 2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039536">
            <a:off x="3059113" y="1341438"/>
            <a:ext cx="5810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09" name="Picture 2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8007361">
            <a:off x="2811463" y="3606800"/>
            <a:ext cx="5810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10" name="Picture 2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698998">
            <a:off x="5148263" y="1412875"/>
            <a:ext cx="5810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11" name="Picture 2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356587">
            <a:off x="5148263" y="3716338"/>
            <a:ext cx="5810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12" name="Picture 2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38460">
            <a:off x="4649788" y="1477963"/>
            <a:ext cx="446087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13" name="Picture 2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084277">
            <a:off x="5440363" y="2201862"/>
            <a:ext cx="508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14" name="Picture 26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6796003">
            <a:off x="5333207" y="3315493"/>
            <a:ext cx="565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15" name="Picture 2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634023">
            <a:off x="4598988" y="4070350"/>
            <a:ext cx="4254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16" name="Picture 28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9015617">
            <a:off x="3419475" y="4005263"/>
            <a:ext cx="438150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17" name="Picture 29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3313416">
            <a:off x="2792413" y="2127250"/>
            <a:ext cx="496888" cy="120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18" name="Picture 30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6387122">
            <a:off x="2667795" y="3101181"/>
            <a:ext cx="48736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19" name="Picture 31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234959">
            <a:off x="3695700" y="1485900"/>
            <a:ext cx="455613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3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3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3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3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3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3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3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"/>
                            </p:stCondLst>
                            <p:childTnLst>
                              <p:par>
                                <p:cTn id="7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3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3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3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3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3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3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3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500"/>
                            </p:stCondLst>
                            <p:childTnLst>
                              <p:par>
                                <p:cTn id="9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3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000"/>
                            </p:stCondLst>
                            <p:childTnLst>
                              <p:par>
                                <p:cTn id="9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3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8500"/>
                            </p:stCondLst>
                            <p:childTnLst>
                              <p:par>
                                <p:cTn id="10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9000"/>
                            </p:stCondLst>
                            <p:childTnLst>
                              <p:par>
                                <p:cTn id="10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9" dur="20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1" dur="200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3" dur="200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5" dur="2000" fill="hold"/>
                                        <p:tgtEl>
                                          <p:spTgt spid="635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7" dur="20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9" dur="2000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1" dur="200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3" dur="20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6" dur="1000" fill="hold"/>
                                        <p:tgtEl>
                                          <p:spTgt spid="635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8" dur="1000" fill="hold"/>
                                        <p:tgtEl>
                                          <p:spTgt spid="635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0" dur="1000" fill="hold"/>
                                        <p:tgtEl>
                                          <p:spTgt spid="635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2" dur="10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4" dur="1000" fill="hold"/>
                                        <p:tgtEl>
                                          <p:spTgt spid="635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6" dur="10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8" dur="1000" fill="hold"/>
                                        <p:tgtEl>
                                          <p:spTgt spid="635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0" dur="1000" fill="hold"/>
                                        <p:tgtEl>
                                          <p:spTgt spid="635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3" dur="1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2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1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4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7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0" dur="5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3" dur="500"/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6" dur="500"/>
                                        <p:tgtEl>
                                          <p:spTgt spid="63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9" dur="500"/>
                                        <p:tgtEl>
                                          <p:spTgt spid="63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2" dur="500"/>
                                        <p:tgtEl>
                                          <p:spTgt spid="63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5" dur="500"/>
                                        <p:tgtEl>
                                          <p:spTgt spid="63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8" dur="500"/>
                                        <p:tgtEl>
                                          <p:spTgt spid="63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1" dur="500"/>
                                        <p:tgtEl>
                                          <p:spTgt spid="63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4" dur="500"/>
                                        <p:tgtEl>
                                          <p:spTgt spid="635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Точечный массаж помогает: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7030A0"/>
                </a:solidFill>
              </a:rPr>
              <a:t>Проводить профилактику простудных заболеваний;</a:t>
            </a:r>
            <a:br>
              <a:rPr lang="ru-RU" sz="3100" b="1" dirty="0" smtClean="0">
                <a:solidFill>
                  <a:srgbClr val="7030A0"/>
                </a:solidFill>
              </a:rPr>
            </a:br>
            <a:r>
              <a:rPr lang="ru-RU" sz="3100" b="1" dirty="0" smtClean="0">
                <a:solidFill>
                  <a:srgbClr val="7030A0"/>
                </a:solidFill>
              </a:rPr>
              <a:t/>
            </a:r>
            <a:br>
              <a:rPr lang="ru-RU" sz="3100" b="1" dirty="0" smtClean="0">
                <a:solidFill>
                  <a:srgbClr val="7030A0"/>
                </a:solidFill>
              </a:rPr>
            </a:br>
            <a:r>
              <a:rPr lang="ru-RU" sz="3100" b="1" dirty="0" smtClean="0">
                <a:solidFill>
                  <a:srgbClr val="7030A0"/>
                </a:solidFill>
              </a:rPr>
              <a:t>Закаливание детей;</a:t>
            </a:r>
            <a:br>
              <a:rPr lang="ru-RU" sz="3100" b="1" dirty="0" smtClean="0">
                <a:solidFill>
                  <a:srgbClr val="7030A0"/>
                </a:solidFill>
              </a:rPr>
            </a:br>
            <a:r>
              <a:rPr lang="ru-RU" sz="3100" b="1" dirty="0" smtClean="0">
                <a:solidFill>
                  <a:srgbClr val="7030A0"/>
                </a:solidFill>
              </a:rPr>
              <a:t/>
            </a:r>
            <a:br>
              <a:rPr lang="ru-RU" sz="3100" b="1" dirty="0" smtClean="0">
                <a:solidFill>
                  <a:srgbClr val="7030A0"/>
                </a:solidFill>
              </a:rPr>
            </a:br>
            <a:r>
              <a:rPr lang="ru-RU" sz="3100" b="1" dirty="0" smtClean="0">
                <a:solidFill>
                  <a:srgbClr val="7030A0"/>
                </a:solidFill>
              </a:rPr>
              <a:t>Научить детей расслабляться, освобождаться от стрессов, перенапряжения;</a:t>
            </a:r>
            <a:br>
              <a:rPr lang="ru-RU" sz="3100" b="1" dirty="0" smtClean="0">
                <a:solidFill>
                  <a:srgbClr val="7030A0"/>
                </a:solidFill>
              </a:rPr>
            </a:br>
            <a:r>
              <a:rPr lang="ru-RU" sz="3100" b="1" dirty="0" smtClean="0">
                <a:solidFill>
                  <a:srgbClr val="7030A0"/>
                </a:solidFill>
              </a:rPr>
              <a:t/>
            </a:r>
            <a:br>
              <a:rPr lang="ru-RU" sz="3100" b="1" dirty="0" smtClean="0">
                <a:solidFill>
                  <a:srgbClr val="7030A0"/>
                </a:solidFill>
              </a:rPr>
            </a:br>
            <a:r>
              <a:rPr lang="ru-RU" sz="3100" b="1" dirty="0" smtClean="0">
                <a:solidFill>
                  <a:srgbClr val="7030A0"/>
                </a:solidFill>
              </a:rPr>
              <a:t>Обучить навыкам проведения точечного массажа.</a:t>
            </a:r>
            <a:br>
              <a:rPr lang="ru-RU" sz="3100" b="1" dirty="0" smtClean="0">
                <a:solidFill>
                  <a:srgbClr val="7030A0"/>
                </a:solidFill>
              </a:rPr>
            </a:br>
            <a:endParaRPr lang="ru-RU" sz="3100" dirty="0" smtClean="0"/>
          </a:p>
        </p:txBody>
      </p:sp>
      <p:pic>
        <p:nvPicPr>
          <p:cNvPr id="3" name="Рисунок 2" descr="rinit_massa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428604"/>
            <a:ext cx="19573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rgbClr val="C00000"/>
                </a:solidFill>
              </a:rPr>
              <a:t/>
            </a:r>
            <a:br>
              <a:rPr lang="ru-RU" sz="4000" b="1" smtClean="0">
                <a:solidFill>
                  <a:srgbClr val="C00000"/>
                </a:solidFill>
              </a:rPr>
            </a:br>
            <a:r>
              <a:rPr lang="ru-RU" sz="4000" b="1" smtClean="0">
                <a:solidFill>
                  <a:srgbClr val="FF0000"/>
                </a:solidFill>
              </a:rPr>
              <a:t>Пальчиковые игры могут помочь: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endParaRPr lang="ru-RU" b="1" smtClean="0">
              <a:solidFill>
                <a:srgbClr val="7030A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b="1" smtClean="0">
                <a:solidFill>
                  <a:srgbClr val="7030A0"/>
                </a:solidFill>
              </a:rPr>
              <a:t>Подготовить руку к письму;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b="1" smtClean="0">
                <a:solidFill>
                  <a:srgbClr val="7030A0"/>
                </a:solidFill>
              </a:rPr>
              <a:t>Развить внимание, терпение;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b="1" smtClean="0">
                <a:solidFill>
                  <a:srgbClr val="7030A0"/>
                </a:solidFill>
              </a:rPr>
              <a:t>Стимулировать фантазию;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b="1" smtClean="0">
                <a:solidFill>
                  <a:srgbClr val="7030A0"/>
                </a:solidFill>
              </a:rPr>
              <a:t>Активизировать работу мозга;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b="1" smtClean="0">
                <a:solidFill>
                  <a:srgbClr val="7030A0"/>
                </a:solidFill>
              </a:rPr>
              <a:t>Научиться управлять своим телом.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4" name="Рисунок 3" descr="3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1688" y="5257800"/>
            <a:ext cx="25431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9197c3b8b23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1371600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</a:rPr>
              <a:t>Физкультурные минутки помогают:</a:t>
            </a:r>
            <a:endParaRPr lang="ru-RU" smtClean="0">
              <a:solidFill>
                <a:srgbClr val="FF0000"/>
              </a:solidFill>
            </a:endParaRP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endParaRPr lang="ru-RU" b="1" smtClean="0">
              <a:solidFill>
                <a:srgbClr val="7030A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b="1" smtClean="0">
                <a:solidFill>
                  <a:srgbClr val="7030A0"/>
                </a:solidFill>
              </a:rPr>
              <a:t>Снятие усталости, напряжения;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b="1" smtClean="0">
                <a:solidFill>
                  <a:srgbClr val="7030A0"/>
                </a:solidFill>
              </a:rPr>
              <a:t>Ослабить утомление на уроке;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b="1" smtClean="0">
                <a:solidFill>
                  <a:srgbClr val="7030A0"/>
                </a:solidFill>
              </a:rPr>
              <a:t>Проводить профилактику нарушения осанки;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b="1" smtClean="0">
                <a:solidFill>
                  <a:srgbClr val="7030A0"/>
                </a:solidFill>
              </a:rPr>
              <a:t>Поддержание работоспособности, активного внимания;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4" name="Рисунок 3" descr="0_74b7f_ba084f96_xl_20111215_1792762220.jpg">
            <a:hlinkClick r:id="rId3" action="ppaction://hlinkpres?slideindex=1&amp;slidetitle=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953000"/>
            <a:ext cx="163036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7072362" cy="116205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70C0"/>
                </a:solidFill>
                <a:latin typeface="Comic Sans MS" pitchFamily="66" charset="0"/>
              </a:rPr>
              <a:t>На уроках и переменах </a:t>
            </a:r>
            <a:endParaRPr lang="ru-RU" sz="4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age.slidesharecdn.com/random-120213013233-phpapp02/95/slide-19-728.jpg?cb=132911868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43174" y="2300267"/>
            <a:ext cx="4000528" cy="45577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solidFill>
                  <a:srgbClr val="FF0000"/>
                </a:solidFill>
              </a:rPr>
              <a:t>Дыхательная гимнастика.</a:t>
            </a:r>
          </a:p>
        </p:txBody>
      </p:sp>
      <p:pic>
        <p:nvPicPr>
          <p:cNvPr id="5" name="Содержимое 4" descr="0_61_bubble_girl_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581400" y="152400"/>
            <a:ext cx="3352800" cy="2514600"/>
          </a:xfrm>
        </p:spPr>
      </p:pic>
      <p:sp>
        <p:nvSpPr>
          <p:cNvPr id="29700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2000" b="1" smtClean="0">
                <a:solidFill>
                  <a:srgbClr val="7030A0"/>
                </a:solidFill>
              </a:rPr>
              <a:t>Укрепление дыхательной мускулатуры;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b="1" smtClean="0">
                <a:solidFill>
                  <a:srgbClr val="7030A0"/>
                </a:solidFill>
              </a:rPr>
              <a:t>Уменьшение заболеваний дыхательной системы;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b="1" smtClean="0">
                <a:solidFill>
                  <a:srgbClr val="7030A0"/>
                </a:solidFill>
              </a:rPr>
              <a:t>Повышает общую сопротивляемость организма, его тонус, оздоровляет нервно-психическое состояние.</a:t>
            </a:r>
          </a:p>
          <a:p>
            <a:pPr eaLnBrk="1" hangingPunct="1"/>
            <a:endParaRPr lang="ru-RU" sz="2000" smtClean="0"/>
          </a:p>
        </p:txBody>
      </p:sp>
      <p:pic>
        <p:nvPicPr>
          <p:cNvPr id="6" name="Рисунок 5" descr="48b1996f3571-300x265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88000" y="3657600"/>
            <a:ext cx="32893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70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0" y="273050"/>
            <a:ext cx="9144000" cy="11620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Релаксация на уроках.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8676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001000" cy="46910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030A0"/>
                </a:solidFill>
              </a:rPr>
              <a:t>Помогает снять стресс;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030A0"/>
                </a:solidFill>
              </a:rPr>
              <a:t>Расслабление мышц;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030A0"/>
                </a:solidFill>
              </a:rPr>
              <a:t>Снятие усталости;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030A0"/>
                </a:solidFill>
              </a:rPr>
              <a:t>Восстановление работоспособности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5" name="Picture 4" descr="http://image.slidesharecdn.com/random-120213013233-phpapp02/95/slide-27-728.jpg?cb=1329118685">
            <a:hlinkClick r:id="rId2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3714752"/>
            <a:ext cx="4000495" cy="3000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28926" y="285728"/>
            <a:ext cx="5111750" cy="585311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Рекомендации по окончанию урока</a:t>
            </a:r>
          </a:p>
          <a:p>
            <a:pPr>
              <a:buNone/>
            </a:pPr>
            <a:r>
              <a:rPr lang="ru-RU" dirty="0" smtClean="0"/>
              <a:t>Любой урок заканчивать:</a:t>
            </a:r>
            <a:endParaRPr lang="en-US" dirty="0" smtClean="0"/>
          </a:p>
          <a:p>
            <a:r>
              <a:rPr lang="ru-RU" dirty="0" smtClean="0"/>
              <a:t>«выбрасыванием» усталости;</a:t>
            </a:r>
          </a:p>
          <a:p>
            <a:r>
              <a:rPr lang="ru-RU" dirty="0" smtClean="0"/>
              <a:t>«умыванием лица» теплом близко поднесённых к лицу рук;</a:t>
            </a:r>
          </a:p>
          <a:p>
            <a:r>
              <a:rPr lang="ru-RU" dirty="0" smtClean="0"/>
              <a:t>потягиванием.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785794"/>
            <a:ext cx="7561263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err="1" smtClean="0">
                <a:solidFill>
                  <a:srgbClr val="0070C0"/>
                </a:solidFill>
                <a:latin typeface="Comic Sans MS" pitchFamily="66" charset="0"/>
              </a:rPr>
              <a:t>Здоровьесберегающие</a:t>
            </a:r>
            <a:r>
              <a:rPr lang="ru-RU" sz="28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br>
              <a:rPr lang="ru-RU" sz="2800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Comic Sans MS" pitchFamily="66" charset="0"/>
              </a:rPr>
              <a:t>образовательные технологии</a:t>
            </a:r>
            <a:r>
              <a:rPr lang="ru-RU" sz="3600" dirty="0" smtClean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2214546" y="3286124"/>
            <a:ext cx="6929454" cy="224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ts val="700"/>
              </a:spcBef>
              <a:buClr>
                <a:srgbClr val="BBE0E3"/>
              </a:buClr>
              <a:buSzPct val="7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err="1" smtClean="0">
                <a:solidFill>
                  <a:srgbClr val="000000"/>
                </a:solidFill>
              </a:rPr>
              <a:t>Здоровьесберегающие</a:t>
            </a: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b="1" dirty="0">
                <a:solidFill>
                  <a:srgbClr val="000000"/>
                </a:solidFill>
              </a:rPr>
              <a:t>образовательные технологии – это системный подход к обучению и воспитанию, построенный на стремлении педагога не нанести ущерб здоровью учащихся.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73050"/>
            <a:ext cx="8186766" cy="585311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Таким образом, использование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 играет большую роль в жизни каждого школьника, позволяет легче и успешнее овладеть необходимыми знаниями на уроке, преодолеть трудности, достичь целей и задач обучения.</a:t>
            </a:r>
            <a:br>
              <a:rPr lang="ru-RU" dirty="0" smtClean="0"/>
            </a:br>
            <a:endParaRPr lang="en-US" dirty="0" smtClean="0"/>
          </a:p>
          <a:p>
            <a:r>
              <a:rPr lang="ru-RU" dirty="0" smtClean="0"/>
              <a:t> Важно заметить, что для снятия напряжения, недостаточно проводить специальную релаксацию или </a:t>
            </a:r>
            <a:r>
              <a:rPr lang="ru-RU" dirty="0" err="1" smtClean="0"/>
              <a:t>физминутки</a:t>
            </a:r>
            <a:r>
              <a:rPr lang="ru-RU" dirty="0" smtClean="0"/>
              <a:t>, необходимо, чтобы всегда весь урок проходил непринуждённо, чтобы тон учителя был бодрым и дружелюбным, а для учеников создавалась бы приятная, располагающая к занятиям атмосфера. 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В заключение хотелось бы напомнить, здоровье нельзя улучшить, его можно только сберечь! 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Берегите себя и своих учеников!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Хочешь быть счастлив один день</a:t>
            </a:r>
            <a:r>
              <a:rPr lang="ru-RU" dirty="0" smtClean="0"/>
              <a:t> – </a:t>
            </a:r>
            <a:br>
              <a:rPr lang="ru-RU" dirty="0" smtClean="0"/>
            </a:br>
            <a:r>
              <a:rPr lang="ru-RU" dirty="0" smtClean="0"/>
              <a:t>сходи в гости</a:t>
            </a:r>
            <a:br>
              <a:rPr lang="ru-RU" dirty="0" smtClean="0"/>
            </a:br>
            <a:r>
              <a:rPr lang="ru-RU" b="1" dirty="0" smtClean="0"/>
              <a:t>Хочешь быть счастлив неделю</a:t>
            </a:r>
            <a:r>
              <a:rPr lang="ru-RU" dirty="0" smtClean="0"/>
              <a:t> – </a:t>
            </a:r>
            <a:br>
              <a:rPr lang="ru-RU" dirty="0" smtClean="0"/>
            </a:br>
            <a:r>
              <a:rPr lang="ru-RU" dirty="0" smtClean="0"/>
              <a:t>женись</a:t>
            </a:r>
            <a:br>
              <a:rPr lang="ru-RU" dirty="0" smtClean="0"/>
            </a:br>
            <a:r>
              <a:rPr lang="ru-RU" b="1" dirty="0" smtClean="0"/>
              <a:t>Хочешь быть счастлив месяц</a:t>
            </a:r>
            <a:r>
              <a:rPr lang="ru-RU" dirty="0" smtClean="0"/>
              <a:t> – </a:t>
            </a:r>
            <a:br>
              <a:rPr lang="ru-RU" dirty="0" smtClean="0"/>
            </a:br>
            <a:r>
              <a:rPr lang="ru-RU" dirty="0" smtClean="0"/>
              <a:t>купи себе машину</a:t>
            </a:r>
            <a:br>
              <a:rPr lang="ru-RU" dirty="0" smtClean="0"/>
            </a:br>
            <a:r>
              <a:rPr lang="ru-RU" b="1" dirty="0" smtClean="0"/>
              <a:t>Хочешь быть счастлив всю жизнь</a:t>
            </a:r>
            <a:r>
              <a:rPr lang="ru-RU" dirty="0" smtClean="0"/>
              <a:t> –</a:t>
            </a:r>
            <a:br>
              <a:rPr lang="ru-RU" dirty="0" smtClean="0"/>
            </a:b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FF0066"/>
                </a:solidFill>
              </a:rPr>
              <a:t>будь здоров!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u="sng" dirty="0" smtClean="0">
                <a:solidFill>
                  <a:srgbClr val="FF3399"/>
                </a:solidFill>
              </a:rPr>
              <a:t>Психолого-педагогические технологии </a:t>
            </a:r>
            <a:r>
              <a:rPr lang="ru-RU" u="sng" dirty="0" err="1" smtClean="0">
                <a:solidFill>
                  <a:srgbClr val="FF3399"/>
                </a:solidFill>
              </a:rPr>
              <a:t>здоровьесбережения</a:t>
            </a:r>
            <a:endParaRPr lang="ru-RU" dirty="0">
              <a:solidFill>
                <a:srgbClr val="FF3399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772816"/>
          <a:ext cx="878497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Экологическое пространство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Проветривание помещений 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Наличие живого уголка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Озеленение кабинета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Освещение кабинета</a:t>
            </a:r>
          </a:p>
        </p:txBody>
      </p:sp>
      <p:pic>
        <p:nvPicPr>
          <p:cNvPr id="4" name="Рисунок 3" descr="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05600" y="1676400"/>
            <a:ext cx="188595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69314_XXkgF2FSMI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05400" y="3962400"/>
            <a:ext cx="1828800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/>
              <a:t>Требования к организации учебного занятия с позиции здоровьесбережения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/>
              <a:t>В начале урока обратите внимание на санитарно-гигиенические условия в учебном классе:</a:t>
            </a:r>
          </a:p>
          <a:p>
            <a:pPr>
              <a:lnSpc>
                <a:spcPct val="90000"/>
              </a:lnSpc>
            </a:pPr>
            <a:r>
              <a:rPr lang="ru-RU" sz="2400" b="1"/>
              <a:t>Температура и свежесть воздуха ( чистота воздуха – фактор работоспособности и успешности учащихся)</a:t>
            </a:r>
          </a:p>
          <a:p>
            <a:pPr>
              <a:lnSpc>
                <a:spcPct val="90000"/>
              </a:lnSpc>
            </a:pPr>
            <a:r>
              <a:rPr lang="ru-RU" sz="2400" b="1"/>
              <a:t>Качество освещения класса и доски, помните естественно освещение благоприятнее, чем искусственное</a:t>
            </a:r>
          </a:p>
          <a:p>
            <a:pPr>
              <a:lnSpc>
                <a:spcPct val="90000"/>
              </a:lnSpc>
            </a:pPr>
            <a:r>
              <a:rPr lang="ru-RU" sz="2400" b="1"/>
              <a:t>Шумовой (звуковой фон)</a:t>
            </a:r>
          </a:p>
          <a:p>
            <a:pPr>
              <a:lnSpc>
                <a:spcPct val="90000"/>
              </a:lnSpc>
            </a:pPr>
            <a:r>
              <a:rPr lang="ru-RU" sz="2400" b="1"/>
              <a:t>Чистота помещения, аккуратность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 ходе проведения урока: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контролируйте чередование позы учащихся на уроке в зависимости от вида работы, обязательно следите за осанкой</a:t>
            </a:r>
          </a:p>
          <a:p>
            <a:r>
              <a:rPr lang="ru-RU" sz="2800"/>
              <a:t>обязательно проводите на уроке 2-3 оздоровительных паузы с использованием упражнений по профилактике нарушений осанки, зрения, с элементами дыхательной гимнастики, «гимнастики для мозга» и т.п.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800" b="1" smtClean="0">
                <a:solidFill>
                  <a:srgbClr val="FF0000"/>
                </a:solidFill>
              </a:rPr>
              <a:t/>
            </a:r>
            <a:br>
              <a:rPr lang="ru-RU" sz="4800" b="1" smtClean="0">
                <a:solidFill>
                  <a:srgbClr val="FF0000"/>
                </a:solidFill>
              </a:rPr>
            </a:br>
            <a:r>
              <a:rPr lang="ru-RU" sz="4800" b="1" smtClean="0">
                <a:solidFill>
                  <a:srgbClr val="FF0000"/>
                </a:solidFill>
              </a:rPr>
              <a:t/>
            </a:r>
            <a:br>
              <a:rPr lang="ru-RU" sz="4800" b="1" smtClean="0">
                <a:solidFill>
                  <a:srgbClr val="FF0000"/>
                </a:solidFill>
              </a:rPr>
            </a:br>
            <a:r>
              <a:rPr lang="ru-RU" sz="4800" b="1" smtClean="0">
                <a:solidFill>
                  <a:srgbClr val="FF0000"/>
                </a:solidFill>
              </a:rPr>
              <a:t/>
            </a:r>
            <a:br>
              <a:rPr lang="ru-RU" sz="4800" b="1" smtClean="0">
                <a:solidFill>
                  <a:srgbClr val="FF0000"/>
                </a:solidFill>
              </a:rPr>
            </a:br>
            <a:r>
              <a:rPr lang="ru-RU" sz="4800" b="1" smtClean="0">
                <a:solidFill>
                  <a:srgbClr val="FF0000"/>
                </a:solidFill>
              </a:rPr>
              <a:t/>
            </a:r>
            <a:br>
              <a:rPr lang="ru-RU" sz="4800" b="1" smtClean="0">
                <a:solidFill>
                  <a:srgbClr val="FF0000"/>
                </a:solidFill>
              </a:rPr>
            </a:br>
            <a:r>
              <a:rPr lang="ru-RU" sz="4800" b="1" smtClean="0">
                <a:solidFill>
                  <a:srgbClr val="FF0000"/>
                </a:solidFill>
              </a:rPr>
              <a:t/>
            </a:r>
            <a:br>
              <a:rPr lang="ru-RU" sz="4800" b="1" smtClean="0">
                <a:solidFill>
                  <a:srgbClr val="FF0000"/>
                </a:solidFill>
              </a:rPr>
            </a:br>
            <a:r>
              <a:rPr lang="ru-RU" sz="4800" b="1" smtClean="0">
                <a:solidFill>
                  <a:srgbClr val="FF0000"/>
                </a:solidFill>
              </a:rPr>
              <a:t/>
            </a:r>
            <a:br>
              <a:rPr lang="ru-RU" sz="4800" b="1" smtClean="0">
                <a:solidFill>
                  <a:srgbClr val="FF0000"/>
                </a:solidFill>
              </a:rPr>
            </a:br>
            <a:r>
              <a:rPr lang="ru-RU" sz="4800" b="1" smtClean="0">
                <a:solidFill>
                  <a:srgbClr val="FF0000"/>
                </a:solidFill>
              </a:rPr>
              <a:t/>
            </a:r>
            <a:br>
              <a:rPr lang="ru-RU" sz="4800" b="1" smtClean="0">
                <a:solidFill>
                  <a:srgbClr val="FF0000"/>
                </a:solidFill>
              </a:rPr>
            </a:br>
            <a:r>
              <a:rPr lang="ru-RU" sz="6000" b="1" smtClean="0">
                <a:solidFill>
                  <a:srgbClr val="FF0000"/>
                </a:solidFill>
              </a:rPr>
              <a:t>Оздоровительные моменты на уроке</a:t>
            </a:r>
            <a:r>
              <a:rPr lang="ru-RU" b="1" smtClean="0">
                <a:solidFill>
                  <a:srgbClr val="000080"/>
                </a:solidFill>
              </a:rPr>
              <a:t/>
            </a:r>
            <a:br>
              <a:rPr lang="ru-RU" b="1" smtClean="0">
                <a:solidFill>
                  <a:srgbClr val="000080"/>
                </a:solidFill>
              </a:rPr>
            </a:br>
            <a:endParaRPr lang="ru-RU" smtClean="0"/>
          </a:p>
        </p:txBody>
      </p:sp>
      <p:pic>
        <p:nvPicPr>
          <p:cNvPr id="3" name="Рисунок 2" descr="zog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138363" cy="217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SDC13826"/>
          <p:cNvPicPr>
            <a:picLocks noChangeAspect="1" noChangeArrowheads="1"/>
          </p:cNvPicPr>
          <p:nvPr/>
        </p:nvPicPr>
        <p:blipFill>
          <a:blip r:embed="rId2" cstate="email">
            <a:lum contrast="24000"/>
          </a:blip>
          <a:srcRect/>
          <a:stretch>
            <a:fillRect/>
          </a:stretch>
        </p:blipFill>
        <p:spPr bwMode="auto">
          <a:xfrm>
            <a:off x="0" y="0"/>
            <a:ext cx="9144000" cy="692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35785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0070C0"/>
                </a:solidFill>
                <a:latin typeface="Comic Sans MS" pitchFamily="66" charset="0"/>
              </a:rPr>
              <a:t>Гимнастика для глаз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0070C0"/>
                </a:solidFill>
                <a:latin typeface="Comic Sans MS" pitchFamily="66" charset="0"/>
              </a:rPr>
              <a:t>Пальчиковая гимнастика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0070C0"/>
                </a:solidFill>
                <a:latin typeface="Comic Sans MS" pitchFamily="66" charset="0"/>
              </a:rPr>
              <a:t>Физкультурные минутки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0070C0"/>
                </a:solidFill>
                <a:latin typeface="Comic Sans MS" pitchFamily="66" charset="0"/>
              </a:rPr>
              <a:t>Дыхательная гимнастика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0070C0"/>
                </a:solidFill>
                <a:latin typeface="Comic Sans MS" pitchFamily="66" charset="0"/>
              </a:rPr>
              <a:t>Точечный массаж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0070C0"/>
                </a:solidFill>
                <a:latin typeface="Comic Sans MS" pitchFamily="66" charset="0"/>
              </a:rPr>
              <a:t>Релаксация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</a:p>
          <a:p>
            <a:pPr eaLnBrk="1" hangingPunct="1"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378</Words>
  <Application>Microsoft Office PowerPoint</Application>
  <PresentationFormat>Экран (4:3)</PresentationFormat>
  <Paragraphs>83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Применение здоровьесберегающих технологий на уроках в начальной школе.</vt:lpstr>
      <vt:lpstr>Здоровьесберегающие  образовательные технологии.</vt:lpstr>
      <vt:lpstr>Психолого-педагогические технологии здоровьесбережения</vt:lpstr>
      <vt:lpstr>Экологическое пространство</vt:lpstr>
      <vt:lpstr>Требования к организации учебного занятия с позиции здоровьесбережения </vt:lpstr>
      <vt:lpstr>В ходе проведения урока:</vt:lpstr>
      <vt:lpstr>       Оздоровительные моменты на уроке </vt:lpstr>
      <vt:lpstr>Слайд 8</vt:lpstr>
      <vt:lpstr>Слайд 9</vt:lpstr>
      <vt:lpstr>Зрительная гимнастика помогает:</vt:lpstr>
      <vt:lpstr>Зрительно-координаторные тренажеры: офтальмологический тренажер «восьмерка» :</vt:lpstr>
      <vt:lpstr>Слайд 12</vt:lpstr>
      <vt:lpstr>        Точечный массаж помогает:   Проводить профилактику простудных заболеваний;  Закаливание детей;  Научить детей расслабляться, освобождаться от стрессов, перенапряжения;  Обучить навыкам проведения точечного массажа. </vt:lpstr>
      <vt:lpstr> Пальчиковые игры могут помочь: </vt:lpstr>
      <vt:lpstr>Физкультурные минутки помогают:</vt:lpstr>
      <vt:lpstr>На уроках и переменах </vt:lpstr>
      <vt:lpstr>Дыхательная гимнастика.</vt:lpstr>
      <vt:lpstr>  Релаксация на уроках.</vt:lpstr>
      <vt:lpstr>Слайд 19</vt:lpstr>
      <vt:lpstr>Слайд 20</vt:lpstr>
      <vt:lpstr>         Хочешь быть счастлив один день –  сходи в гости Хочешь быть счастлив неделю –  женись Хочешь быть счастлив месяц –  купи себе машину Хочешь быть счастлив всю жизнь –  будь здоров!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здоровьесберегающих технологий на уроках в начальной школе.</dc:title>
  <cp:lastModifiedBy>Admin</cp:lastModifiedBy>
  <cp:revision>12</cp:revision>
  <dcterms:modified xsi:type="dcterms:W3CDTF">2014-01-08T17:00:25Z</dcterms:modified>
</cp:coreProperties>
</file>