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72" r:id="rId3"/>
    <p:sldId id="274" r:id="rId4"/>
    <p:sldId id="259" r:id="rId5"/>
    <p:sldId id="268" r:id="rId6"/>
    <p:sldId id="269" r:id="rId7"/>
    <p:sldId id="275" r:id="rId8"/>
    <p:sldId id="26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86BBA9-50F8-405D-8DBE-3663A5207CD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5D260E-8DE8-425C-A862-E02A84D34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6BBA9-50F8-405D-8DBE-3663A5207CD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260E-8DE8-425C-A862-E02A84D34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186BBA9-50F8-405D-8DBE-3663A5207CD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5D260E-8DE8-425C-A862-E02A84D34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6BBA9-50F8-405D-8DBE-3663A5207CD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260E-8DE8-425C-A862-E02A84D34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86BBA9-50F8-405D-8DBE-3663A5207CD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5D260E-8DE8-425C-A862-E02A84D34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6BBA9-50F8-405D-8DBE-3663A5207CD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260E-8DE8-425C-A862-E02A84D34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6BBA9-50F8-405D-8DBE-3663A5207CD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260E-8DE8-425C-A862-E02A84D34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6BBA9-50F8-405D-8DBE-3663A5207CD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260E-8DE8-425C-A862-E02A84D34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86BBA9-50F8-405D-8DBE-3663A5207CD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260E-8DE8-425C-A862-E02A84D34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6BBA9-50F8-405D-8DBE-3663A5207CD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260E-8DE8-425C-A862-E02A84D34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6BBA9-50F8-405D-8DBE-3663A5207CD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D260E-8DE8-425C-A862-E02A84D346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186BBA9-50F8-405D-8DBE-3663A5207CD3}" type="datetimeFigureOut">
              <a:rPr lang="ru-RU" smtClean="0"/>
              <a:pPr/>
              <a:t>08.01.2014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5D260E-8DE8-425C-A862-E02A84D346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700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60648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/>
              <a:t>«Привить ребенку вкус </a:t>
            </a:r>
            <a:r>
              <a:rPr lang="ru-RU" sz="2800" dirty="0" smtClean="0"/>
              <a:t>к </a:t>
            </a:r>
            <a:r>
              <a:rPr lang="ru-RU" sz="2800" dirty="0"/>
              <a:t>чтению – </a:t>
            </a:r>
            <a:r>
              <a:rPr lang="ru-RU" sz="2800" dirty="0" smtClean="0"/>
              <a:t>лучший </a:t>
            </a:r>
            <a:r>
              <a:rPr lang="ru-RU" sz="2800" dirty="0"/>
              <a:t>подарок, который мы можем </a:t>
            </a:r>
          </a:p>
          <a:p>
            <a:pPr algn="r"/>
            <a:r>
              <a:rPr lang="ru-RU" sz="2800" dirty="0"/>
              <a:t>ему сделать». </a:t>
            </a:r>
          </a:p>
          <a:p>
            <a:pPr algn="r"/>
            <a:r>
              <a:rPr lang="ru-RU" sz="2800" dirty="0"/>
              <a:t>(С. Лупан).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1268760"/>
            <a:ext cx="437454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58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у детей интереса к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чтению.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3481359" cy="215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02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723900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ИНТЕРЕС К ЧТЕНИЮ</a:t>
            </a:r>
          </a:p>
          <a:p>
            <a:pPr marL="0" indent="0" algn="ctr">
              <a:buNone/>
            </a:pPr>
            <a:endParaRPr lang="ru-RU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ПОНИМАНИЕ ПРОЧИТАННОГО</a:t>
            </a:r>
          </a:p>
          <a:p>
            <a:pPr marL="0" indent="0" algn="ctr">
              <a:buNone/>
            </a:pPr>
            <a:endParaRPr lang="ru-RU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ТЕХНИКА ЧТЕНИЯ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995936" y="1700808"/>
            <a:ext cx="0" cy="72008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015617" y="3789040"/>
            <a:ext cx="0" cy="72008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15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7667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Качество сформированности  навыка  чтения в начальной </a:t>
            </a:r>
            <a:r>
              <a:rPr lang="ru-RU" sz="2400" b="1" dirty="0" smtClean="0"/>
              <a:t>школе 2010-2011 уч. год  </a:t>
            </a:r>
            <a:r>
              <a:rPr lang="ru-RU" sz="2400" b="1" dirty="0"/>
              <a:t>в %.</a:t>
            </a:r>
            <a:endParaRPr lang="ru-RU" sz="2400" dirty="0"/>
          </a:p>
          <a:p>
            <a:pPr algn="ctr"/>
            <a:r>
              <a:rPr lang="ru-RU" sz="2400" dirty="0"/>
              <a:t> 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29177999"/>
              </p:ext>
            </p:extLst>
          </p:nvPr>
        </p:nvGraphicFramePr>
        <p:xfrm>
          <a:off x="539552" y="1700808"/>
          <a:ext cx="6983336" cy="3744416"/>
        </p:xfrm>
        <a:graphic>
          <a:graphicData uri="http://schemas.openxmlformats.org/presentationml/2006/ole">
            <p:oleObj spid="_x0000_s1040" name="Диаграмма" r:id="rId3" imgW="3552692" imgH="1904921" progId="MSGraph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267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256584" cy="136815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 </a:t>
            </a:r>
            <a:r>
              <a:rPr lang="ru-RU" sz="2800" dirty="0" smtClean="0"/>
              <a:t>работа направленная на формирование   техники чтения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221088"/>
            <a:ext cx="2976331" cy="2232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4806" y="2236222"/>
            <a:ext cx="7224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ятиминутное чтение в начале каждого урока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9357" y="2699628"/>
            <a:ext cx="5320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«Жужжащее» </a:t>
            </a:r>
            <a:r>
              <a:rPr lang="ru-RU" b="1" dirty="0" smtClean="0"/>
              <a:t>чтение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068960"/>
            <a:ext cx="2646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Щадящее </a:t>
            </a:r>
            <a:r>
              <a:rPr lang="ru-RU" b="1" dirty="0"/>
              <a:t>чтение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4382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Многократное чтение ,чтение в темпе скороговорки и чтение с  переходом на незнакомую части текста.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509120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«Молния» </a:t>
            </a:r>
          </a:p>
          <a:p>
            <a:r>
              <a:rPr lang="ru-RU" dirty="0" smtClean="0"/>
              <a:t>«</a:t>
            </a:r>
            <a:r>
              <a:rPr lang="ru-RU" dirty="0"/>
              <a:t>Буксир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/>
              <a:t>Спринт»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155" y="237768"/>
            <a:ext cx="72390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направленная на Развитие </a:t>
            </a:r>
            <a:r>
              <a:rPr lang="ru-RU" sz="3600" dirty="0" smtClean="0"/>
              <a:t>артикуляционного</a:t>
            </a:r>
            <a:r>
              <a:rPr lang="ru-RU" dirty="0" smtClean="0"/>
              <a:t> аппарата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117516"/>
            <a:ext cx="5112568" cy="29430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 smtClean="0"/>
              <a:t>Четыре чёрненьких  чумазеньких чертёнка </a:t>
            </a:r>
          </a:p>
          <a:p>
            <a:pPr marL="0" indent="0">
              <a:buNone/>
            </a:pPr>
            <a:r>
              <a:rPr lang="ru-RU" sz="1600" dirty="0" smtClean="0"/>
              <a:t>Чертили чёрными чернилами чертёж.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 algn="r">
              <a:buNone/>
            </a:pPr>
            <a:r>
              <a:rPr lang="ru-RU" sz="1600" dirty="0" smtClean="0"/>
              <a:t>Шла Саша по шоссе и сосала сушку.</a:t>
            </a:r>
          </a:p>
          <a:p>
            <a:pPr marL="0" indent="0" algn="r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На  дворе дрова на траве дрова.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 algn="r">
              <a:buNone/>
            </a:pPr>
            <a:r>
              <a:rPr lang="ru-RU" sz="1600" dirty="0" smtClean="0"/>
              <a:t>Говорит попугай попугаю:</a:t>
            </a:r>
          </a:p>
          <a:p>
            <a:pPr marL="0" indent="0" algn="r">
              <a:buNone/>
            </a:pPr>
            <a:r>
              <a:rPr lang="ru-RU" sz="1600" dirty="0" smtClean="0"/>
              <a:t>   « Я тебя попугай, попугаю!»</a:t>
            </a:r>
          </a:p>
          <a:p>
            <a:pPr marL="0" indent="0" algn="r">
              <a:buNone/>
            </a:pPr>
            <a:r>
              <a:rPr lang="ru-RU" sz="1600" dirty="0" smtClean="0"/>
              <a:t>    Отвечает ему попугай:</a:t>
            </a:r>
          </a:p>
          <a:p>
            <a:pPr marL="0" indent="0" algn="r">
              <a:buNone/>
            </a:pPr>
            <a:r>
              <a:rPr lang="ru-RU" sz="1600" dirty="0" smtClean="0"/>
              <a:t>   «Попугай ,попугай! Попугай!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</a:t>
            </a:r>
            <a:r>
              <a:rPr lang="ru-RU" b="1" dirty="0" smtClean="0"/>
              <a:t>ечевые </a:t>
            </a:r>
            <a:r>
              <a:rPr lang="ru-RU" b="1" dirty="0"/>
              <a:t>разминки</a:t>
            </a:r>
            <a:r>
              <a:rPr lang="ru-RU" dirty="0"/>
              <a:t>  (скороговорки, чистоговорки)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805264"/>
            <a:ext cx="7200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Дыхательные упражнения :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( «Задуй свечу-1», «Задуй свечу -2» «Вдох-выдох».)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19541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Упражнения для подготовки речевого аппарата : </a:t>
            </a:r>
          </a:p>
          <a:p>
            <a:r>
              <a:rPr lang="ru-RU" b="1" dirty="0" smtClean="0"/>
              <a:t>                                  ( </a:t>
            </a:r>
            <a:r>
              <a:rPr lang="ru-RU" sz="1400" b="1" dirty="0" smtClean="0"/>
              <a:t>«Забей гол», «Почисти зубки», «Лошадка»)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119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978896" cy="1274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Работа направленная на развитие осмысленного чтения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5040560" cy="2232248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работа  </a:t>
            </a:r>
            <a:r>
              <a:rPr lang="ru-RU" sz="2800" dirty="0"/>
              <a:t>с заголовком и  </a:t>
            </a:r>
            <a:r>
              <a:rPr lang="ru-RU" sz="2800" dirty="0" smtClean="0"/>
              <a:t>темой текста </a:t>
            </a:r>
          </a:p>
          <a:p>
            <a:r>
              <a:rPr lang="ru-RU" sz="2800" dirty="0" smtClean="0"/>
              <a:t>Работа с деформированным текстом</a:t>
            </a:r>
          </a:p>
          <a:p>
            <a:r>
              <a:rPr lang="ru-RU" sz="2800" dirty="0" smtClean="0"/>
              <a:t>Словарная работа</a:t>
            </a:r>
          </a:p>
          <a:p>
            <a:r>
              <a:rPr lang="ru-RU" sz="2800" dirty="0" smtClean="0"/>
              <a:t>Анализ текста с позиции автора, героя и читателя</a:t>
            </a:r>
          </a:p>
          <a:p>
            <a:r>
              <a:rPr lang="ru-RU" sz="2800" dirty="0" smtClean="0"/>
              <a:t>Создание обложки</a:t>
            </a:r>
          </a:p>
          <a:p>
            <a:r>
              <a:rPr lang="ru-RU" sz="2800" dirty="0" smtClean="0"/>
              <a:t>Театрализация произведения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77072"/>
            <a:ext cx="2376264" cy="1590722"/>
          </a:xfrm>
          <a:prstGeom prst="rect">
            <a:avLst/>
          </a:prstGeom>
        </p:spPr>
      </p:pic>
      <p:pic>
        <p:nvPicPr>
          <p:cNvPr id="9" name="Picture 4" descr="C:\Users\Nataly\Pictures\100NCD80\DSC_7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2498662" cy="16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81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70365" y="180201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Качество  сформированности навыка </a:t>
            </a:r>
            <a:r>
              <a:rPr lang="ru-RU" dirty="0"/>
              <a:t>чтения и </a:t>
            </a:r>
            <a:r>
              <a:rPr lang="ru-RU" dirty="0" smtClean="0"/>
              <a:t>качество </a:t>
            </a:r>
            <a:r>
              <a:rPr lang="ru-RU" dirty="0"/>
              <a:t>знаний  по Литературному чтению на  конец  </a:t>
            </a:r>
            <a:r>
              <a:rPr lang="ru-RU" b="1" dirty="0" smtClean="0"/>
              <a:t>2011-2012  </a:t>
            </a:r>
            <a:r>
              <a:rPr lang="ru-RU" dirty="0"/>
              <a:t>учебного года </a:t>
            </a:r>
            <a:r>
              <a:rPr lang="ru-RU" b="1" dirty="0" smtClean="0"/>
              <a:t>в  </a:t>
            </a:r>
            <a:r>
              <a:rPr lang="ru-RU" b="1" dirty="0"/>
              <a:t>%.</a:t>
            </a:r>
            <a:endParaRPr lang="ru-RU" dirty="0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3282012"/>
              </p:ext>
            </p:extLst>
          </p:nvPr>
        </p:nvGraphicFramePr>
        <p:xfrm>
          <a:off x="3995936" y="1936920"/>
          <a:ext cx="5037834" cy="3796336"/>
        </p:xfrm>
        <a:graphic>
          <a:graphicData uri="http://schemas.openxmlformats.org/presentationml/2006/ole">
            <p:oleObj spid="_x0000_s2068" name="Диаграмма" r:id="rId3" imgW="5752980" imgH="1904921" progId="MSGraph.Chart.8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3327560"/>
              </p:ext>
            </p:extLst>
          </p:nvPr>
        </p:nvGraphicFramePr>
        <p:xfrm>
          <a:off x="-180528" y="2348880"/>
          <a:ext cx="4525902" cy="3168352"/>
        </p:xfrm>
        <a:graphic>
          <a:graphicData uri="http://schemas.openxmlformats.org/presentationml/2006/ole">
            <p:oleObj spid="_x0000_s2069" name="Диаграмма" r:id="rId4" imgW="3552692" imgH="1904921" progId="MSGraph.Chart.8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96710" y="180201"/>
            <a:ext cx="31231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Качество сформированности  навыка  чтения в начальной </a:t>
            </a:r>
            <a:r>
              <a:rPr lang="ru-RU" sz="2000" b="1" dirty="0" smtClean="0"/>
              <a:t>школе 2010-2011 уч. год  </a:t>
            </a:r>
            <a:r>
              <a:rPr lang="ru-RU" sz="2000" b="1" dirty="0"/>
              <a:t>в %.</a:t>
            </a:r>
            <a:endParaRPr lang="ru-RU" sz="2000" dirty="0"/>
          </a:p>
          <a:p>
            <a:pPr algn="ctr"/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0819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476672"/>
            <a:ext cx="4806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книгах заключено особое очарование; книги вызывают в нас наслаждение: они разговаривают с нами, дают нам добрый совет, они становятся живыми друзьями для нас. </a:t>
            </a:r>
            <a:endParaRPr lang="ru-RU" dirty="0" smtClean="0"/>
          </a:p>
          <a:p>
            <a:pPr algn="r"/>
            <a:r>
              <a:rPr lang="ru-RU" dirty="0" smtClean="0"/>
              <a:t>Ф </a:t>
            </a:r>
            <a:r>
              <a:rPr lang="ru-RU" dirty="0"/>
              <a:t>.Петрарка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78" y="3137698"/>
            <a:ext cx="3748933" cy="374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81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562</TotalTime>
  <Words>285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Изящная</vt:lpstr>
      <vt:lpstr>Диаграмма</vt:lpstr>
      <vt:lpstr> </vt:lpstr>
      <vt:lpstr>Слайд 2</vt:lpstr>
      <vt:lpstr>Слайд 3</vt:lpstr>
      <vt:lpstr>Слайд 4</vt:lpstr>
      <vt:lpstr> работа направленная на формирование   техники чтения </vt:lpstr>
      <vt:lpstr>Работа направленная на Развитие артикуляционного аппарата</vt:lpstr>
      <vt:lpstr>Работа направленная на развитие осмысленного чтения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АЛЕКСЕЕВОЙ НАТАЛЬИ ВИКТОРОВНЫ</dc:title>
  <dc:creator>NataliaAl</dc:creator>
  <cp:lastModifiedBy>Пользователь Windows</cp:lastModifiedBy>
  <cp:revision>40</cp:revision>
  <dcterms:created xsi:type="dcterms:W3CDTF">2012-01-04T14:53:07Z</dcterms:created>
  <dcterms:modified xsi:type="dcterms:W3CDTF">2014-01-08T19:17:37Z</dcterms:modified>
</cp:coreProperties>
</file>