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5" r:id="rId3"/>
    <p:sldId id="257" r:id="rId4"/>
    <p:sldId id="266" r:id="rId5"/>
    <p:sldId id="267" r:id="rId6"/>
    <p:sldId id="261" r:id="rId7"/>
    <p:sldId id="265" r:id="rId8"/>
    <p:sldId id="259" r:id="rId9"/>
    <p:sldId id="260" r:id="rId10"/>
    <p:sldId id="268" r:id="rId11"/>
    <p:sldId id="269" r:id="rId12"/>
    <p:sldId id="262" r:id="rId13"/>
    <p:sldId id="263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6BB2-4B88-4AB6-A04F-258141B1A68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FBECBF-AD90-49C0-99BA-24214CA8AD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6BB2-4B88-4AB6-A04F-258141B1A68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ECBF-AD90-49C0-99BA-24214CA8A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0FBECBF-AD90-49C0-99BA-24214CA8AD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6BB2-4B88-4AB6-A04F-258141B1A68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6BB2-4B88-4AB6-A04F-258141B1A68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0FBECBF-AD90-49C0-99BA-24214CA8AD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6BB2-4B88-4AB6-A04F-258141B1A68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FBECBF-AD90-49C0-99BA-24214CA8AD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19F6BB2-4B88-4AB6-A04F-258141B1A68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ECBF-AD90-49C0-99BA-24214CA8AD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6BB2-4B88-4AB6-A04F-258141B1A68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0FBECBF-AD90-49C0-99BA-24214CA8AD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6BB2-4B88-4AB6-A04F-258141B1A68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0FBECBF-AD90-49C0-99BA-24214CA8A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6BB2-4B88-4AB6-A04F-258141B1A68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FBECBF-AD90-49C0-99BA-24214CA8A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FBECBF-AD90-49C0-99BA-24214CA8AD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6BB2-4B88-4AB6-A04F-258141B1A68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0FBECBF-AD90-49C0-99BA-24214CA8AD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19F6BB2-4B88-4AB6-A04F-258141B1A68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19F6BB2-4B88-4AB6-A04F-258141B1A688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FBECBF-AD90-49C0-99BA-24214CA8AD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8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4&amp;uinfo=ww-1263-wh-908-fw-1038-fh-598-pd-1&amp;p=4&amp;text" TargetMode="External"/><Relationship Id="rId2" Type="http://schemas.openxmlformats.org/officeDocument/2006/relationships/hyperlink" Target="http://mirgif.com/animacii-zima.htm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viki.rdf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9;&#1095;&#1080;&#1090;&#1077;&#1083;&#1100;\&#1056;&#1072;&#1073;&#1086;&#1095;&#1080;&#1081;%20&#1089;&#1090;&#1086;&#1083;\&#1047;&#1077;&#1084;&#1094;&#1086;&#1074;&#1072;%20&#1042;.&#1042;\&#1042;&#1088;&#1077;&#1084;&#1077;&#1085;&#1072;%20&#1075;&#1086;&#1076;&#1072;.%20&#1063;&#1072;&#1081;&#1082;&#1086;&#1074;&#1089;&#1082;&#1080;&#1081;\%231_17_Dekabr%20-%20Svyatki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54416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4 класс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Учитель :Барсукова Н.В.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МОУ СШ №2 п.Селижарово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568952" cy="2162671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Презентация.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«Поговорим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именах существительных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именительном и родительном падежах множественного числа».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5" descr="dglxasset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97152"/>
            <a:ext cx="1619250" cy="1808163"/>
          </a:xfrm>
          <a:prstGeom prst="rect">
            <a:avLst/>
          </a:prstGeom>
          <a:noFill/>
        </p:spPr>
      </p:pic>
      <p:pic>
        <p:nvPicPr>
          <p:cNvPr id="5" name="Picture 25" descr="dglxasset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4797152"/>
            <a:ext cx="1619250" cy="1808163"/>
          </a:xfrm>
          <a:prstGeom prst="rect">
            <a:avLst/>
          </a:prstGeom>
          <a:noFill/>
        </p:spPr>
      </p:pic>
      <p:pic>
        <p:nvPicPr>
          <p:cNvPr id="6" name="Picture 16" descr="dglxasset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030787"/>
            <a:ext cx="1773238" cy="1827213"/>
          </a:xfrm>
          <a:prstGeom prst="rect">
            <a:avLst/>
          </a:prstGeom>
          <a:noFill/>
        </p:spPr>
      </p:pic>
      <p:pic>
        <p:nvPicPr>
          <p:cNvPr id="7" name="Picture 22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69215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00075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852936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620688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764704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63090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549275"/>
            <a:ext cx="8713787" cy="56054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>Найди пару.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>Фразеологические обороты.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Хорошо видно             Гладить по </a:t>
            </a:r>
            <a:r>
              <a:rPr lang="ru-RU" b="1" dirty="0" err="1" smtClean="0"/>
              <a:t>головк</a:t>
            </a:r>
            <a:r>
              <a:rPr lang="ru-RU" b="1" dirty="0" smtClean="0"/>
              <a:t>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Всё время хвалить     Видно как на </a:t>
            </a:r>
            <a:r>
              <a:rPr lang="ru-RU" b="1" dirty="0" err="1" smtClean="0"/>
              <a:t>ладон</a:t>
            </a:r>
            <a:r>
              <a:rPr lang="ru-RU" b="1" dirty="0" smtClean="0"/>
              <a:t>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Очень медленно        Делать из мух… слона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Сильно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преувеличивать        В час по чайной </a:t>
            </a:r>
            <a:r>
              <a:rPr lang="ru-RU" b="1" dirty="0" err="1" smtClean="0"/>
              <a:t>ложк</a:t>
            </a:r>
            <a:r>
              <a:rPr lang="ru-RU" b="1" dirty="0" smtClean="0"/>
              <a:t>…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63090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549275"/>
            <a:ext cx="9505180" cy="5605463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>Проверь!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Хорошо видно             Гладить по головк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(Д.п.)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Всё время хвалить     Видно как на ладон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(П.п.)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Очень медленно        Делать из мух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/>
              <a:t> (</a:t>
            </a:r>
            <a:r>
              <a:rPr lang="ru-RU" b="1" dirty="0" err="1" smtClean="0"/>
              <a:t>Р.п</a:t>
            </a:r>
            <a:r>
              <a:rPr lang="ru-RU" b="1" dirty="0" smtClean="0"/>
              <a:t>) слона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Сильно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преувеличивать        В час по чайной ложк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/>
              <a:t>(Д.п.)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Autofit/>
          </a:bodyPr>
          <a:lstStyle/>
          <a:p>
            <a:r>
              <a:rPr lang="ru-RU" sz="2800" dirty="0"/>
              <a:t>В падежных окончаниях множественного числа различия между </a:t>
            </a:r>
            <a:r>
              <a:rPr lang="ru-RU" sz="2800" dirty="0" smtClean="0"/>
              <a:t>склонения </a:t>
            </a:r>
            <a:r>
              <a:rPr lang="ru-RU" sz="2800" dirty="0"/>
              <a:t>существительных незначительны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именительном падеже </a:t>
            </a:r>
            <a:r>
              <a:rPr lang="ru-RU" dirty="0" smtClean="0"/>
              <a:t>окончания :</a:t>
            </a:r>
          </a:p>
          <a:p>
            <a:r>
              <a:rPr lang="ru-RU" sz="4400" i="1" dirty="0" smtClean="0">
                <a:solidFill>
                  <a:srgbClr val="FF0000"/>
                </a:solidFill>
              </a:rPr>
              <a:t>-</a:t>
            </a:r>
            <a:r>
              <a:rPr lang="ru-RU" sz="4400" i="1" dirty="0">
                <a:solidFill>
                  <a:srgbClr val="FF0000"/>
                </a:solidFill>
              </a:rPr>
              <a:t>и, -</a:t>
            </a:r>
            <a:r>
              <a:rPr lang="ru-RU" sz="4400" i="1" dirty="0" err="1">
                <a:solidFill>
                  <a:srgbClr val="FF0000"/>
                </a:solidFill>
              </a:rPr>
              <a:t>ы</a:t>
            </a:r>
            <a:r>
              <a:rPr lang="ru-RU" sz="4400" i="1" dirty="0">
                <a:solidFill>
                  <a:srgbClr val="FF0000"/>
                </a:solidFill>
              </a:rPr>
              <a:t> </a:t>
            </a:r>
            <a:r>
              <a:rPr lang="ru-RU" dirty="0" smtClean="0"/>
              <a:t>и </a:t>
            </a:r>
            <a:r>
              <a:rPr lang="ru-RU" i="1" dirty="0" smtClean="0">
                <a:solidFill>
                  <a:srgbClr val="FF0000"/>
                </a:solidFill>
              </a:rPr>
              <a:t>-</a:t>
            </a:r>
            <a:r>
              <a:rPr lang="ru-RU" sz="4400" i="1" dirty="0" smtClean="0">
                <a:solidFill>
                  <a:srgbClr val="FF0000"/>
                </a:solidFill>
              </a:rPr>
              <a:t>а, -я</a:t>
            </a:r>
          </a:p>
          <a:p>
            <a:r>
              <a:rPr lang="ru-RU" dirty="0"/>
              <a:t>Следует запомнить образование форм родительного падежа множественного </a:t>
            </a:r>
            <a:r>
              <a:rPr lang="ru-RU" dirty="0" smtClean="0"/>
              <a:t>числа. </a:t>
            </a:r>
            <a:r>
              <a:rPr lang="ru-RU" dirty="0" smtClean="0">
                <a:solidFill>
                  <a:srgbClr val="FF0000"/>
                </a:solidFill>
              </a:rPr>
              <a:t>Необходимо пользоваться словарём.</a:t>
            </a:r>
            <a:endParaRPr lang="ru-RU" dirty="0">
              <a:solidFill>
                <a:srgbClr val="FF0000"/>
              </a:solidFill>
            </a:endParaRPr>
          </a:p>
          <a:p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Picture 25" descr="dglxasset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160"/>
            <a:ext cx="1619250" cy="1808163"/>
          </a:xfrm>
          <a:prstGeom prst="rect">
            <a:avLst/>
          </a:prstGeom>
          <a:noFill/>
        </p:spPr>
      </p:pic>
      <p:pic>
        <p:nvPicPr>
          <p:cNvPr id="5" name="Picture 25" descr="dglxasset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797152"/>
            <a:ext cx="1619250" cy="1808163"/>
          </a:xfrm>
          <a:prstGeom prst="rect">
            <a:avLst/>
          </a:prstGeom>
          <a:noFill/>
        </p:spPr>
      </p:pic>
      <p:pic>
        <p:nvPicPr>
          <p:cNvPr id="6" name="Picture 16" descr="dglxasset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030787"/>
            <a:ext cx="1773238" cy="1827213"/>
          </a:xfrm>
          <a:prstGeom prst="rect">
            <a:avLst/>
          </a:prstGeom>
          <a:noFill/>
        </p:spPr>
      </p:pic>
      <p:pic>
        <p:nvPicPr>
          <p:cNvPr id="7" name="Picture 22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69215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14350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725144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661248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412776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844824"/>
            <a:ext cx="87484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нет) валенок, ботинок, чулок, ворот, суток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но: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носков, рельсов, очков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560" y="3356992"/>
            <a:ext cx="74168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яблок, малин, оливок </a:t>
            </a: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но: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абрикосов, апельсинов, бананов, мандаринов, помидоров, томатов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2068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Родительный падеж </a:t>
            </a:r>
            <a:r>
              <a:rPr lang="ru-RU" sz="3200" dirty="0">
                <a:solidFill>
                  <a:srgbClr val="0070C0"/>
                </a:solidFill>
              </a:rPr>
              <a:t>множественного числа некоторых </a:t>
            </a:r>
            <a:r>
              <a:rPr lang="ru-RU" sz="3200" dirty="0" smtClean="0">
                <a:solidFill>
                  <a:srgbClr val="0070C0"/>
                </a:solidFill>
              </a:rPr>
              <a:t>существительных</a:t>
            </a:r>
            <a:r>
              <a:rPr lang="ru-RU" sz="32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" name="Picture 22" descr="prir9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661248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prir9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prir9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0125" y="620688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prir9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42900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dglxasset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9160"/>
            <a:ext cx="1619250" cy="1808163"/>
          </a:xfrm>
          <a:prstGeom prst="rect">
            <a:avLst/>
          </a:prstGeom>
          <a:noFill/>
        </p:spPr>
      </p:pic>
      <p:pic>
        <p:nvPicPr>
          <p:cNvPr id="10" name="Picture 25" descr="dglxasset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049837"/>
            <a:ext cx="1619250" cy="1808163"/>
          </a:xfrm>
          <a:prstGeom prst="rect">
            <a:avLst/>
          </a:prstGeom>
          <a:noFill/>
        </p:spPr>
      </p:pic>
      <p:pic>
        <p:nvPicPr>
          <p:cNvPr id="11" name="Picture 16" descr="dglxasset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030787"/>
            <a:ext cx="1773238" cy="1827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g1.liveinternet.ru/images/attach/c/0/53/698/53698963_9bef742abce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76456" cy="6138741"/>
          </a:xfrm>
          <a:prstGeom prst="rect">
            <a:avLst/>
          </a:prstGeom>
          <a:noFill/>
        </p:spPr>
      </p:pic>
      <p:pic>
        <p:nvPicPr>
          <p:cNvPr id="3" name="Picture 25" descr="dglxasset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797152"/>
            <a:ext cx="1619250" cy="1808163"/>
          </a:xfrm>
          <a:prstGeom prst="rect">
            <a:avLst/>
          </a:prstGeom>
          <a:noFill/>
        </p:spPr>
      </p:pic>
      <p:pic>
        <p:nvPicPr>
          <p:cNvPr id="4" name="Picture 25" descr="dglxasset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7152"/>
            <a:ext cx="1619250" cy="1808163"/>
          </a:xfrm>
          <a:prstGeom prst="rect">
            <a:avLst/>
          </a:prstGeom>
          <a:noFill/>
        </p:spPr>
      </p:pic>
      <p:pic>
        <p:nvPicPr>
          <p:cNvPr id="5" name="Picture 16" descr="dglxasset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546770"/>
            <a:ext cx="2016224" cy="2077595"/>
          </a:xfrm>
          <a:prstGeom prst="rect">
            <a:avLst/>
          </a:prstGeom>
          <a:noFill/>
        </p:spPr>
      </p:pic>
      <p:pic>
        <p:nvPicPr>
          <p:cNvPr id="6" name="Picture 22" descr="prir9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924944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prir9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3501008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prir9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052736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prir9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196752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prir9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564904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http://img01.chitalnya.ru/upload2/691/19853271124884486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569095"/>
            <a:ext cx="3312368" cy="428890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47664" y="5805264"/>
            <a:ext cx="42484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Gabriola" pitchFamily="82" charset="0"/>
                <a:cs typeface="Times New Roman" pitchFamily="18" charset="0"/>
              </a:rPr>
              <a:t>МОЛОДЦЫ!</a:t>
            </a:r>
            <a:endParaRPr lang="ru-RU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материалы: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4068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http://mirgif.com/animacii-zima.htm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0486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http://images.yandex.ru/yandsearch?source=wiz&amp;fp=4&amp;uinfo=ww-1263-wh-908-fw-1038-fh-598-pd-1&amp;p=4&amp;text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212976"/>
            <a:ext cx="250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hlinkClick r:id="rId4"/>
              </a:rPr>
              <a:t>http://www.viki.rdf.ru</a:t>
            </a:r>
            <a:endParaRPr lang="ru-RU" dirty="0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539552" y="3789040"/>
            <a:ext cx="49137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ttp://festival.1september.ru/articles/629919/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2.radikal.ru/i096/0912/6a/a295dc07c3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20"/>
            <a:ext cx="9144000" cy="70380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1988840"/>
            <a:ext cx="67687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Поговорим об именах существительных в именительном и родительном падежах множественного числа».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412776"/>
            <a:ext cx="2447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66124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4 класс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Учитель :Барсукова Н.В.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МОУ СШ №2 п.Селижарово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Documents and Settings\Admin\Local Settings\Temporary Internet Files\Content.IE5\5S7BWJSM\MP9004393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4734"/>
            <a:ext cx="8646538" cy="6332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5616" y="908720"/>
            <a:ext cx="68407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Двенадцатое декабря.</a:t>
            </a:r>
          </a:p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Классная работа.</a:t>
            </a:r>
          </a:p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</a:p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«Поговорим об именах существительных в именительном и родительном падежах множественного числа».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15442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i="1" dirty="0">
                <a:solidFill>
                  <a:srgbClr val="0070C0"/>
                </a:solidFill>
              </a:rPr>
              <a:t>Что мы знаем об имени </a:t>
            </a:r>
            <a:r>
              <a:rPr lang="ru-RU" sz="3600" b="1" i="1" dirty="0" smtClean="0">
                <a:solidFill>
                  <a:srgbClr val="0070C0"/>
                </a:solidFill>
              </a:rPr>
              <a:t>существительном</a:t>
            </a:r>
            <a:r>
              <a:rPr lang="ru-RU" sz="3600" b="1" i="1" dirty="0">
                <a:solidFill>
                  <a:srgbClr val="0070C0"/>
                </a:solidFill>
              </a:rPr>
              <a:t>?</a:t>
            </a:r>
            <a:br>
              <a:rPr lang="ru-RU" sz="3600" b="1" i="1" dirty="0">
                <a:solidFill>
                  <a:srgbClr val="0070C0"/>
                </a:solidFill>
              </a:rPr>
            </a:br>
            <a:endParaRPr lang="ru-RU" sz="3600" dirty="0" smtClean="0">
              <a:solidFill>
                <a:srgbClr val="0070C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 sz="2800" b="1" dirty="0"/>
              <a:t>часть речи;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 sz="2800" b="1" dirty="0"/>
              <a:t>обозначает предмет;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 sz="2800" b="1" dirty="0"/>
              <a:t>отвечает на вопросы кто?, что?;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 sz="2800" b="1" dirty="0"/>
              <a:t>одушевлённое или неодушевлённое;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 sz="2800" b="1" dirty="0"/>
              <a:t>имеет род и склонение;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 sz="2800" b="1" dirty="0"/>
              <a:t>изменяется по числам и падежам;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5400" b="1" i="1" dirty="0" smtClean="0"/>
          </a:p>
        </p:txBody>
      </p:sp>
      <p:pic>
        <p:nvPicPr>
          <p:cNvPr id="4" name="Picture 25" descr="dglxasset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653136"/>
            <a:ext cx="1619250" cy="1808163"/>
          </a:xfrm>
          <a:prstGeom prst="rect">
            <a:avLst/>
          </a:prstGeom>
          <a:noFill/>
        </p:spPr>
      </p:pic>
      <p:pic>
        <p:nvPicPr>
          <p:cNvPr id="5" name="Picture 25" descr="dglxasset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97152"/>
            <a:ext cx="1619250" cy="1808163"/>
          </a:xfrm>
          <a:prstGeom prst="rect">
            <a:avLst/>
          </a:prstGeom>
          <a:noFill/>
        </p:spPr>
      </p:pic>
      <p:pic>
        <p:nvPicPr>
          <p:cNvPr id="6" name="Picture 16" descr="dglxasset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797152"/>
            <a:ext cx="1773238" cy="1827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19270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i="1" dirty="0">
                <a:solidFill>
                  <a:srgbClr val="0070C0"/>
                </a:solidFill>
              </a:rPr>
              <a:t>Что мы </a:t>
            </a:r>
            <a:r>
              <a:rPr lang="ru-RU" sz="4000" b="1" i="1" dirty="0" smtClean="0">
                <a:solidFill>
                  <a:srgbClr val="0070C0"/>
                </a:solidFill>
              </a:rPr>
              <a:t>знаем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 </a:t>
            </a:r>
            <a:r>
              <a:rPr lang="ru-RU" sz="4000" b="1" i="1" dirty="0">
                <a:solidFill>
                  <a:srgbClr val="0070C0"/>
                </a:solidFill>
              </a:rPr>
              <a:t>об имени существительном </a:t>
            </a:r>
            <a:r>
              <a:rPr lang="ru-RU" sz="4000" b="1" i="1" dirty="0" smtClean="0">
                <a:solidFill>
                  <a:srgbClr val="0070C0"/>
                </a:solidFill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во </a:t>
            </a:r>
            <a:r>
              <a:rPr lang="ru-RU" sz="4000" b="1" i="1" dirty="0">
                <a:solidFill>
                  <a:srgbClr val="0070C0"/>
                </a:solidFill>
              </a:rPr>
              <a:t>множественном числе?</a:t>
            </a:r>
            <a:r>
              <a:rPr lang="ru-RU" sz="4000" b="1" i="1" dirty="0"/>
              <a:t/>
            </a:r>
            <a:br>
              <a:rPr lang="ru-RU" sz="4000" b="1" i="1" dirty="0"/>
            </a:br>
            <a:endParaRPr lang="ru-RU" sz="40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628800"/>
            <a:ext cx="8229600" cy="4641379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dirty="0" smtClean="0"/>
              <a:t> - не </a:t>
            </a:r>
            <a:r>
              <a:rPr lang="ru-RU" dirty="0"/>
              <a:t>различается по склонениям;</a:t>
            </a:r>
          </a:p>
          <a:p>
            <a:pPr>
              <a:buFontTx/>
              <a:buChar char="-"/>
              <a:defRPr/>
            </a:pPr>
            <a:r>
              <a:rPr lang="ru-RU" dirty="0"/>
              <a:t>имеет одинаковые окончания в трёх падежах: Д.п.(-</a:t>
            </a:r>
            <a:r>
              <a:rPr lang="ru-RU" dirty="0" err="1"/>
              <a:t>ам</a:t>
            </a:r>
            <a:r>
              <a:rPr lang="ru-RU" dirty="0"/>
              <a:t>, -ям), Т.п.(-</a:t>
            </a:r>
            <a:r>
              <a:rPr lang="ru-RU" dirty="0" err="1"/>
              <a:t>ами</a:t>
            </a:r>
            <a:r>
              <a:rPr lang="ru-RU" dirty="0"/>
              <a:t>, -</a:t>
            </a:r>
            <a:r>
              <a:rPr lang="ru-RU" dirty="0" err="1"/>
              <a:t>ями</a:t>
            </a:r>
            <a:r>
              <a:rPr lang="ru-RU" dirty="0"/>
              <a:t>), П.п.(-ах, -</a:t>
            </a:r>
            <a:r>
              <a:rPr lang="ru-RU" dirty="0" err="1"/>
              <a:t>ях</a:t>
            </a:r>
            <a:r>
              <a:rPr lang="ru-RU" dirty="0"/>
              <a:t>);</a:t>
            </a:r>
          </a:p>
          <a:p>
            <a:pPr>
              <a:buFontTx/>
              <a:buChar char="-"/>
              <a:defRPr/>
            </a:pPr>
            <a:r>
              <a:rPr lang="ru-RU" dirty="0"/>
              <a:t>у </a:t>
            </a:r>
            <a:r>
              <a:rPr lang="ru-RU" dirty="0" err="1"/>
              <a:t>неодуш</a:t>
            </a:r>
            <a:r>
              <a:rPr lang="ru-RU" dirty="0"/>
              <a:t>. сущ. одинаковые окончания в И.п. и В.п.(-</a:t>
            </a:r>
            <a:r>
              <a:rPr lang="ru-RU" dirty="0" err="1"/>
              <a:t>а,-я,-и,-ы</a:t>
            </a:r>
            <a:r>
              <a:rPr lang="ru-RU" dirty="0"/>
              <a:t>);</a:t>
            </a:r>
          </a:p>
          <a:p>
            <a:pPr>
              <a:buFontTx/>
              <a:buChar char="-"/>
              <a:defRPr/>
            </a:pPr>
            <a:r>
              <a:rPr lang="ru-RU" dirty="0"/>
              <a:t>у </a:t>
            </a:r>
            <a:r>
              <a:rPr lang="ru-RU" dirty="0" err="1"/>
              <a:t>одуш</a:t>
            </a:r>
            <a:r>
              <a:rPr lang="ru-RU" dirty="0"/>
              <a:t>. сущ. одинаковые окончания в Р.п. и В.п.(-</a:t>
            </a:r>
            <a:r>
              <a:rPr lang="ru-RU" dirty="0" err="1"/>
              <a:t>ов,-ёв,-ей</a:t>
            </a:r>
            <a:r>
              <a:rPr lang="ru-RU" dirty="0"/>
              <a:t>,-    ).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b="1" i="1" dirty="0" smtClean="0"/>
          </a:p>
        </p:txBody>
      </p:sp>
      <p:pic>
        <p:nvPicPr>
          <p:cNvPr id="4" name="Picture 25" descr="dglxasset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653136"/>
            <a:ext cx="1619250" cy="1808163"/>
          </a:xfrm>
          <a:prstGeom prst="rect">
            <a:avLst/>
          </a:prstGeom>
          <a:noFill/>
        </p:spPr>
      </p:pic>
      <p:pic>
        <p:nvPicPr>
          <p:cNvPr id="5" name="Picture 25" descr="dglxasset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97152"/>
            <a:ext cx="1619250" cy="1808163"/>
          </a:xfrm>
          <a:prstGeom prst="rect">
            <a:avLst/>
          </a:prstGeom>
          <a:noFill/>
        </p:spPr>
      </p:pic>
      <p:pic>
        <p:nvPicPr>
          <p:cNvPr id="6" name="Picture 16" descr="dglxasset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030787"/>
            <a:ext cx="1773238" cy="1827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5121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Поставь  имя существительное во множественное число,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в форму родительного падежа.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1115616" y="1628800"/>
            <a:ext cx="4038600" cy="4525963"/>
          </a:xfrm>
        </p:spPr>
        <p:txBody>
          <a:bodyPr/>
          <a:lstStyle/>
          <a:p>
            <a:r>
              <a:rPr lang="ru-RU" sz="3600" dirty="0" err="1"/>
              <a:t>с</a:t>
            </a:r>
            <a:r>
              <a:rPr lang="ru-RU" sz="3600" dirty="0" err="1" smtClean="0"/>
              <a:t>н.гирь</a:t>
            </a:r>
            <a:endParaRPr lang="ru-RU" sz="3600" dirty="0" smtClean="0"/>
          </a:p>
          <a:p>
            <a:r>
              <a:rPr lang="ru-RU" sz="3600" dirty="0"/>
              <a:t>г</a:t>
            </a:r>
            <a:r>
              <a:rPr lang="ru-RU" sz="3600" dirty="0" smtClean="0"/>
              <a:t>рач(?)</a:t>
            </a:r>
          </a:p>
          <a:p>
            <a:r>
              <a:rPr lang="ru-RU" sz="3600" dirty="0" err="1" smtClean="0"/>
              <a:t>с.нич</a:t>
            </a:r>
            <a:r>
              <a:rPr lang="ru-RU" sz="3600" dirty="0" smtClean="0"/>
              <a:t>(?)</a:t>
            </a:r>
            <a:r>
              <a:rPr lang="ru-RU" sz="3600" dirty="0" err="1" smtClean="0"/>
              <a:t>ка</a:t>
            </a:r>
            <a:endParaRPr lang="ru-RU" sz="3600" dirty="0"/>
          </a:p>
          <a:p>
            <a:pPr>
              <a:buNone/>
            </a:pPr>
            <a:r>
              <a:rPr lang="ru-RU" sz="3600" dirty="0" smtClean="0"/>
              <a:t>    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Ед</a:t>
            </a:r>
            <a:r>
              <a:rPr lang="ru-RU" sz="3600" dirty="0">
                <a:solidFill>
                  <a:srgbClr val="FF0000"/>
                </a:solidFill>
              </a:rPr>
              <a:t>. число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600" dirty="0" smtClean="0"/>
              <a:t>сн</a:t>
            </a:r>
            <a:r>
              <a:rPr lang="ru-RU" sz="3600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гир</a:t>
            </a:r>
            <a:r>
              <a:rPr lang="ru-RU" sz="3600" dirty="0" smtClean="0">
                <a:solidFill>
                  <a:srgbClr val="FF0000"/>
                </a:solidFill>
              </a:rPr>
              <a:t>и</a:t>
            </a:r>
          </a:p>
          <a:p>
            <a:r>
              <a:rPr lang="ru-RU" sz="3600" dirty="0"/>
              <a:t>г</a:t>
            </a:r>
            <a:r>
              <a:rPr lang="ru-RU" sz="3600" dirty="0" smtClean="0"/>
              <a:t>рач</a:t>
            </a:r>
            <a:r>
              <a:rPr lang="ru-RU" sz="3600" dirty="0" smtClean="0">
                <a:solidFill>
                  <a:srgbClr val="FF0000"/>
                </a:solidFill>
              </a:rPr>
              <a:t>и</a:t>
            </a:r>
          </a:p>
          <a:p>
            <a:r>
              <a:rPr lang="ru-RU" sz="3600" dirty="0" smtClean="0"/>
              <a:t>с</a:t>
            </a:r>
            <a:r>
              <a:rPr lang="ru-RU" sz="3600" dirty="0" smtClean="0">
                <a:solidFill>
                  <a:srgbClr val="FF0000"/>
                </a:solidFill>
              </a:rPr>
              <a:t>и</a:t>
            </a:r>
            <a:r>
              <a:rPr lang="ru-RU" sz="3600" dirty="0" smtClean="0"/>
              <a:t>ничк</a:t>
            </a:r>
            <a:r>
              <a:rPr lang="ru-RU" sz="3600" dirty="0" smtClean="0">
                <a:solidFill>
                  <a:srgbClr val="FF0000"/>
                </a:solidFill>
              </a:rPr>
              <a:t>и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Мн.число</a:t>
            </a:r>
            <a:endParaRPr lang="ru-RU" sz="3600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Picture 5" descr="Рисунок 6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1443707" cy="1268288"/>
          </a:xfrm>
          <a:prstGeom prst="rect">
            <a:avLst/>
          </a:prstGeom>
          <a:noFill/>
        </p:spPr>
      </p:pic>
      <p:pic>
        <p:nvPicPr>
          <p:cNvPr id="9" name="Picture 25" descr="dglxasset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869160"/>
            <a:ext cx="1619250" cy="1808163"/>
          </a:xfrm>
          <a:prstGeom prst="rect">
            <a:avLst/>
          </a:prstGeom>
          <a:noFill/>
        </p:spPr>
      </p:pic>
      <p:pic>
        <p:nvPicPr>
          <p:cNvPr id="10" name="Picture 25" descr="dglxasset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049837"/>
            <a:ext cx="1619250" cy="1808163"/>
          </a:xfrm>
          <a:prstGeom prst="rect">
            <a:avLst/>
          </a:prstGeom>
          <a:noFill/>
        </p:spPr>
      </p:pic>
      <p:pic>
        <p:nvPicPr>
          <p:cNvPr id="11" name="Picture 16" descr="dglxasset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030787"/>
            <a:ext cx="1773238" cy="1827213"/>
          </a:xfrm>
          <a:prstGeom prst="rect">
            <a:avLst/>
          </a:prstGeom>
          <a:noFill/>
        </p:spPr>
      </p:pic>
      <p:pic>
        <p:nvPicPr>
          <p:cNvPr id="12" name="Picture 22" descr="prir9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700808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prir9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14350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 descr="prir9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564904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 descr="prir9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492896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 descr="prir9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620688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img0.liveinternet.ru/images/attach/c/4/80/709/80709000_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836712"/>
            <a:ext cx="1800200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Упражнение для глаз</a:t>
            </a:r>
          </a:p>
        </p:txBody>
      </p:sp>
      <p:pic>
        <p:nvPicPr>
          <p:cNvPr id="6" name="#1_17_Dekabr - Svyatki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7250" y="5715000"/>
            <a:ext cx="304800" cy="304800"/>
          </a:xfrm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7158" y="2928934"/>
            <a:ext cx="1200150" cy="1133475"/>
            <a:chOff x="900" y="1020"/>
            <a:chExt cx="1890" cy="1785"/>
          </a:xfrm>
          <a:effectLst>
            <a:glow rad="101600">
              <a:srgbClr val="002060">
                <a:alpha val="60000"/>
              </a:srgbClr>
            </a:glow>
          </a:effectLst>
        </p:grpSpPr>
        <p:cxnSp>
          <p:nvCxnSpPr>
            <p:cNvPr id="15" name="AutoShape 11"/>
            <p:cNvCxnSpPr>
              <a:cxnSpLocks noChangeShapeType="1"/>
            </p:cNvCxnSpPr>
            <p:nvPr/>
          </p:nvCxnSpPr>
          <p:spPr bwMode="auto">
            <a:xfrm flipH="1" flipV="1">
              <a:off x="990" y="1650"/>
              <a:ext cx="1710" cy="600"/>
            </a:xfrm>
            <a:prstGeom prst="straightConnector1">
              <a:avLst/>
            </a:prstGeom>
            <a:noFill/>
            <a:ln w="76200">
              <a:solidFill>
                <a:srgbClr val="002060"/>
              </a:solidFill>
              <a:round/>
              <a:headEnd type="diamond" w="med" len="med"/>
              <a:tailEnd type="diamond" w="med" len="med"/>
            </a:ln>
          </p:spPr>
        </p:cxnSp>
        <p:cxnSp>
          <p:nvCxnSpPr>
            <p:cNvPr id="16" name="AutoShape 12"/>
            <p:cNvCxnSpPr>
              <a:cxnSpLocks noChangeShapeType="1"/>
            </p:cNvCxnSpPr>
            <p:nvPr/>
          </p:nvCxnSpPr>
          <p:spPr bwMode="auto">
            <a:xfrm flipH="1">
              <a:off x="900" y="1905"/>
              <a:ext cx="1890" cy="150"/>
            </a:xfrm>
            <a:prstGeom prst="straightConnector1">
              <a:avLst/>
            </a:prstGeom>
            <a:noFill/>
            <a:ln w="76200">
              <a:pattFill prst="pct30">
                <a:fgClr>
                  <a:srgbClr val="17365D"/>
                </a:fgClr>
                <a:bgClr>
                  <a:srgbClr val="FFFFFF"/>
                </a:bgClr>
              </a:pattFill>
              <a:round/>
              <a:headEnd type="diamond" w="med" len="med"/>
              <a:tailEnd type="diamond" w="med" len="med"/>
            </a:ln>
          </p:spPr>
        </p:cxn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080" y="1020"/>
              <a:ext cx="1620" cy="1785"/>
              <a:chOff x="1080" y="1020"/>
              <a:chExt cx="1620" cy="1785"/>
            </a:xfrm>
          </p:grpSpPr>
          <p:cxnSp>
            <p:nvCxnSpPr>
              <p:cNvPr id="18" name="AutoShape 14"/>
              <p:cNvCxnSpPr>
                <a:cxnSpLocks noChangeShapeType="1"/>
              </p:cNvCxnSpPr>
              <p:nvPr/>
            </p:nvCxnSpPr>
            <p:spPr bwMode="auto">
              <a:xfrm flipH="1">
                <a:off x="1620" y="1107"/>
                <a:ext cx="555" cy="1665"/>
              </a:xfrm>
              <a:prstGeom prst="straightConnector1">
                <a:avLst/>
              </a:prstGeom>
              <a:noFill/>
              <a:ln w="76200" cap="rnd">
                <a:solidFill>
                  <a:srgbClr val="002060"/>
                </a:solidFill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19" name="AutoShape 15"/>
              <p:cNvCxnSpPr>
                <a:cxnSpLocks noChangeShapeType="1"/>
              </p:cNvCxnSpPr>
              <p:nvPr/>
            </p:nvCxnSpPr>
            <p:spPr bwMode="auto">
              <a:xfrm flipH="1" flipV="1">
                <a:off x="1785" y="1020"/>
                <a:ext cx="135" cy="1785"/>
              </a:xfrm>
              <a:prstGeom prst="straightConnector1">
                <a:avLst/>
              </a:prstGeom>
              <a:noFill/>
              <a:ln w="76200">
                <a:pattFill prst="pct30">
                  <a:fgClr>
                    <a:srgbClr val="17365D"/>
                  </a:fgClr>
                  <a:bgClr>
                    <a:srgbClr val="FFFFFF"/>
                  </a:bgClr>
                </a:pattFill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20" name="AutoShape 16"/>
              <p:cNvCxnSpPr>
                <a:cxnSpLocks noChangeShapeType="1"/>
              </p:cNvCxnSpPr>
              <p:nvPr/>
            </p:nvCxnSpPr>
            <p:spPr bwMode="auto">
              <a:xfrm>
                <a:off x="1515" y="1185"/>
                <a:ext cx="660" cy="1587"/>
              </a:xfrm>
              <a:prstGeom prst="straightConnector1">
                <a:avLst/>
              </a:prstGeom>
              <a:noFill/>
              <a:ln w="76200">
                <a:solidFill>
                  <a:srgbClr val="002060"/>
                </a:solidFill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21" name="AutoShape 17"/>
              <p:cNvCxnSpPr>
                <a:cxnSpLocks noChangeShapeType="1"/>
              </p:cNvCxnSpPr>
              <p:nvPr/>
            </p:nvCxnSpPr>
            <p:spPr bwMode="auto">
              <a:xfrm flipH="1">
                <a:off x="1320" y="1320"/>
                <a:ext cx="1169" cy="1245"/>
              </a:xfrm>
              <a:prstGeom prst="straightConnector1">
                <a:avLst/>
              </a:prstGeom>
              <a:noFill/>
              <a:ln w="76200">
                <a:pattFill prst="pct30">
                  <a:fgClr>
                    <a:srgbClr val="17365D"/>
                  </a:fgClr>
                  <a:bgClr>
                    <a:srgbClr val="FFFFFF"/>
                  </a:bgClr>
                </a:pattFill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22" name="AutoShape 18"/>
              <p:cNvCxnSpPr>
                <a:cxnSpLocks noChangeShapeType="1"/>
              </p:cNvCxnSpPr>
              <p:nvPr/>
            </p:nvCxnSpPr>
            <p:spPr bwMode="auto">
              <a:xfrm flipH="1">
                <a:off x="1080" y="1560"/>
                <a:ext cx="1620" cy="765"/>
              </a:xfrm>
              <a:prstGeom prst="straightConnector1">
                <a:avLst/>
              </a:prstGeom>
              <a:noFill/>
              <a:ln w="76200">
                <a:solidFill>
                  <a:srgbClr val="002060"/>
                </a:solidFill>
                <a:round/>
                <a:headEnd type="diamond" w="med" len="med"/>
                <a:tailEnd type="diamond" w="med" len="med"/>
              </a:ln>
            </p:spPr>
          </p:cxnSp>
          <p:cxnSp>
            <p:nvCxnSpPr>
              <p:cNvPr id="23" name="AutoShape 19"/>
              <p:cNvCxnSpPr>
                <a:cxnSpLocks noChangeShapeType="1"/>
              </p:cNvCxnSpPr>
              <p:nvPr/>
            </p:nvCxnSpPr>
            <p:spPr bwMode="auto">
              <a:xfrm flipH="1" flipV="1">
                <a:off x="1245" y="1395"/>
                <a:ext cx="1244" cy="1170"/>
              </a:xfrm>
              <a:prstGeom prst="straightConnector1">
                <a:avLst/>
              </a:prstGeom>
              <a:noFill/>
              <a:ln w="76200">
                <a:pattFill prst="pct30">
                  <a:fgClr>
                    <a:srgbClr val="17365D"/>
                  </a:fgClr>
                  <a:bgClr>
                    <a:srgbClr val="FFFFFF"/>
                  </a:bgClr>
                </a:pattFill>
                <a:round/>
                <a:headEnd type="diamond" w="med" len="med"/>
                <a:tailEnd type="diamond" w="med" len="med"/>
              </a:ln>
            </p:spPr>
          </p:cxnSp>
        </p:grp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7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93802E-7 C 2.5E-6 0.14986 0.08698 0.27313 0.19323 0.27313 C 0.3184 0.27313 0.36354 0.13645 0.38264 0.05435 L 0.40225 -0.05435 C 0.42187 -0.13645 0.46996 -0.27289 0.61128 -0.27289 C 0.70191 -0.27289 0.80486 -0.14986 0.80486 -6.93802E-7 C 0.80486 0.14986 0.70191 0.27313 0.61128 0.27313 C 0.46996 0.27313 0.42187 0.13645 0.40225 0.05435 L 0.38264 -0.05435 C 0.36354 -0.13645 0.3184 -0.27289 0.19323 -0.27289 C 0.08698 -0.27289 2.5E-6 -0.14986 2.5E-6 -6.93802E-7 Z " pathEditMode="relative" rAng="0" ptsTypes="ffFffffFfff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Вставь пропущенные окончания, укажи падеж</a:t>
            </a:r>
            <a:r>
              <a:rPr lang="ru-RU" sz="2800" dirty="0" smtClean="0"/>
              <a:t>.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0" y="980728"/>
            <a:ext cx="8769152" cy="4525963"/>
          </a:xfrm>
        </p:spPr>
        <p:txBody>
          <a:bodyPr>
            <a:normAutofit fontScale="92500"/>
          </a:bodyPr>
          <a:lstStyle/>
          <a:p>
            <a:pPr lvl="1" algn="just"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>     Дни стали ненастные, по </a:t>
            </a:r>
            <a:r>
              <a:rPr lang="ru-RU" sz="3600" b="1" dirty="0" err="1" smtClean="0">
                <a:solidFill>
                  <a:schemeClr val="tx1"/>
                </a:solidFill>
              </a:rPr>
              <a:t>ноч</a:t>
            </a:r>
            <a:r>
              <a:rPr lang="ru-RU" sz="3600" b="1" dirty="0" smtClean="0">
                <a:solidFill>
                  <a:schemeClr val="tx1"/>
                </a:solidFill>
              </a:rPr>
              <a:t>… холодно. На огород… овощи убирают, чтобы не замёрзли. Сначала убрали огурцы-голыши с </a:t>
            </a:r>
            <a:r>
              <a:rPr lang="ru-RU" sz="3600" b="1" dirty="0" err="1" smtClean="0">
                <a:solidFill>
                  <a:schemeClr val="tx1"/>
                </a:solidFill>
              </a:rPr>
              <a:t>пупырышк</a:t>
            </a:r>
            <a:r>
              <a:rPr lang="ru-RU" sz="3600" b="1" dirty="0" smtClean="0">
                <a:solidFill>
                  <a:schemeClr val="tx1"/>
                </a:solidFill>
              </a:rPr>
              <a:t>… и помидоры с атласными </a:t>
            </a:r>
            <a:r>
              <a:rPr lang="ru-RU" sz="3600" b="1" dirty="0" err="1" smtClean="0">
                <a:solidFill>
                  <a:schemeClr val="tx1"/>
                </a:solidFill>
              </a:rPr>
              <a:t>спинк</a:t>
            </a:r>
            <a:r>
              <a:rPr lang="ru-RU" sz="3600" b="1" dirty="0" smtClean="0">
                <a:solidFill>
                  <a:schemeClr val="tx1"/>
                </a:solidFill>
              </a:rPr>
              <a:t>… Потом лук в бумажных </a:t>
            </a:r>
            <a:r>
              <a:rPr lang="ru-RU" sz="3600" b="1" dirty="0" err="1" smtClean="0">
                <a:solidFill>
                  <a:schemeClr val="tx1"/>
                </a:solidFill>
              </a:rPr>
              <a:t>рубашк</a:t>
            </a:r>
            <a:r>
              <a:rPr lang="ru-RU" sz="3600" b="1" dirty="0" smtClean="0">
                <a:solidFill>
                  <a:schemeClr val="tx1"/>
                </a:solidFill>
              </a:rPr>
              <a:t>… Потом бобы в шерстяных </a:t>
            </a:r>
            <a:r>
              <a:rPr lang="ru-RU" sz="3600" b="1" dirty="0" err="1" smtClean="0">
                <a:solidFill>
                  <a:schemeClr val="tx1"/>
                </a:solidFill>
              </a:rPr>
              <a:t>чулочк</a:t>
            </a:r>
            <a:r>
              <a:rPr lang="ru-RU" sz="3600" b="1" dirty="0" smtClean="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4" name="Picture 25" descr="dglxasset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869160"/>
            <a:ext cx="1619250" cy="1808163"/>
          </a:xfrm>
          <a:prstGeom prst="rect">
            <a:avLst/>
          </a:prstGeom>
          <a:noFill/>
        </p:spPr>
      </p:pic>
      <p:pic>
        <p:nvPicPr>
          <p:cNvPr id="5" name="Picture 25" descr="dglxasset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9160"/>
            <a:ext cx="1619250" cy="1808163"/>
          </a:xfrm>
          <a:prstGeom prst="rect">
            <a:avLst/>
          </a:prstGeom>
          <a:noFill/>
        </p:spPr>
      </p:pic>
      <p:pic>
        <p:nvPicPr>
          <p:cNvPr id="7" name="Picture 16" descr="dglxasset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030787"/>
            <a:ext cx="1773238" cy="1827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Проверь!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3568" y="1340768"/>
            <a:ext cx="7762064" cy="457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/>
              <a:t>      Дни стали ненастные, по ноч</a:t>
            </a:r>
            <a:r>
              <a:rPr lang="ru-RU" sz="2800" b="1" u="sng" dirty="0" smtClean="0"/>
              <a:t>ам</a:t>
            </a:r>
            <a:r>
              <a:rPr lang="ru-RU" sz="2800" b="1" dirty="0" smtClean="0"/>
              <a:t> (Д.п.) холодно. На огород</a:t>
            </a:r>
            <a:r>
              <a:rPr lang="ru-RU" sz="2800" b="1" u="sng" dirty="0" smtClean="0"/>
              <a:t>ах </a:t>
            </a:r>
            <a:r>
              <a:rPr lang="ru-RU" sz="2800" b="1" dirty="0" smtClean="0"/>
              <a:t>(П.п.) овощи убирают, чтобы не замёрзли. Сначала убрали огурцы – голыши с пупырышк</a:t>
            </a:r>
            <a:r>
              <a:rPr lang="ru-RU" sz="2800" b="1" u="sng" dirty="0" smtClean="0"/>
              <a:t>ами </a:t>
            </a:r>
            <a:r>
              <a:rPr lang="ru-RU" sz="2800" b="1" dirty="0" smtClean="0"/>
              <a:t>(Т.п.) и помидоры с атласными спинк</a:t>
            </a:r>
            <a:r>
              <a:rPr lang="ru-RU" sz="2800" b="1" u="sng" dirty="0" smtClean="0"/>
              <a:t>ами</a:t>
            </a:r>
            <a:r>
              <a:rPr lang="ru-RU" sz="2800" b="1" dirty="0" smtClean="0"/>
              <a:t> (Т.п.). Потом лук в бумажных рубашк</a:t>
            </a:r>
            <a:r>
              <a:rPr lang="ru-RU" sz="2800" b="1" u="sng" dirty="0" smtClean="0"/>
              <a:t>ах</a:t>
            </a:r>
            <a:r>
              <a:rPr lang="ru-RU" sz="2800" b="1" dirty="0" smtClean="0"/>
              <a:t> (П.п.). Потом бобы в шерстяных чулочках (П.п.).</a:t>
            </a:r>
          </a:p>
        </p:txBody>
      </p:sp>
      <p:pic>
        <p:nvPicPr>
          <p:cNvPr id="4" name="Picture 25" descr="dglxasset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049837"/>
            <a:ext cx="1619250" cy="1808163"/>
          </a:xfrm>
          <a:prstGeom prst="rect">
            <a:avLst/>
          </a:prstGeom>
          <a:noFill/>
        </p:spPr>
      </p:pic>
      <p:pic>
        <p:nvPicPr>
          <p:cNvPr id="5" name="Picture 25" descr="dglxasset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49837"/>
            <a:ext cx="1619250" cy="1808163"/>
          </a:xfrm>
          <a:prstGeom prst="rect">
            <a:avLst/>
          </a:prstGeom>
          <a:noFill/>
        </p:spPr>
      </p:pic>
      <p:pic>
        <p:nvPicPr>
          <p:cNvPr id="6" name="Picture 16" descr="dglxasset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030787"/>
            <a:ext cx="1773238" cy="1827213"/>
          </a:xfrm>
          <a:prstGeom prst="rect">
            <a:avLst/>
          </a:prstGeom>
          <a:noFill/>
        </p:spPr>
      </p:pic>
      <p:pic>
        <p:nvPicPr>
          <p:cNvPr id="7" name="Picture 22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32656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58924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0125" y="3645024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836712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117</TotalTime>
  <Words>486</Words>
  <Application>Microsoft Office PowerPoint</Application>
  <PresentationFormat>Экран (4:3)</PresentationFormat>
  <Paragraphs>76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 Презентация.  «Поговорим  об именах существительных  в именительном и родительном падежах множественного числа». </vt:lpstr>
      <vt:lpstr>Слайд 2</vt:lpstr>
      <vt:lpstr>Слайд 3</vt:lpstr>
      <vt:lpstr>Что мы знаем об имени существительном? </vt:lpstr>
      <vt:lpstr>Что мы знаем  об имени существительном  во множественном числе? </vt:lpstr>
      <vt:lpstr>Поставь  имя существительное во множественное число, в форму родительного падежа. </vt:lpstr>
      <vt:lpstr>Упражнение для глаз</vt:lpstr>
      <vt:lpstr>Вставь пропущенные окончания, укажи падеж.</vt:lpstr>
      <vt:lpstr>Проверь!</vt:lpstr>
      <vt:lpstr>Слайд 10</vt:lpstr>
      <vt:lpstr>Слайд 11</vt:lpstr>
      <vt:lpstr>В падежных окончаниях множественного числа различия между склонения существительных незначительны</vt:lpstr>
      <vt:lpstr>Слайд 13</vt:lpstr>
      <vt:lpstr>Слайд 14</vt:lpstr>
      <vt:lpstr>Используемые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13</cp:revision>
  <dcterms:created xsi:type="dcterms:W3CDTF">2013-12-10T19:14:03Z</dcterms:created>
  <dcterms:modified xsi:type="dcterms:W3CDTF">2013-12-10T21:19:23Z</dcterms:modified>
</cp:coreProperties>
</file>