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1" r:id="rId10"/>
    <p:sldId id="266" r:id="rId11"/>
    <p:sldId id="267" r:id="rId12"/>
    <p:sldId id="272" r:id="rId13"/>
    <p:sldId id="279" r:id="rId14"/>
    <p:sldId id="268" r:id="rId15"/>
    <p:sldId id="270" r:id="rId16"/>
    <p:sldId id="278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F02FD674-4CAD-4413-887A-D93372385446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4"/>
            <p14:sldId id="271"/>
            <p14:sldId id="266"/>
            <p14:sldId id="267"/>
            <p14:sldId id="272"/>
            <p14:sldId id="279"/>
            <p14:sldId id="268"/>
            <p14:sldId id="270"/>
            <p14:sldId id="278"/>
            <p14:sldId id="273"/>
            <p14:sldId id="274"/>
            <p14:sldId id="275"/>
            <p14:sldId id="276"/>
            <p14:sldId id="277"/>
          </p14:sldIdLst>
        </p14:section>
        <p14:section name="Раздел без заголовка" id="{B8624697-88B7-49A6-98C3-959CB331720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06F1E-6C4A-4733-9855-4F17C359143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AB2FC-4BFC-4047-A131-19858534C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865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AB2FC-4BFC-4047-A131-19858534C89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380-0946-4802-A1FD-AD363D2F9E96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525DF-669F-4D4A-AB52-7352D49BF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380-0946-4802-A1FD-AD363D2F9E96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25DF-669F-4D4A-AB52-7352D49BF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380-0946-4802-A1FD-AD363D2F9E96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525DF-669F-4D4A-AB52-7352D49BF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380-0946-4802-A1FD-AD363D2F9E96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525DF-669F-4D4A-AB52-7352D49BF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380-0946-4802-A1FD-AD363D2F9E96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525DF-669F-4D4A-AB52-7352D49BF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380-0946-4802-A1FD-AD363D2F9E96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525DF-669F-4D4A-AB52-7352D49BF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380-0946-4802-A1FD-AD363D2F9E96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525DF-669F-4D4A-AB52-7352D49BF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380-0946-4802-A1FD-AD363D2F9E96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525DF-669F-4D4A-AB52-7352D49BF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380-0946-4802-A1FD-AD363D2F9E96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525DF-669F-4D4A-AB52-7352D49BF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380-0946-4802-A1FD-AD363D2F9E96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525DF-669F-4D4A-AB52-7352D49BF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4380-0946-4802-A1FD-AD363D2F9E96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4525DF-669F-4D4A-AB52-7352D49BF3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C2E4380-0946-4802-A1FD-AD363D2F9E96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04525DF-669F-4D4A-AB52-7352D49BF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uchebnik_po_stenografiya_3719_1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40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500042"/>
            <a:ext cx="7817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ФГОС начального общего образования.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Внеурочная деятельность школьников 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 1 «А» классе   МБОУ СОШ №7.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5500702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Второе дыхание </a:t>
            </a:r>
            <a:r>
              <a:rPr lang="ru-RU" sz="3600" b="1" dirty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класса  </a:t>
            </a:r>
            <a:r>
              <a:rPr lang="ru-RU" sz="3600" b="1" dirty="0" smtClean="0">
                <a:latin typeface="Monotype Corsiva" pitchFamily="66" charset="0"/>
              </a:rPr>
              <a:t>- Жизнь после уроков…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Учитель: Карпец Виктория Владимировна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Мои документы\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1857364"/>
            <a:ext cx="4572032" cy="365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iyr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" y="28572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Интеллектуальное направление.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Кружок: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«Я- исследователь»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создание условий для успешного освоения учениками основ исследовательской деятельности 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Творческими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работами могут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быть</a:t>
            </a:r>
            <a:r>
              <a:rPr lang="ru-RU" sz="2400" dirty="0" smtClean="0"/>
              <a:t>: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оделка, рисунок, концерт, спектакль, праздник, викторина, КВН…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3000372"/>
            <a:ext cx="480053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iyr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500042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3500438"/>
            <a:ext cx="3784472" cy="297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28604"/>
            <a:ext cx="3904000" cy="29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500438"/>
            <a:ext cx="3929660" cy="2947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881264" y="38214"/>
            <a:ext cx="4068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Проектная деятельность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3214686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928670"/>
            <a:ext cx="4446240" cy="333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43609" y="46405"/>
            <a:ext cx="7175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Творческий проект</a:t>
            </a:r>
          </a:p>
          <a:p>
            <a:r>
              <a:rPr lang="ru-RU" sz="2400" b="1" dirty="0" smtClean="0">
                <a:solidFill>
                  <a:schemeClr val="bg2"/>
                </a:solidFill>
              </a:rPr>
              <a:t>Результат деятельности</a:t>
            </a:r>
            <a:r>
              <a:rPr lang="ru-RU" sz="2400" b="1" dirty="0" smtClean="0">
                <a:solidFill>
                  <a:srgbClr val="C00000"/>
                </a:solidFill>
              </a:rPr>
              <a:t>- концерт.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4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6075" cy="69278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3443622"/>
            <a:ext cx="4552504" cy="3414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64163" y="0"/>
            <a:ext cx="7531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Проект: </a:t>
            </a:r>
            <a:r>
              <a:rPr lang="ru-RU" sz="3600" b="1" dirty="0" smtClean="0">
                <a:solidFill>
                  <a:srgbClr val="C00000"/>
                </a:solidFill>
              </a:rPr>
              <a:t>«Прощание с Азбукой»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90493"/>
            <a:ext cx="399593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8412"/>
            <a:ext cx="399593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789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iyr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PB23122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81467" y="2714620"/>
            <a:ext cx="4405375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B2312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642918"/>
            <a:ext cx="4643470" cy="3482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00100" y="6143644"/>
            <a:ext cx="6702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Инсценирование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сказки «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избушка»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6930" y="116632"/>
            <a:ext cx="420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Творческая деятельность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67544" y="260648"/>
            <a:ext cx="735484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Плюсы внеурочной деятельности:</a:t>
            </a:r>
          </a:p>
          <a:p>
            <a:endParaRPr lang="ru-RU" sz="2800" b="1" dirty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изучение запросов родителей, как основных заказчиков образовательных услуг</a:t>
            </a:r>
          </a:p>
          <a:p>
            <a:pPr marL="457200" indent="-457200">
              <a:buFontTx/>
              <a:buChar char="-"/>
            </a:pP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се виды внеурочной деятельности предоставляют учащимся возможность участия в широком спектре занятий по различным направлениям и  по своему желанию</a:t>
            </a:r>
          </a:p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- Посещая внеурочные занятия, учащиеся прекрасно адаптируются в среде сверстников. 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Минусы внеурочной деятельности</a:t>
            </a:r>
            <a:r>
              <a:rPr lang="ru-RU" sz="2400" dirty="0" smtClean="0">
                <a:solidFill>
                  <a:srgbClr val="C00000"/>
                </a:solidFill>
              </a:rPr>
              <a:t>:</a:t>
            </a:r>
          </a:p>
          <a:p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- Отсутствие учреждений дополнительного образования, а также учреждений культуры и спорта;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Аудиторных занятий должно быть не менее 50%, но школа не имеет возможности предоставить дополнительные помещения  для проведения занятий по ВД.</a:t>
            </a: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Недостаток оборудования.</a:t>
            </a:r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1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7624" y="287070"/>
            <a:ext cx="7168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Результаты внеурочной деятельности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845995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Методика</a:t>
            </a:r>
            <a:r>
              <a:rPr lang="ru-RU" sz="2400" b="1" dirty="0" smtClean="0">
                <a:solidFill>
                  <a:srgbClr val="C00000"/>
                </a:solidFill>
              </a:rPr>
              <a:t>: «Цветик – </a:t>
            </a:r>
            <a:r>
              <a:rPr lang="ru-RU" sz="2400" b="1" dirty="0" err="1" smtClean="0">
                <a:solidFill>
                  <a:srgbClr val="C00000"/>
                </a:solidFill>
              </a:rPr>
              <a:t>семицветик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Цель методики: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выявление  направленности интересов и желаний младших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школьников.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2000240"/>
            <a:ext cx="5945139" cy="445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938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94331" y="0"/>
            <a:ext cx="87173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Интерпретация результатов выполнения методики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Цветик-</a:t>
            </a:r>
            <a:r>
              <a:rPr lang="ru-RU" b="1" dirty="0" err="1" smtClean="0">
                <a:solidFill>
                  <a:srgbClr val="C00000"/>
                </a:solidFill>
              </a:rPr>
              <a:t>семицветик</a:t>
            </a:r>
            <a:r>
              <a:rPr lang="ru-RU" b="1" dirty="0" smtClean="0">
                <a:solidFill>
                  <a:srgbClr val="C00000"/>
                </a:solidFill>
              </a:rPr>
              <a:t>» </a:t>
            </a:r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май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312316"/>
              </p:ext>
            </p:extLst>
          </p:nvPr>
        </p:nvGraphicFramePr>
        <p:xfrm>
          <a:off x="785786" y="1142984"/>
          <a:ext cx="756084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  <a:gridCol w="1512168"/>
                <a:gridCol w="1512168"/>
                <a:gridCol w="1512168"/>
              </a:tblGrid>
              <a:tr h="2623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Желание для себя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Для родных и близких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Для класса и школы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Для всех людей</a:t>
                      </a:r>
                      <a:endParaRPr lang="ru-RU" sz="1200" dirty="0"/>
                    </a:p>
                  </a:txBody>
                  <a:tcPr/>
                </a:tc>
              </a:tr>
              <a:tr h="262333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err="1" smtClean="0"/>
                        <a:t>БородавкаД</a:t>
                      </a:r>
                      <a:r>
                        <a:rPr lang="ru-RU" sz="12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2623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2.Ванина В.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1,6,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</a:tr>
              <a:tr h="2623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3.Данильченко 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4,5,6,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1,2,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</a:tr>
              <a:tr h="2623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4. Захарова</a:t>
                      </a:r>
                      <a:r>
                        <a:rPr lang="ru-RU" sz="1200" baseline="0" dirty="0" smtClean="0"/>
                        <a:t> Н.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</a:tr>
              <a:tr h="2623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5.Миньков 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1,2,3,7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</a:tr>
              <a:tr h="2623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6.Огиенко</a:t>
                      </a:r>
                      <a:r>
                        <a:rPr lang="ru-RU" sz="1200" baseline="0" dirty="0" smtClean="0"/>
                        <a:t> 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1,4.5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</a:tr>
              <a:tr h="2623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7. Позднякова</a:t>
                      </a:r>
                      <a:r>
                        <a:rPr lang="ru-RU" sz="1200" baseline="0" dirty="0" smtClean="0"/>
                        <a:t> Р.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3,5,6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</a:tr>
              <a:tr h="2623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8. </a:t>
                      </a:r>
                      <a:r>
                        <a:rPr lang="ru-RU" sz="1200" dirty="0" err="1" smtClean="0"/>
                        <a:t>Самофалов</a:t>
                      </a:r>
                      <a:r>
                        <a:rPr lang="ru-RU" sz="1200" dirty="0" smtClean="0"/>
                        <a:t> С.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3,5,6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</a:tr>
              <a:tr h="2623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9. Слива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Алексан</a:t>
                      </a:r>
                      <a:r>
                        <a:rPr lang="ru-RU" sz="1200" baseline="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623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10. Ткаченко 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3,7,6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</a:tr>
              <a:tr h="2623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11.Тоичкин 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1,2,6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</a:tr>
              <a:tr h="2623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12. Третьяков 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1,2,3,4,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623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13. Филиппов</a:t>
                      </a:r>
                      <a:r>
                        <a:rPr lang="ru-RU" sz="1200" baseline="0" dirty="0" smtClean="0"/>
                        <a:t> 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3,4,5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623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14. Шевченко Т.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2,4,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/>
                </a:tc>
              </a:tr>
              <a:tr h="2623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15.Шкуренко Е.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1,3,4,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2,7,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646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323528" y="692696"/>
            <a:ext cx="87129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Внеурочная деятельность-это здорово!</a:t>
            </a:r>
          </a:p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Школа после уроков –это мир творчества, проявления и раскрытия каждым ребенком  своих интересов, своих увлечений, своего «Я.</a:t>
            </a:r>
          </a:p>
          <a:p>
            <a:endParaRPr lang="ru-RU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«Лишь в коллективе личность ребенка может наиболее полно и всесторонне развиваться»</a:t>
            </a:r>
          </a:p>
          <a:p>
            <a:endParaRPr lang="ru-RU" sz="2400" b="1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                                 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Крупская Н.К.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3429000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551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iyr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1" y="357166"/>
            <a:ext cx="86439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 с федеральным государственным образовательным стандартом начального общего образования (ФГОС НОО) основная образовательная программа начального общего образования реализуется образовательным учреждением , в том числе, и через внеурочную деятельность.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55" y="3045799"/>
            <a:ext cx="4511462" cy="3383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2241867"/>
            <a:ext cx="5780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Спасибо за внимание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!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19" y="-17156"/>
            <a:ext cx="9251719" cy="6875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88640"/>
            <a:ext cx="6195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Ребенок- это ценность!</a:t>
            </a:r>
            <a:endParaRPr lang="ru-RU" sz="4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254" y="2979988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Благодарим за внимание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!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74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iyr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7868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Цель внеурочной деятельности: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</a:rPr>
              <a:t>обеспечить благоприятную адаптацию ребенка в школе;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</a:rPr>
              <a:t>о</a:t>
            </a: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</a:rPr>
              <a:t>птимизировать учебную нагрузку обучающихся;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</a:rPr>
              <a:t> улучшить условия для развития ребенка;</a:t>
            </a:r>
          </a:p>
          <a:p>
            <a:pPr marL="285750" indent="-285750">
              <a:buFontTx/>
              <a:buChar char="-"/>
            </a:pPr>
            <a:r>
              <a:rPr lang="ru-RU" sz="2400" b="1" dirty="0">
                <a:solidFill>
                  <a:schemeClr val="tx2">
                    <a:lumMod val="25000"/>
                  </a:schemeClr>
                </a:solidFill>
              </a:rPr>
              <a:t>у</a:t>
            </a: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</a:rPr>
              <a:t>честь возрастные и индивидуальные особенности обучающихся;</a:t>
            </a: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</a:rPr>
              <a:t>Создание условий для проявления и развития ребенком своих интересов на основе свободного выбора, постижения духовно- нравственных ценностей и культурных традиций. 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iyr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572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организуется по направлениям развития личности: </a:t>
            </a:r>
          </a:p>
          <a:p>
            <a:endParaRPr lang="ru-RU" sz="28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спортивно – оздоровительное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Кружок : «Поиграй со мной»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уховно- нравственное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Кружок : «Мы и окружающий мир»</a:t>
            </a:r>
          </a:p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общеинтеллектуальное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Кружок : « Я- исследователь»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400" b="1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Читайка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«Математический калейдоскоп»</a:t>
            </a:r>
          </a:p>
          <a:p>
            <a:pPr algn="ctr"/>
            <a:endParaRPr lang="ru-RU" sz="24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iyr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2910" y="0"/>
            <a:ext cx="75723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Спортивно- оздоровительн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ое направление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Кружок: «Поиграй со мной»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здоровья, развитие двигательных способностей , получение теоретических и практических знаний о здоровом образе жизни.</a:t>
            </a:r>
          </a:p>
          <a:p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Повышенная двигательная активность- биологическая потребность младшего школьника, от степени удовлетворения которой зависит его здоровье и общее развитие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5177751"/>
            <a:ext cx="496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портивно- оздоровительный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4051592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2076450" y="981075"/>
            <a:ext cx="7067550" cy="5300663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" y="1470"/>
            <a:ext cx="9142040" cy="6856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3281" y="195898"/>
            <a:ext cx="663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« Веселые старты»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714356"/>
            <a:ext cx="450056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4429124" cy="313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065"/>
            <a:ext cx="4429124" cy="2928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929066"/>
            <a:ext cx="4500562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iyr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0"/>
            <a:ext cx="6394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на свежем воздухе.</a:t>
            </a:r>
          </a:p>
          <a:p>
            <a:pPr algn="ctr"/>
            <a:endParaRPr lang="ru-RU" sz="32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41616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1428736"/>
            <a:ext cx="3952903" cy="2964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A16114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628" y="1428736"/>
            <a:ext cx="3887173" cy="2915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562441759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402" y="246534"/>
            <a:ext cx="1428750" cy="1238250"/>
          </a:xfrm>
          <a:prstGeom prst="rect">
            <a:avLst/>
          </a:prstGeom>
        </p:spPr>
      </p:pic>
      <p:pic>
        <p:nvPicPr>
          <p:cNvPr id="10" name="Рисунок 9" descr="detia-86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4408" y="4748980"/>
            <a:ext cx="1104900" cy="171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4929198"/>
            <a:ext cx="7431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Подвижная игра- естественный источник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радостных эмоций.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iyr.jpg"/>
          <p:cNvPicPr>
            <a:picLocks noGrp="1" noChangeAspect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P41616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3071810"/>
            <a:ext cx="435768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416165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2214554"/>
            <a:ext cx="3556045" cy="2667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57419843_e8c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6067425"/>
            <a:ext cx="752475" cy="790575"/>
          </a:xfrm>
          <a:prstGeom prst="rect">
            <a:avLst/>
          </a:prstGeom>
        </p:spPr>
      </p:pic>
      <p:pic>
        <p:nvPicPr>
          <p:cNvPr id="9" name="Рисунок 8" descr="57419843_e8c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42910" y="6067425"/>
            <a:ext cx="752475" cy="790575"/>
          </a:xfrm>
          <a:prstGeom prst="rect">
            <a:avLst/>
          </a:prstGeom>
        </p:spPr>
      </p:pic>
      <p:pic>
        <p:nvPicPr>
          <p:cNvPr id="10" name="Рисунок 9" descr="57419843_e8c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357290" y="6067425"/>
            <a:ext cx="752475" cy="790575"/>
          </a:xfrm>
          <a:prstGeom prst="rect">
            <a:avLst/>
          </a:prstGeom>
        </p:spPr>
      </p:pic>
      <p:pic>
        <p:nvPicPr>
          <p:cNvPr id="11" name="Рисунок 10" descr="57419843_e8c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00232" y="6067425"/>
            <a:ext cx="752475" cy="790575"/>
          </a:xfrm>
          <a:prstGeom prst="rect">
            <a:avLst/>
          </a:prstGeom>
        </p:spPr>
      </p:pic>
      <p:pic>
        <p:nvPicPr>
          <p:cNvPr id="12" name="Рисунок 11" descr="57419843_e8c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786050" y="6067425"/>
            <a:ext cx="752475" cy="790575"/>
          </a:xfrm>
          <a:prstGeom prst="rect">
            <a:avLst/>
          </a:prstGeom>
        </p:spPr>
      </p:pic>
      <p:pic>
        <p:nvPicPr>
          <p:cNvPr id="13" name="Рисунок 12" descr="cfe7755a8090521c8a58c29532225f27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357554" y="5619750"/>
            <a:ext cx="1238250" cy="1238250"/>
          </a:xfrm>
          <a:prstGeom prst="rect">
            <a:avLst/>
          </a:prstGeom>
        </p:spPr>
      </p:pic>
      <p:pic>
        <p:nvPicPr>
          <p:cNvPr id="15" name="Рисунок 14" descr="57419843_e8c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2066" y="6067425"/>
            <a:ext cx="752475" cy="790575"/>
          </a:xfrm>
          <a:prstGeom prst="rect">
            <a:avLst/>
          </a:prstGeom>
        </p:spPr>
      </p:pic>
      <p:pic>
        <p:nvPicPr>
          <p:cNvPr id="16" name="Рисунок 15" descr="57419843_e8c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429124" y="6067425"/>
            <a:ext cx="752475" cy="790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214290"/>
            <a:ext cx="3707904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cfe7755a8090521c8a58c29532225f27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572132" y="5619750"/>
            <a:ext cx="1238250" cy="1238250"/>
          </a:xfrm>
          <a:prstGeom prst="rect">
            <a:avLst/>
          </a:prstGeom>
        </p:spPr>
      </p:pic>
      <p:pic>
        <p:nvPicPr>
          <p:cNvPr id="18" name="Рисунок 17" descr="57419843_e8c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72264" y="6067425"/>
            <a:ext cx="752475" cy="790575"/>
          </a:xfrm>
          <a:prstGeom prst="rect">
            <a:avLst/>
          </a:prstGeom>
        </p:spPr>
      </p:pic>
      <p:pic>
        <p:nvPicPr>
          <p:cNvPr id="19" name="Рисунок 18" descr="cfe7755a8090521c8a58c29532225f27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072462" y="5619750"/>
            <a:ext cx="1238250" cy="1238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75" y="-37870"/>
            <a:ext cx="5139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-естественная обстановка для передачи опыта ценностей науки, культуры, исторического опыта поколений.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57419843_e8c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358082" y="6067425"/>
            <a:ext cx="752475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9161463" cy="6870700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Поездки: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9" y="642918"/>
            <a:ext cx="4000528" cy="3000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642918"/>
            <a:ext cx="3906691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9" y="3786190"/>
            <a:ext cx="4071966" cy="2778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786190"/>
            <a:ext cx="3929090" cy="2843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95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755</TotalTime>
  <Words>623</Words>
  <Application>Microsoft Office PowerPoint</Application>
  <PresentationFormat>Экран (4:3)</PresentationFormat>
  <Paragraphs>148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мастер-классу по ФГОС НОО</dc:title>
  <dc:creator>Карпец В.В.</dc:creator>
  <cp:lastModifiedBy>User</cp:lastModifiedBy>
  <cp:revision>61</cp:revision>
  <dcterms:created xsi:type="dcterms:W3CDTF">2013-08-22T10:37:16Z</dcterms:created>
  <dcterms:modified xsi:type="dcterms:W3CDTF">2014-01-14T20:15:39Z</dcterms:modified>
</cp:coreProperties>
</file>