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60" r:id="rId3"/>
    <p:sldId id="300" r:id="rId4"/>
    <p:sldId id="257" r:id="rId5"/>
    <p:sldId id="258" r:id="rId6"/>
    <p:sldId id="265" r:id="rId7"/>
    <p:sldId id="290" r:id="rId8"/>
    <p:sldId id="283" r:id="rId9"/>
    <p:sldId id="268" r:id="rId10"/>
    <p:sldId id="261" r:id="rId11"/>
    <p:sldId id="287" r:id="rId12"/>
    <p:sldId id="279" r:id="rId13"/>
    <p:sldId id="292" r:id="rId14"/>
    <p:sldId id="294" r:id="rId15"/>
    <p:sldId id="297" r:id="rId16"/>
    <p:sldId id="299" r:id="rId17"/>
    <p:sldId id="288" r:id="rId18"/>
    <p:sldId id="281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804D-51F1-4196-8A90-9EF3AD967576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AFE0-B410-4C65-8792-67B144FB5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A395DD-07E1-44B4-9529-695C0F73B9C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10EE-F019-4FF7-8F6C-A037DA533EF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FBCA-278A-4D1E-9DED-3C312ED288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opowaolga.files.wordpress.com/2012/03/diagr2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МКОУ «Береговская средняя общеобразовательная школа»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935480"/>
            <a:ext cx="8715436" cy="4636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00CC"/>
                </a:solidFill>
              </a:rPr>
              <a:t>И</a:t>
            </a:r>
            <a:r>
              <a:rPr lang="ru-RU" sz="3200" b="1" i="1" cap="all" dirty="0" smtClean="0">
                <a:solidFill>
                  <a:srgbClr val="0000CC"/>
                </a:solidFill>
              </a:rPr>
              <a:t>спользование  информационно-коммуникационных  технологий </a:t>
            </a:r>
            <a:br>
              <a:rPr lang="ru-RU" sz="3200" b="1" i="1" cap="all" dirty="0" smtClean="0">
                <a:solidFill>
                  <a:srgbClr val="0000CC"/>
                </a:solidFill>
              </a:rPr>
            </a:br>
            <a:r>
              <a:rPr lang="ru-RU" sz="3200" b="1" i="1" cap="all" dirty="0" smtClean="0">
                <a:solidFill>
                  <a:srgbClr val="0000CC"/>
                </a:solidFill>
              </a:rPr>
              <a:t>в  начальной  школе</a:t>
            </a:r>
          </a:p>
          <a:p>
            <a:pPr algn="r"/>
            <a:r>
              <a:rPr lang="ru-RU" sz="3200" dirty="0" smtClean="0"/>
              <a:t>Автор  Л.М.Ячменева </a:t>
            </a:r>
          </a:p>
          <a:p>
            <a:pPr algn="r"/>
            <a:r>
              <a:rPr lang="ru-RU" sz="3200" dirty="0" smtClean="0"/>
              <a:t>учитель начальных классов</a:t>
            </a:r>
          </a:p>
          <a:p>
            <a:pPr algn="ctr">
              <a:buNone/>
            </a:pPr>
            <a:endParaRPr lang="ru-RU" sz="3200" b="1" i="1" dirty="0" smtClean="0"/>
          </a:p>
          <a:p>
            <a:pPr algn="ctr">
              <a:buNone/>
            </a:pPr>
            <a:endParaRPr lang="ru-RU" sz="3200" b="1" i="1" dirty="0" smtClean="0"/>
          </a:p>
          <a:p>
            <a:pPr algn="ctr">
              <a:buNone/>
            </a:pPr>
            <a:r>
              <a:rPr lang="ru-RU" sz="2400" dirty="0" smtClean="0"/>
              <a:t>с .</a:t>
            </a:r>
            <a:r>
              <a:rPr lang="ru-RU" sz="2400" dirty="0" err="1" smtClean="0"/>
              <a:t>Старомалиновка</a:t>
            </a:r>
            <a:r>
              <a:rPr lang="ru-RU" sz="2400" dirty="0" smtClean="0"/>
              <a:t>   2013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813" y="357188"/>
            <a:ext cx="8358187" cy="60007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0000CC"/>
                </a:solidFill>
              </a:rPr>
              <a:t>“</a:t>
            </a:r>
            <a:r>
              <a:rPr lang="ru-RU" sz="4000" dirty="0" smtClean="0">
                <a:solidFill>
                  <a:srgbClr val="0000CC"/>
                </a:solidFill>
              </a:rPr>
              <a:t>Презентация” - переводится с английского как “представление”. </a:t>
            </a:r>
            <a:endParaRPr lang="en-US" sz="4000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Русская пословица: </a:t>
            </a:r>
          </a:p>
          <a:p>
            <a:pPr>
              <a:buFontTx/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«Лучше один раз увидеть, чем сто раз услышать.»</a:t>
            </a:r>
            <a:endParaRPr lang="en-US" sz="40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Английская пословица : </a:t>
            </a:r>
            <a:endParaRPr lang="en-US" sz="4000" dirty="0" smtClean="0">
              <a:solidFill>
                <a:srgbClr val="0000CC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00CC"/>
                </a:solidFill>
              </a:rPr>
              <a:t>«Я услышал – и забыл, я увидел – и запомнил».</a:t>
            </a:r>
          </a:p>
          <a:p>
            <a:pPr>
              <a:buFontTx/>
              <a:buNone/>
            </a:pPr>
            <a:endParaRPr lang="ru-RU" sz="3600" dirty="0" smtClean="0">
              <a:solidFill>
                <a:srgbClr val="0000CC"/>
              </a:solidFill>
            </a:endParaRPr>
          </a:p>
          <a:p>
            <a:endParaRPr lang="ru-RU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 применении презентаций 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учащихся наблюдается: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концентрация внимания;</a:t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• включение всех видов памяти: зрительной, слуховой, моторной, ассоциативной;</a:t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• повышение интереса к изучению предмета;</a:t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• возрастание мотивации к учёбе.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F76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57554" y="2000240"/>
            <a:ext cx="3905277" cy="2928958"/>
          </a:xfrm>
          <a:prstGeom prst="rect">
            <a:avLst/>
          </a:prstGeom>
        </p:spPr>
      </p:pic>
      <p:pic>
        <p:nvPicPr>
          <p:cNvPr id="9" name="Рисунок 8" descr="DSCF76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14348" y="4179075"/>
            <a:ext cx="3571900" cy="2678925"/>
          </a:xfrm>
          <a:prstGeom prst="rect">
            <a:avLst/>
          </a:prstGeom>
        </p:spPr>
      </p:pic>
      <p:pic>
        <p:nvPicPr>
          <p:cNvPr id="5" name="Рисунок 4" descr="DSCF765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73626">
            <a:off x="341188" y="2399103"/>
            <a:ext cx="3570913" cy="2597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0019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презентации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Лучше один раз увидеть, чем сто раз услышать!</a:t>
            </a:r>
            <a:endParaRPr lang="ru-RU" sz="4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7658.JPG"/>
          <p:cNvPicPr>
            <a:picLocks noGrp="1" noChangeAspect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>
          <a:xfrm>
            <a:off x="2892829" y="2522754"/>
            <a:ext cx="3358342" cy="2680855"/>
          </a:xfrm>
        </p:spPr>
      </p:pic>
      <p:pic>
        <p:nvPicPr>
          <p:cNvPr id="8" name="Рисунок 7" descr="DSCF765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628779">
            <a:off x="5421487" y="1641748"/>
            <a:ext cx="3431778" cy="2573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8785225" cy="6550025"/>
            <a:chOff x="0" y="0"/>
            <a:chExt cx="5534" cy="4126"/>
          </a:xfrm>
        </p:grpSpPr>
        <p:sp>
          <p:nvSpPr>
            <p:cNvPr id="614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53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400" dirty="0">
                  <a:solidFill>
                    <a:srgbClr val="FF0000"/>
                  </a:solidFill>
                  <a:latin typeface="Comic Sans MS" pitchFamily="66" charset="0"/>
                </a:rPr>
                <a:t>С чего всё начиналось?</a:t>
              </a:r>
            </a:p>
          </p:txBody>
        </p:sp>
        <p:pic>
          <p:nvPicPr>
            <p:cNvPr id="6148" name="Picture 6" descr="SWScan011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" y="618"/>
              <a:ext cx="4989" cy="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Text Box 7"/>
            <p:cNvSpPr txBox="1">
              <a:spLocks noChangeArrowheads="1"/>
            </p:cNvSpPr>
            <p:nvPr/>
          </p:nvSpPr>
          <p:spPr bwMode="auto">
            <a:xfrm>
              <a:off x="612" y="3838"/>
              <a:ext cx="45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3366"/>
                  </a:solidFill>
                  <a:latin typeface="Comic Sans MS" pitchFamily="66" charset="0"/>
                </a:rPr>
                <a:t>Начальная школа с. </a:t>
              </a:r>
              <a:r>
                <a:rPr lang="ru-RU" sz="2400" dirty="0" err="1">
                  <a:solidFill>
                    <a:srgbClr val="003366"/>
                  </a:solidFill>
                  <a:latin typeface="Comic Sans MS" pitchFamily="66" charset="0"/>
                </a:rPr>
                <a:t>Старомалиновка</a:t>
              </a:r>
              <a:endParaRPr lang="ru-RU" sz="2400" dirty="0">
                <a:solidFill>
                  <a:srgbClr val="003366"/>
                </a:solidFill>
                <a:latin typeface="Comic Sans MS" pitchFamily="66" charset="0"/>
              </a:endParaRPr>
            </a:p>
          </p:txBody>
        </p:sp>
      </p:grpSp>
      <p:pic>
        <p:nvPicPr>
          <p:cNvPr id="6" name="Содержимое 3" descr="DSCF765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 rot="20569922">
            <a:off x="294827" y="962240"/>
            <a:ext cx="3017970" cy="2453213"/>
          </a:xfrm>
        </p:spPr>
      </p:pic>
    </p:spTree>
  </p:cSld>
  <p:clrMapOvr>
    <a:masterClrMapping/>
  </p:clrMapOvr>
  <p:transition spd="med" advTm="3603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0"/>
            <a:ext cx="8191558" cy="6143668"/>
          </a:xfrm>
          <a:prstGeom prst="rect">
            <a:avLst/>
          </a:prstGeom>
        </p:spPr>
      </p:pic>
      <p:pic>
        <p:nvPicPr>
          <p:cNvPr id="3" name="Рисунок 2" descr="DSCF76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28779">
            <a:off x="290734" y="427327"/>
            <a:ext cx="3431778" cy="25738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>
                <a:alpha val="22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1000125" y="2357438"/>
            <a:ext cx="7127875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54697"/>
                  </a:solidFill>
                  <a:round/>
                  <a:headEnd/>
                  <a:tailEnd/>
                </a:ln>
                <a:solidFill>
                  <a:srgbClr val="558ED5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Части речи .  Закрепление .</a:t>
            </a:r>
          </a:p>
        </p:txBody>
      </p:sp>
      <p:pic>
        <p:nvPicPr>
          <p:cNvPr id="3075" name="Picture 7" descr="view_icon_men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1384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8"/>
          <p:cNvSpPr>
            <a:spLocks noChangeArrowheads="1" noChangeShapeType="1" noTextEdit="1"/>
          </p:cNvSpPr>
          <p:nvPr/>
        </p:nvSpPr>
        <p:spPr bwMode="auto">
          <a:xfrm>
            <a:off x="4716463" y="692150"/>
            <a:ext cx="3744912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i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Русский язык. 2 класс.</a:t>
            </a:r>
          </a:p>
          <a:p>
            <a:pPr algn="ctr">
              <a:defRPr/>
            </a:pPr>
            <a:r>
              <a:rPr lang="ru-RU" sz="3600" i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Программа "Школа России"</a:t>
            </a:r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077" name="WordArt 9"/>
          <p:cNvSpPr>
            <a:spLocks noChangeArrowheads="1" noChangeShapeType="1" noTextEdit="1"/>
          </p:cNvSpPr>
          <p:nvPr/>
        </p:nvSpPr>
        <p:spPr bwMode="auto">
          <a:xfrm>
            <a:off x="2214563" y="4286250"/>
            <a:ext cx="4967287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Автор: Ячменева Людмила Михайловна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учитель начальных классов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МКОУ Береговская СОШ.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DSCF73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571480"/>
            <a:ext cx="7688017" cy="5764501"/>
          </a:xfrm>
          <a:prstGeom prst="rect">
            <a:avLst/>
          </a:prstGeom>
        </p:spPr>
      </p:pic>
      <p:pic>
        <p:nvPicPr>
          <p:cNvPr id="5" name="Рисунок 4" descr="DSCF76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75336">
            <a:off x="428596" y="714356"/>
            <a:ext cx="3571900" cy="267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РЕЗУЛЬТАТИВНОСТЬ: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Рост положительной мотивации на уроках;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 Повышение уровня использования наглядности на уроке;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Повышение производительности учебно-воспитательного процесса; 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Качественное изменение взаимоотношений между участниками учебно-воспитательного процесса;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Рост качества знаний.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Уровень мотивации учебной деятельности на уроках  с применением ИКТ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pic>
        <p:nvPicPr>
          <p:cNvPr id="28674" name="Picture 2" descr="C:\Users\DNS\Desktop\diagr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85992"/>
            <a:ext cx="4929222" cy="4286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60007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Уроки с ИКТ      Традиционные уроки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3000372"/>
            <a:ext cx="7008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100%</a:t>
            </a:r>
          </a:p>
          <a:p>
            <a:endParaRPr lang="ru-RU" dirty="0" smtClean="0"/>
          </a:p>
          <a:p>
            <a:r>
              <a:rPr lang="ru-RU" dirty="0" smtClean="0"/>
              <a:t>80%</a:t>
            </a:r>
          </a:p>
          <a:p>
            <a:endParaRPr lang="ru-RU" dirty="0" smtClean="0"/>
          </a:p>
          <a:p>
            <a:r>
              <a:rPr lang="ru-RU" dirty="0" smtClean="0"/>
              <a:t>60%</a:t>
            </a:r>
          </a:p>
          <a:p>
            <a:endParaRPr lang="ru-RU" dirty="0" smtClean="0"/>
          </a:p>
          <a:p>
            <a:r>
              <a:rPr lang="ru-RU" dirty="0" smtClean="0"/>
              <a:t>40%</a:t>
            </a:r>
          </a:p>
          <a:p>
            <a:endParaRPr lang="ru-RU" dirty="0" smtClean="0"/>
          </a:p>
          <a:p>
            <a:r>
              <a:rPr lang="ru-RU" dirty="0" smtClean="0"/>
              <a:t>20%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Мои достижения</a:t>
            </a:r>
            <a:endParaRPr lang="ru-RU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Содержимое 3" descr="SCAN_20131110_144329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928802"/>
            <a:ext cx="3078445" cy="4357718"/>
          </a:xfrm>
        </p:spPr>
      </p:pic>
      <p:pic>
        <p:nvPicPr>
          <p:cNvPr id="6" name="Рисунок 5" descr="SCAN_20131110_1440334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0694" y="857232"/>
            <a:ext cx="3027962" cy="4286256"/>
          </a:xfrm>
          <a:prstGeom prst="rect">
            <a:avLst/>
          </a:prstGeom>
        </p:spPr>
      </p:pic>
      <p:pic>
        <p:nvPicPr>
          <p:cNvPr id="5" name="Рисунок 4" descr="SCAN_20131110_14390894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43240" y="1357298"/>
            <a:ext cx="2927045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Актуальность    ИКТ в начальной школе.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000CC"/>
                </a:solidFill>
              </a:rPr>
              <a:t>Владение информационными технологиями ставится в современном мире в один ряд с такими качествами, как умение читать и писать;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помогает учащимся ориентироваться в информационных потоках окружающего мира;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развивает умения, позволяющие обмениваться информацией с помощью современных технических средств.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Содержимое 11" descr="SCAN_20131110_144743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71802" y="1000108"/>
            <a:ext cx="3100852" cy="4389437"/>
          </a:xfrm>
        </p:spPr>
      </p:pic>
      <p:pic>
        <p:nvPicPr>
          <p:cNvPr id="5" name="Рисунок 4" descr="SCAN_20131110_1449348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643050"/>
            <a:ext cx="3128911" cy="4429156"/>
          </a:xfrm>
          <a:prstGeom prst="rect">
            <a:avLst/>
          </a:prstGeom>
        </p:spPr>
      </p:pic>
      <p:pic>
        <p:nvPicPr>
          <p:cNvPr id="10" name="Рисунок 9" descr="SCAN_20131110_1454436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5008" y="428604"/>
            <a:ext cx="3065308" cy="433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Использованные  материалы и литература</a:t>
            </a:r>
            <a:r>
              <a:rPr lang="ru-RU" sz="5400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Гигиенические требования к условиям обучения школьников в различных видах современных ОУ. Санитарные правила и нормы ( </a:t>
            </a:r>
            <a:r>
              <a:rPr lang="ru-RU" sz="2400" dirty="0" err="1" smtClean="0">
                <a:solidFill>
                  <a:srgbClr val="0000CC"/>
                </a:solidFill>
              </a:rPr>
              <a:t>СанПиН</a:t>
            </a:r>
            <a:r>
              <a:rPr lang="ru-RU" sz="2400" dirty="0" smtClean="0">
                <a:solidFill>
                  <a:srgbClr val="0000CC"/>
                </a:solidFill>
              </a:rPr>
              <a:t> 2.4.2.1178-02)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Рекомендации по созданию </a:t>
            </a:r>
            <a:r>
              <a:rPr lang="ru-RU" sz="2400" dirty="0" err="1" smtClean="0">
                <a:solidFill>
                  <a:srgbClr val="0000CC"/>
                </a:solidFill>
              </a:rPr>
              <a:t>мультимедийных</a:t>
            </a:r>
            <a:r>
              <a:rPr lang="ru-RU" sz="2400" dirty="0" smtClean="0">
                <a:solidFill>
                  <a:srgbClr val="0000CC"/>
                </a:solidFill>
              </a:rPr>
              <a:t>  презентаций для учебного процесса .  Стрелкова Н. Ростов-на-Дону </a:t>
            </a:r>
          </a:p>
          <a:p>
            <a:r>
              <a:rPr lang="en-US" sz="2400" dirty="0" smtClean="0">
                <a:solidFill>
                  <a:srgbClr val="0000CC"/>
                </a:solidFill>
              </a:rPr>
              <a:t>http://wikikurgan.orbitel.ru/index.php</a:t>
            </a:r>
            <a:r>
              <a:rPr lang="ru-RU" sz="2400" dirty="0" smtClean="0">
                <a:solidFill>
                  <a:srgbClr val="0000CC"/>
                </a:solidFill>
              </a:rPr>
              <a:t>"Применение ИКТ в начальной школе"</a:t>
            </a:r>
          </a:p>
          <a:p>
            <a:r>
              <a:rPr lang="ru-RU" sz="2400" dirty="0" smtClean="0">
                <a:solidFill>
                  <a:srgbClr val="0000CC"/>
                </a:solidFill>
              </a:rPr>
              <a:t>http://www.bibliofond.ru/view.aspx?id=562</a:t>
            </a:r>
            <a:endParaRPr lang="ru-RU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Возрастные особенности и ИКТ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00CC"/>
                </a:solidFill>
              </a:rPr>
              <a:t>Ученики 1-4 классов имеют наглядно-образное мышление.</a:t>
            </a:r>
          </a:p>
          <a:p>
            <a:r>
              <a:rPr lang="ru-RU" sz="3600" dirty="0" smtClean="0">
                <a:solidFill>
                  <a:srgbClr val="0000CC"/>
                </a:solidFill>
              </a:rPr>
              <a:t>Происходит смена ведущей деятельности ребенка с игровой на учебную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Преимущества:</a:t>
            </a:r>
            <a:br>
              <a:rPr lang="ru-RU" sz="4800" b="1" dirty="0" smtClean="0">
                <a:solidFill>
                  <a:srgbClr val="FF0000"/>
                </a:solidFill>
                <a:latin typeface="+mn-lt"/>
              </a:rPr>
            </a:b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142960"/>
            <a:ext cx="8229600" cy="57150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</a:rPr>
              <a:t> </a:t>
            </a:r>
            <a:r>
              <a:rPr lang="ru-RU" sz="3200" dirty="0" smtClean="0">
                <a:solidFill>
                  <a:srgbClr val="0000CC"/>
                </a:solidFill>
              </a:rPr>
              <a:t>эффективность обучения;</a:t>
            </a:r>
          </a:p>
          <a:p>
            <a:r>
              <a:rPr lang="ru-RU" sz="3200" dirty="0" smtClean="0">
                <a:solidFill>
                  <a:srgbClr val="0000CC"/>
                </a:solidFill>
              </a:rPr>
              <a:t> индивидуализация обучения;</a:t>
            </a:r>
          </a:p>
          <a:p>
            <a:r>
              <a:rPr lang="ru-RU" sz="3200" dirty="0" smtClean="0">
                <a:solidFill>
                  <a:srgbClr val="0000CC"/>
                </a:solidFill>
              </a:rPr>
              <a:t> повышенная мотивация обучения</a:t>
            </a:r>
          </a:p>
          <a:p>
            <a:r>
              <a:rPr lang="ru-RU" sz="3200" dirty="0" smtClean="0">
                <a:solidFill>
                  <a:srgbClr val="0000CC"/>
                </a:solidFill>
              </a:rPr>
              <a:t> активизация познавательной деятельности учащихся</a:t>
            </a:r>
          </a:p>
          <a:p>
            <a:r>
              <a:rPr lang="ru-RU" sz="3200" dirty="0" smtClean="0">
                <a:solidFill>
                  <a:srgbClr val="0000CC"/>
                </a:solidFill>
              </a:rPr>
              <a:t> эффект обратной связи;</a:t>
            </a:r>
          </a:p>
          <a:p>
            <a:r>
              <a:rPr lang="ru-RU" sz="3200" dirty="0" smtClean="0">
                <a:solidFill>
                  <a:srgbClr val="0000CC"/>
                </a:solidFill>
              </a:rPr>
              <a:t>  повышение интереса к изучаемому предмету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4304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Недостатки:</a:t>
            </a:r>
            <a:br>
              <a:rPr lang="ru-RU" sz="4800" b="1" dirty="0" smtClean="0">
                <a:solidFill>
                  <a:srgbClr val="FF0000"/>
                </a:solidFill>
                <a:latin typeface="+mn-lt"/>
              </a:rPr>
            </a:b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 </a:t>
            </a:r>
            <a:r>
              <a:rPr lang="ru-RU" sz="3900" dirty="0" smtClean="0">
                <a:solidFill>
                  <a:srgbClr val="0000CC"/>
                </a:solidFill>
              </a:rPr>
              <a:t>нарушение зрения;</a:t>
            </a:r>
          </a:p>
          <a:p>
            <a:r>
              <a:rPr lang="ru-RU" sz="3900" dirty="0" smtClean="0">
                <a:solidFill>
                  <a:srgbClr val="0000CC"/>
                </a:solidFill>
              </a:rPr>
              <a:t> проблемы осанки и опорно-двигательного аппарата;</a:t>
            </a:r>
          </a:p>
          <a:p>
            <a:r>
              <a:rPr lang="ru-RU" sz="3900" dirty="0" smtClean="0">
                <a:solidFill>
                  <a:srgbClr val="0000CC"/>
                </a:solidFill>
              </a:rPr>
              <a:t>  компьютерная радиация;</a:t>
            </a:r>
          </a:p>
          <a:p>
            <a:r>
              <a:rPr lang="ru-RU" sz="3900" dirty="0" smtClean="0">
                <a:solidFill>
                  <a:srgbClr val="0000CC"/>
                </a:solidFill>
              </a:rPr>
              <a:t>  компьютерная зависимость.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1357322"/>
                <a:gridCol w="1143008"/>
                <a:gridCol w="1357322"/>
                <a:gridCol w="1357322"/>
                <a:gridCol w="1081754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Непрерывная длительность (мин.) не более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статистических изображений на учебных досках и экранах отраженного свечения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Просмотр телепередач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динамических изображений на учебных досках и экранах отраженного свечения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изображением на индивидуальном мониторе компьютера и клавиатурой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Прослушиваемые аудиозаписи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Прослушивание аудиозаписи в наушниках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Продолжительность непрерывного применения </a:t>
            </a:r>
            <a:r>
              <a:rPr lang="ru-RU" sz="3600" b="1" dirty="0" err="1" smtClean="0">
                <a:solidFill>
                  <a:srgbClr val="FF0000"/>
                </a:solidFill>
              </a:rPr>
              <a:t>тсо</a:t>
            </a:r>
            <a:r>
              <a:rPr lang="ru-RU" sz="3600" b="1" dirty="0" smtClean="0">
                <a:solidFill>
                  <a:srgbClr val="FF0000"/>
                </a:solidFill>
              </a:rPr>
              <a:t> на уроках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Информатизация начального образования проходит по следующим направлениям: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043890" cy="47577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0000CC"/>
                </a:solidFill>
              </a:rPr>
              <a:t>• использование ИКТ в качестве дидактического средства обучения (создание дидактических пособий, разработка и применение готовых компьютерных программ, презентации)</a:t>
            </a:r>
            <a:br>
              <a:rPr lang="ru-RU" sz="4000" dirty="0" smtClean="0">
                <a:solidFill>
                  <a:srgbClr val="0000CC"/>
                </a:solidFill>
              </a:rPr>
            </a:br>
            <a:r>
              <a:rPr lang="ru-RU" sz="4000" dirty="0" smtClean="0">
                <a:solidFill>
                  <a:srgbClr val="0000CC"/>
                </a:solidFill>
              </a:rPr>
              <a:t>• введение учебного курса «Информатика» как учебного предмета для младших школьников;</a:t>
            </a:r>
          </a:p>
          <a:p>
            <a:r>
              <a:rPr lang="ru-RU" sz="4000" dirty="0" smtClean="0">
                <a:solidFill>
                  <a:srgbClr val="0000CC"/>
                </a:solidFill>
              </a:rPr>
              <a:t>Работа с ресурсами Интернет;</a:t>
            </a:r>
          </a:p>
          <a:p>
            <a:endParaRPr lang="ru-RU" sz="40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714356"/>
            <a:ext cx="32585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Проведение урока с</a:t>
            </a:r>
          </a:p>
          <a:p>
            <a:r>
              <a:rPr lang="ru-RU" sz="2800" dirty="0" smtClean="0">
                <a:solidFill>
                  <a:srgbClr val="0000CC"/>
                </a:solidFill>
              </a:rPr>
              <a:t> использованием</a:t>
            </a:r>
          </a:p>
          <a:p>
            <a:r>
              <a:rPr lang="ru-RU" sz="2800" dirty="0" smtClean="0">
                <a:solidFill>
                  <a:srgbClr val="0000CC"/>
                </a:solidFill>
              </a:rPr>
              <a:t> ИКТ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2928934"/>
            <a:ext cx="3506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Внеклассная работы.</a:t>
            </a:r>
            <a:endParaRPr lang="ru-RU" sz="2800" dirty="0"/>
          </a:p>
        </p:txBody>
      </p:sp>
      <p:pic>
        <p:nvPicPr>
          <p:cNvPr id="8" name="Содержимое 3" descr="SDC100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4071942"/>
            <a:ext cx="3512612" cy="2634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29256" y="4714884"/>
            <a:ext cx="349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Работа с родителями.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4" name="Содержимое 3" descr="SDC10055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0" y="2286000"/>
            <a:ext cx="3643313" cy="2732088"/>
          </a:xfrm>
        </p:spPr>
      </p:pic>
      <p:pic>
        <p:nvPicPr>
          <p:cNvPr id="10" name="Рисунок 9" descr="DSCF81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214290"/>
            <a:ext cx="342902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4271" t="15745" r="11811" b="20000"/>
          <a:stretch>
            <a:fillRect/>
          </a:stretch>
        </p:blipFill>
        <p:spPr bwMode="auto">
          <a:xfrm>
            <a:off x="357158" y="500042"/>
            <a:ext cx="8501122" cy="589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407</Words>
  <Application>Microsoft Office PowerPoint</Application>
  <PresentationFormat>Экран (4:3)</PresentationFormat>
  <Paragraphs>99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МКОУ «Береговская средняя общеобразовательная школа» </vt:lpstr>
      <vt:lpstr>Актуальность    ИКТ в начальной школе.</vt:lpstr>
      <vt:lpstr>Возрастные особенности и ИКТ</vt:lpstr>
      <vt:lpstr>Преимущества: </vt:lpstr>
      <vt:lpstr>Недостатки: </vt:lpstr>
      <vt:lpstr> </vt:lpstr>
      <vt:lpstr>Информатизация начального образования проходит по следующим направлениям:</vt:lpstr>
      <vt:lpstr>Слайд 8</vt:lpstr>
      <vt:lpstr>Слайд 9</vt:lpstr>
      <vt:lpstr>Слайд 10</vt:lpstr>
      <vt:lpstr>При применении презентаций у  учащихся наблюдается:</vt:lpstr>
      <vt:lpstr>Мои презентации. Лучше один раз увидеть, чем сто раз услышать!</vt:lpstr>
      <vt:lpstr>Слайд 13</vt:lpstr>
      <vt:lpstr>Слайд 14</vt:lpstr>
      <vt:lpstr>Слайд 15</vt:lpstr>
      <vt:lpstr>Слайд 16</vt:lpstr>
      <vt:lpstr>РЕЗУЛЬТАТИВНОСТЬ:</vt:lpstr>
      <vt:lpstr>Уровень мотивации учебной деятельности на уроках  с применением ИКТ </vt:lpstr>
      <vt:lpstr>Мои достижения</vt:lpstr>
      <vt:lpstr>Слайд 20</vt:lpstr>
      <vt:lpstr>Использованные  материалы и 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информационно-коммуникационных технологий  в начальной школе</dc:title>
  <dc:creator>DNS</dc:creator>
  <cp:lastModifiedBy>DNS</cp:lastModifiedBy>
  <cp:revision>120</cp:revision>
  <dcterms:created xsi:type="dcterms:W3CDTF">2012-10-02T10:08:33Z</dcterms:created>
  <dcterms:modified xsi:type="dcterms:W3CDTF">2014-01-17T07:28:15Z</dcterms:modified>
</cp:coreProperties>
</file>