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77" r:id="rId12"/>
    <p:sldId id="269" r:id="rId13"/>
    <p:sldId id="27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 varScale="1">
        <p:scale>
          <a:sx n="54" d="100"/>
          <a:sy n="54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E13C-419E-47C4-877C-6D1BFF88D83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F7D8-D7C7-4ED3-89B4-3C9E3F89D5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F7D8-D7C7-4ED3-89B4-3C9E3F89D5D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DB68-5492-4D36-9515-8CAE3992BAF5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8917-13C3-4FBD-9D97-A73761AF9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Century Schoolbook" pitchFamily="18" charset="0"/>
              </a:rPr>
              <a:t>Использование здоровьесберегающих технологий </a:t>
            </a:r>
            <a:r>
              <a:rPr lang="ru-RU" sz="4800" b="1" dirty="0" smtClean="0">
                <a:latin typeface="Century Schoolbook" pitchFamily="18" charset="0"/>
              </a:rPr>
              <a:t>в начальной </a:t>
            </a:r>
            <a:r>
              <a:rPr lang="ru-RU" sz="4800" b="1" dirty="0" smtClean="0">
                <a:latin typeface="Century Schoolbook" pitchFamily="18" charset="0"/>
              </a:rPr>
              <a:t>школе</a:t>
            </a:r>
            <a:endParaRPr lang="ru-RU" sz="4800" b="1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700862" cy="1428760"/>
          </a:xfrm>
        </p:spPr>
        <p:txBody>
          <a:bodyPr>
            <a:normAutofit fontScale="85000" lnSpcReduction="20000"/>
          </a:bodyPr>
          <a:lstStyle/>
          <a:p>
            <a:pPr lvl="2" algn="r" eaLnBrk="0" hangingPunct="0">
              <a:lnSpc>
                <a:spcPct val="80000"/>
              </a:lnSpc>
              <a:spcBef>
                <a:spcPct val="50000"/>
              </a:spcBef>
            </a:pPr>
            <a:endParaRPr lang="ru-RU" b="1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 lvl="2"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Из 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опыта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работы 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учителя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начальных классов</a:t>
            </a:r>
          </a:p>
          <a:p>
            <a:pPr lvl="2"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Century Schoolbook" pitchFamily="18" charset="0"/>
              </a:rPr>
              <a:t>С.В.Вороновой</a:t>
            </a:r>
            <a:endParaRPr lang="ru-RU" sz="3000" b="1" dirty="0" smtClean="0"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Эмоциональный климат на уроке: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Century Schoolbook" pitchFamily="18" charset="0"/>
              </a:rPr>
              <a:t> </a:t>
            </a:r>
            <a:r>
              <a:rPr lang="ru-RU" sz="3200" b="1" dirty="0" smtClean="0">
                <a:latin typeface="Century Schoolbook" pitchFamily="18" charset="0"/>
              </a:rPr>
              <a:t>«хороший смех дарит здоровье»;</a:t>
            </a:r>
          </a:p>
          <a:p>
            <a:r>
              <a:rPr lang="ru-RU" sz="3200" b="1" dirty="0" smtClean="0">
                <a:latin typeface="Century Schoolbook" pitchFamily="18" charset="0"/>
              </a:rPr>
              <a:t> мажорность урока;</a:t>
            </a:r>
          </a:p>
          <a:p>
            <a:r>
              <a:rPr lang="ru-RU" sz="3200" b="1" dirty="0" smtClean="0">
                <a:latin typeface="Century Schoolbook" pitchFamily="18" charset="0"/>
              </a:rPr>
              <a:t> эмоциональная мотивация в начале урока;</a:t>
            </a:r>
          </a:p>
          <a:p>
            <a:r>
              <a:rPr lang="ru-RU" sz="3200" b="1" dirty="0" smtClean="0">
                <a:latin typeface="Century Schoolbook" pitchFamily="18" charset="0"/>
              </a:rPr>
              <a:t> создание ситуации успеха.</a:t>
            </a:r>
          </a:p>
          <a:p>
            <a:endParaRPr lang="ru-RU" b="1" dirty="0"/>
          </a:p>
        </p:txBody>
      </p:sp>
      <p:pic>
        <p:nvPicPr>
          <p:cNvPr id="7" name="Picture 2" descr="C:\ХВОРОСТОВА Н.В\Конкурсы\Семейные ценности\Монтаж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285861"/>
            <a:ext cx="4143403" cy="514353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Внеклассная работа:</a:t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Century Schoolbook" pitchFamily="18" charset="0"/>
              </a:rPr>
              <a:t>экскурсии;</a:t>
            </a:r>
          </a:p>
          <a:p>
            <a:r>
              <a:rPr lang="ru-RU" sz="3000" b="1" dirty="0" smtClean="0">
                <a:latin typeface="Century Schoolbook" pitchFamily="18" charset="0"/>
              </a:rPr>
              <a:t>участие в спортивных соревнованиях;</a:t>
            </a:r>
          </a:p>
          <a:p>
            <a:r>
              <a:rPr lang="ru-RU" sz="3000" b="1" dirty="0" smtClean="0">
                <a:latin typeface="Century Schoolbook" pitchFamily="18" charset="0"/>
              </a:rPr>
              <a:t> спортивные секции, </a:t>
            </a:r>
            <a:r>
              <a:rPr lang="ru-RU" sz="3000" b="1" dirty="0" smtClean="0">
                <a:latin typeface="Century Schoolbook" pitchFamily="18" charset="0"/>
              </a:rPr>
              <a:t>кружки</a:t>
            </a:r>
            <a:r>
              <a:rPr lang="ru-RU" sz="3000" b="1" dirty="0" smtClean="0">
                <a:latin typeface="Century Schoolbook" pitchFamily="18" charset="0"/>
              </a:rPr>
              <a:t>;</a:t>
            </a:r>
          </a:p>
          <a:p>
            <a:r>
              <a:rPr lang="ru-RU" sz="3000" b="1" dirty="0" smtClean="0">
                <a:latin typeface="Century Schoolbook" pitchFamily="18" charset="0"/>
              </a:rPr>
              <a:t> </a:t>
            </a:r>
            <a:r>
              <a:rPr lang="ru-RU" sz="3000" b="1" dirty="0" err="1" smtClean="0">
                <a:latin typeface="Century Schoolbook" pitchFamily="18" charset="0"/>
              </a:rPr>
              <a:t>досуговые</a:t>
            </a:r>
            <a:r>
              <a:rPr lang="ru-RU" sz="3000" b="1" dirty="0" smtClean="0">
                <a:latin typeface="Century Schoolbook" pitchFamily="18" charset="0"/>
              </a:rPr>
              <a:t> оздоровительные мероприятия с родителями;</a:t>
            </a:r>
          </a:p>
          <a:p>
            <a:r>
              <a:rPr lang="ru-RU" sz="3000" b="1" dirty="0" smtClean="0">
                <a:latin typeface="Century Schoolbook" pitchFamily="18" charset="0"/>
              </a:rPr>
              <a:t> беседы;</a:t>
            </a:r>
          </a:p>
          <a:p>
            <a:r>
              <a:rPr lang="ru-RU" sz="3000" b="1" dirty="0" smtClean="0">
                <a:latin typeface="Century Schoolbook" pitchFamily="18" charset="0"/>
              </a:rPr>
              <a:t> конкурсы </a:t>
            </a:r>
            <a:r>
              <a:rPr lang="ru-RU" sz="3000" b="1" dirty="0" smtClean="0">
                <a:latin typeface="Century Schoolbook" pitchFamily="18" charset="0"/>
              </a:rPr>
              <a:t>рисунков, поделок</a:t>
            </a:r>
            <a:endParaRPr lang="ru-RU" sz="3000" b="1" dirty="0" smtClean="0"/>
          </a:p>
          <a:p>
            <a:endParaRPr lang="ru-RU" dirty="0"/>
          </a:p>
        </p:txBody>
      </p:sp>
      <p:pic>
        <p:nvPicPr>
          <p:cNvPr id="7" name="Picture 3" descr="D:\МОУ СОШ №11\День туризма. 3 класс\DSCN1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2984"/>
            <a:ext cx="3781452" cy="2500330"/>
          </a:xfrm>
          <a:prstGeom prst="rect">
            <a:avLst/>
          </a:prstGeom>
          <a:noFill/>
        </p:spPr>
      </p:pic>
      <p:pic>
        <p:nvPicPr>
          <p:cNvPr id="8" name="Picture 3" descr="D:\МОУ СОШ №11\Новый 2012 год\DSCN0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738589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Century Schoolbook" pitchFamily="18" charset="0"/>
              </a:rPr>
              <a:t>Агитбригада «3 Б выступает за здоровый образ жизни»</a:t>
            </a:r>
            <a:endParaRPr lang="ru-RU" sz="40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Диск Д\ХВОРОСТОВА Н.В\Фото мероприятия_2011_2012\ЗОЖ\IMG_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333906" cy="3250430"/>
          </a:xfrm>
          <a:prstGeom prst="rect">
            <a:avLst/>
          </a:prstGeom>
          <a:noFill/>
        </p:spPr>
      </p:pic>
      <p:pic>
        <p:nvPicPr>
          <p:cNvPr id="5" name="Picture 2" descr="C:\Диск Д\ХВОРОСТОВА Н.В\Фото мероприятия_2011_2012\ЗОЖ\IMG_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61108"/>
            <a:ext cx="4619657" cy="330400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686800" cy="84137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Здоровье ученика в норме, если:</a:t>
            </a:r>
          </a:p>
        </p:txBody>
      </p:sp>
      <p:pic>
        <p:nvPicPr>
          <p:cNvPr id="25603" name="Picture 2" descr="F:\для фестиваля\картинки\сов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25463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32138" y="1196975"/>
            <a:ext cx="5715000" cy="5242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физическом плане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здоровье позволяет ему справляться с учебной нагрузкой, ребенок умеет преодолевать усталость;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социальном плане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он коммуникабелен, общителен;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эмоциональном плане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ребенок уравновешен, способен удивляться и восхищаться;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интеллектуальном плане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учащийся проявляет хорошие умственные способности, наблюдательность, воображение,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самообучаемость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нравственном плане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он признает основные общечеловеческие ценности.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entury Schoolbook" pitchFamily="18" charset="0"/>
              </a:rPr>
              <a:t>«Учитель многое может, и если все, что он может сделать для укрепления здоровья школьников, он осуществляет, дети вырастут такими, какими мы все хотим их видеть – хорошими, умными и здоровыми». </a:t>
            </a:r>
            <a:r>
              <a:rPr lang="ru-RU" b="1" dirty="0" smtClean="0">
                <a:latin typeface="Century Schoolbook" pitchFamily="18" charset="0"/>
              </a:rPr>
              <a:t>С.М. </a:t>
            </a:r>
            <a:r>
              <a:rPr lang="ru-RU" b="1" dirty="0" err="1" smtClean="0">
                <a:latin typeface="Century Schoolbook" pitchFamily="18" charset="0"/>
              </a:rPr>
              <a:t>Громбах</a:t>
            </a:r>
            <a:r>
              <a:rPr lang="ru-RU" b="1" dirty="0" smtClean="0">
                <a:latin typeface="Century Schoolbook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Century Schoolbook" pitchFamily="18" charset="0"/>
              </a:rPr>
              <a:t/>
            </a:r>
            <a:br>
              <a:rPr lang="ru-RU" b="1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>     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smtClean="0">
                <a:latin typeface="Century Schoolbook" pitchFamily="18" charset="0"/>
              </a:rPr>
              <a:t>                                    </a:t>
            </a:r>
            <a:r>
              <a:rPr lang="ru-RU" dirty="0" smtClean="0">
                <a:latin typeface="Century Schoolbook" pitchFamily="18" charset="0"/>
              </a:rPr>
              <a:t>            </a:t>
            </a:r>
            <a:endParaRPr lang="ru-RU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/>
              <a:t>«</a:t>
            </a:r>
            <a:r>
              <a:rPr lang="ru-RU" sz="4000" b="1" dirty="0">
                <a:latin typeface="Century Schoolbook" pitchFamily="18" charset="0"/>
              </a:rPr>
              <a:t>Единственная красота, которую я знаю, – это здоровье</a:t>
            </a:r>
            <a:r>
              <a:rPr lang="ru-RU" sz="4000" b="1" dirty="0" smtClean="0">
                <a:latin typeface="Century Schoolbook" pitchFamily="18" charset="0"/>
              </a:rPr>
              <a:t>» </a:t>
            </a:r>
            <a:br>
              <a:rPr lang="ru-RU" sz="4000" b="1" dirty="0" smtClean="0">
                <a:latin typeface="Century Schoolbook" pitchFamily="18" charset="0"/>
              </a:rPr>
            </a:br>
            <a:r>
              <a:rPr lang="ru-RU" sz="4000" b="1" dirty="0" smtClean="0">
                <a:latin typeface="Century Schoolbook" pitchFamily="18" charset="0"/>
              </a:rPr>
              <a:t>Г</a:t>
            </a:r>
            <a:r>
              <a:rPr lang="ru-RU" sz="4000" b="1" dirty="0">
                <a:latin typeface="Century Schoolbook" pitchFamily="18" charset="0"/>
              </a:rPr>
              <a:t>. Гейне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143116"/>
            <a:ext cx="6115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Исследования здоровья детей.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По данным исследований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Минздрава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Госкомэпиднадзора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России 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14 % детей практически здоровы,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50 % имеют функциональные отклонения,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35 - 40 % - хронические заболевания.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Причины </a:t>
            </a:r>
            <a:r>
              <a:rPr lang="ru-RU" sz="3600" b="1" dirty="0">
                <a:latin typeface="Century Schoolbook" pitchFamily="18" charset="0"/>
              </a:rPr>
              <a:t>неблагополучия здоровья учащихся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latin typeface="Century Schoolbook" pitchFamily="18" charset="0"/>
              </a:rPr>
              <a:t>недостаток </a:t>
            </a:r>
            <a:r>
              <a:rPr lang="ru-RU" sz="3400" dirty="0">
                <a:latin typeface="Century Schoolbook" pitchFamily="18" charset="0"/>
              </a:rPr>
              <a:t>физической активности учащихся, приводящий к гиподинамии и другим нарушения здоровья школьников;</a:t>
            </a:r>
          </a:p>
          <a:p>
            <a:r>
              <a:rPr lang="ru-RU" sz="3400" dirty="0" smtClean="0">
                <a:latin typeface="Century Schoolbook" pitchFamily="18" charset="0"/>
              </a:rPr>
              <a:t>перегруженность </a:t>
            </a:r>
            <a:r>
              <a:rPr lang="ru-RU" sz="3400" dirty="0">
                <a:latin typeface="Century Schoolbook" pitchFamily="18" charset="0"/>
              </a:rPr>
              <a:t>учебных программ, вызывающая у учащихся переутомление и стресс</a:t>
            </a:r>
            <a:r>
              <a:rPr lang="ru-RU" sz="3400" dirty="0" smtClean="0">
                <a:latin typeface="Century Schoolbook" pitchFamily="18" charset="0"/>
              </a:rPr>
              <a:t>;</a:t>
            </a:r>
          </a:p>
          <a:p>
            <a:r>
              <a:rPr lang="ru-RU" sz="3400" dirty="0" smtClean="0">
                <a:latin typeface="Century Schoolbook" pitchFamily="18" charset="0"/>
              </a:rPr>
              <a:t>с</a:t>
            </a:r>
            <a:r>
              <a:rPr lang="ru-RU" sz="3400" dirty="0" smtClean="0">
                <a:latin typeface="Century Schoolbook" pitchFamily="18" charset="0"/>
              </a:rPr>
              <a:t>лабая  материально-техническая база  ОУ</a:t>
            </a:r>
            <a:endParaRPr lang="ru-RU" sz="3400" dirty="0">
              <a:latin typeface="Century Schoolbook" pitchFamily="18" charset="0"/>
            </a:endParaRPr>
          </a:p>
          <a:p>
            <a:r>
              <a:rPr lang="ru-RU" sz="3400" dirty="0" smtClean="0">
                <a:latin typeface="Century Schoolbook" pitchFamily="18" charset="0"/>
              </a:rPr>
              <a:t>невозможность </a:t>
            </a:r>
            <a:r>
              <a:rPr lang="ru-RU" sz="3400" dirty="0">
                <a:latin typeface="Century Schoolbook" pitchFamily="18" charset="0"/>
              </a:rPr>
              <a:t>(неспособность) многих учителей </a:t>
            </a:r>
            <a:r>
              <a:rPr lang="ru-RU" sz="3400" dirty="0" smtClean="0">
                <a:latin typeface="Century Schoolbook" pitchFamily="18" charset="0"/>
              </a:rPr>
              <a:t>реализовать </a:t>
            </a:r>
            <a:r>
              <a:rPr lang="ru-RU" sz="3400" dirty="0">
                <a:latin typeface="Century Schoolbook" pitchFamily="18" charset="0"/>
              </a:rPr>
              <a:t>индивидуальный подход к </a:t>
            </a:r>
            <a:r>
              <a:rPr lang="ru-RU" sz="3400" dirty="0" smtClean="0">
                <a:latin typeface="Century Schoolbook" pitchFamily="18" charset="0"/>
              </a:rPr>
              <a:t>школьникам с учетом психологических, физиологических особенностей и состояния здоровья;</a:t>
            </a:r>
            <a:endParaRPr lang="ru-RU" sz="3400" dirty="0" smtClean="0">
              <a:latin typeface="Century Schoolbook" pitchFamily="18" charset="0"/>
            </a:endParaRPr>
          </a:p>
          <a:p>
            <a:r>
              <a:rPr lang="ru-RU" sz="3400" dirty="0">
                <a:latin typeface="Century Schoolbook" pitchFamily="18" charset="0"/>
              </a:rPr>
              <a:t>н</a:t>
            </a:r>
            <a:r>
              <a:rPr lang="ru-RU" sz="3400" dirty="0" smtClean="0">
                <a:latin typeface="Century Schoolbook" pitchFamily="18" charset="0"/>
              </a:rPr>
              <a:t>едостаточная грамотность родителей в вопросах сохранения здоровья детей;</a:t>
            </a:r>
          </a:p>
          <a:p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Творческий подход к образовательному процессу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dirty="0" smtClean="0">
                <a:latin typeface="Century Schoolbook" pitchFamily="18" charset="0"/>
              </a:rPr>
              <a:t>игровые ситуации </a:t>
            </a:r>
            <a:r>
              <a:rPr lang="ru-RU" dirty="0">
                <a:latin typeface="Century Schoolbook" pitchFamily="18" charset="0"/>
              </a:rPr>
              <a:t>на уроках, </a:t>
            </a:r>
            <a:r>
              <a:rPr lang="ru-RU" dirty="0" smtClean="0">
                <a:latin typeface="Century Schoolbook" pitchFamily="18" charset="0"/>
              </a:rPr>
              <a:t>разные формы </a:t>
            </a:r>
            <a:r>
              <a:rPr lang="ru-RU" dirty="0">
                <a:latin typeface="Century Schoolbook" pitchFamily="18" charset="0"/>
              </a:rPr>
              <a:t>уроков (КВН, викторина, игра);</a:t>
            </a:r>
          </a:p>
          <a:p>
            <a:r>
              <a:rPr lang="ru-RU" dirty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сценки </a:t>
            </a:r>
            <a:r>
              <a:rPr lang="ru-RU" dirty="0">
                <a:latin typeface="Century Schoolbook" pitchFamily="18" charset="0"/>
              </a:rPr>
              <a:t>литературных сюжетов;</a:t>
            </a:r>
          </a:p>
          <a:p>
            <a:r>
              <a:rPr lang="ru-RU" dirty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подвижные игры </a:t>
            </a:r>
            <a:r>
              <a:rPr lang="ru-RU" dirty="0">
                <a:latin typeface="Century Schoolbook" pitchFamily="18" charset="0"/>
              </a:rPr>
              <a:t>на переменах;</a:t>
            </a:r>
          </a:p>
          <a:p>
            <a:r>
              <a:rPr lang="ru-RU" dirty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наглядность;</a:t>
            </a:r>
            <a:endParaRPr lang="ru-RU" dirty="0">
              <a:latin typeface="Century Schoolbook" pitchFamily="18" charset="0"/>
            </a:endParaRPr>
          </a:p>
          <a:p>
            <a:r>
              <a:rPr lang="ru-RU" dirty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занимательные упражнения;</a:t>
            </a:r>
            <a:endParaRPr lang="ru-RU" dirty="0">
              <a:latin typeface="Century Schoolbook" pitchFamily="18" charset="0"/>
            </a:endParaRPr>
          </a:p>
          <a:p>
            <a:r>
              <a:rPr lang="ru-RU" dirty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фантазирование;</a:t>
            </a:r>
          </a:p>
          <a:p>
            <a:r>
              <a:rPr lang="ru-RU" dirty="0" smtClean="0">
                <a:latin typeface="Century Schoolbook" pitchFamily="18" charset="0"/>
              </a:rPr>
              <a:t>творческий характер домашних заданий (составить задачу, пример, нарисовать иллюстрацию к произведению, придумать загадку на тему)</a:t>
            </a:r>
            <a:endParaRPr lang="ru-RU" dirty="0"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Виды учебной деятельности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Century Schoolbook" pitchFamily="18" charset="0"/>
            </a:endParaRPr>
          </a:p>
          <a:p>
            <a:r>
              <a:rPr lang="ru-RU" b="1" dirty="0" smtClean="0">
                <a:latin typeface="Century Schoolbook" pitchFamily="18" charset="0"/>
              </a:rPr>
              <a:t> фронтальный опрос с использованием мяча;</a:t>
            </a:r>
          </a:p>
          <a:p>
            <a:r>
              <a:rPr lang="ru-RU" b="1" dirty="0" smtClean="0">
                <a:latin typeface="Century Schoolbook" pitchFamily="18" charset="0"/>
              </a:rPr>
              <a:t> письмо;</a:t>
            </a:r>
          </a:p>
          <a:p>
            <a:r>
              <a:rPr lang="ru-RU" b="1" dirty="0" smtClean="0">
                <a:latin typeface="Century Schoolbook" pitchFamily="18" charset="0"/>
              </a:rPr>
              <a:t> чтение;</a:t>
            </a:r>
          </a:p>
          <a:p>
            <a:r>
              <a:rPr lang="ru-RU" b="1" dirty="0" smtClean="0">
                <a:latin typeface="Century Schoolbook" pitchFamily="18" charset="0"/>
              </a:rPr>
              <a:t> </a:t>
            </a:r>
            <a:r>
              <a:rPr lang="ru-RU" b="1" dirty="0" smtClean="0">
                <a:latin typeface="Century Schoolbook" pitchFamily="18" charset="0"/>
              </a:rPr>
              <a:t>слушание;</a:t>
            </a:r>
          </a:p>
          <a:p>
            <a:r>
              <a:rPr lang="ru-RU" b="1" dirty="0" smtClean="0">
                <a:latin typeface="Century Schoolbook" pitchFamily="18" charset="0"/>
              </a:rPr>
              <a:t>творческие задания</a:t>
            </a:r>
            <a:r>
              <a:rPr lang="ru-RU" b="1" dirty="0" smtClean="0">
                <a:latin typeface="Century Schoolbook" pitchFamily="18" charset="0"/>
              </a:rPr>
              <a:t>;</a:t>
            </a:r>
            <a:endParaRPr lang="ru-RU" b="1" dirty="0" smtClean="0">
              <a:latin typeface="Century Schoolbook" pitchFamily="18" charset="0"/>
            </a:endParaRPr>
          </a:p>
          <a:p>
            <a:r>
              <a:rPr lang="ru-RU" b="1" dirty="0" smtClean="0">
                <a:latin typeface="Century Schoolbook" pitchFamily="18" charset="0"/>
              </a:rPr>
              <a:t> рассказ;</a:t>
            </a:r>
          </a:p>
          <a:p>
            <a:r>
              <a:rPr lang="ru-RU" b="1" dirty="0" smtClean="0">
                <a:latin typeface="Century Schoolbook" pitchFamily="18" charset="0"/>
              </a:rPr>
              <a:t> </a:t>
            </a:r>
            <a:r>
              <a:rPr lang="ru-RU" b="1" dirty="0" smtClean="0">
                <a:latin typeface="Century Schoolbook" pitchFamily="18" charset="0"/>
              </a:rPr>
              <a:t>проектная деятельность</a:t>
            </a:r>
            <a:r>
              <a:rPr lang="ru-RU" b="1" dirty="0" smtClean="0">
                <a:latin typeface="Century Schoolbook" pitchFamily="18" charset="0"/>
              </a:rPr>
              <a:t>;</a:t>
            </a:r>
            <a:endParaRPr lang="ru-RU" b="1" dirty="0" smtClean="0">
              <a:latin typeface="Century Schoolbook" pitchFamily="18" charset="0"/>
            </a:endParaRPr>
          </a:p>
          <a:p>
            <a:r>
              <a:rPr lang="ru-RU" b="1" dirty="0" smtClean="0">
                <a:latin typeface="Century Schoolbook" pitchFamily="18" charset="0"/>
              </a:rPr>
              <a:t> ответы на вопросы;</a:t>
            </a:r>
          </a:p>
          <a:p>
            <a:r>
              <a:rPr lang="ru-RU" b="1" dirty="0" smtClean="0">
                <a:latin typeface="Century Schoolbook" pitchFamily="18" charset="0"/>
              </a:rPr>
              <a:t> решение задач.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Формы организации деятельности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работа в группах (статическая, подвижная)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работа в парах сменного состава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фронтальный опрос с использованием предмета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использования элементов игры в качестве обратной связи и оценки ответов одноклассников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 пальчиковая </a:t>
            </a:r>
            <a:r>
              <a:rPr lang="ru-RU" dirty="0" smtClean="0">
                <a:latin typeface="Century Schoolbook" pitchFamily="18" charset="0"/>
              </a:rPr>
              <a:t>гимнастика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использование сигнальных карточек разного цвета и формы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entury Schoolbook" pitchFamily="18" charset="0"/>
              </a:rPr>
              <a:t>деятельность с элементами соревнования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entury Schoolbook" pitchFamily="18" charset="0"/>
              </a:rPr>
              <a:t>Игровые методы, способствующие активизации инициативы и творческого самовыражения самих обучающихся: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Century Schoolbook" pitchFamily="18" charset="0"/>
              </a:rPr>
              <a:t>Игры на :</a:t>
            </a:r>
          </a:p>
          <a:p>
            <a:r>
              <a:rPr lang="ru-RU" b="1" dirty="0" smtClean="0">
                <a:latin typeface="Century Schoolbook" pitchFamily="18" charset="0"/>
              </a:rPr>
              <a:t>развитие  внимания</a:t>
            </a:r>
          </a:p>
          <a:p>
            <a:r>
              <a:rPr lang="ru-RU" b="1" dirty="0" smtClean="0">
                <a:latin typeface="Century Schoolbook" pitchFamily="18" charset="0"/>
              </a:rPr>
              <a:t>развитие памяти и восприятия, наблюдательности</a:t>
            </a:r>
          </a:p>
          <a:p>
            <a:r>
              <a:rPr lang="ru-RU" b="1" dirty="0" smtClean="0">
                <a:latin typeface="Century Schoolbook" pitchFamily="18" charset="0"/>
              </a:rPr>
              <a:t>развитие произвольных достижений и самоконтроля</a:t>
            </a:r>
          </a:p>
          <a:p>
            <a:r>
              <a:rPr lang="ru-RU" b="1" dirty="0" smtClean="0">
                <a:latin typeface="Century Schoolbook" pitchFamily="18" charset="0"/>
              </a:rPr>
              <a:t>развитие сообразительности, самодисциплины и самоорганизации – игры, способствующие снятию страхов в общении</a:t>
            </a:r>
          </a:p>
          <a:p>
            <a:r>
              <a:rPr lang="ru-RU" b="1" dirty="0" smtClean="0">
                <a:latin typeface="Century Schoolbook" pitchFamily="18" charset="0"/>
              </a:rPr>
              <a:t>развитие мышления и речи      </a:t>
            </a:r>
          </a:p>
          <a:p>
            <a:pPr>
              <a:buNone/>
            </a:pPr>
            <a:endParaRPr lang="ru-RU" dirty="0" smtClean="0"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entury Schoolbook" pitchFamily="18" charset="0"/>
              </a:rPr>
              <a:t>Проведение физкультурных минуток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Century Schoolbook" pitchFamily="18" charset="0"/>
              </a:rPr>
              <a:t>расслабление кистей рук;</a:t>
            </a:r>
          </a:p>
          <a:p>
            <a:r>
              <a:rPr lang="ru-RU" b="1" dirty="0" smtClean="0">
                <a:latin typeface="Century Schoolbook" pitchFamily="18" charset="0"/>
              </a:rPr>
              <a:t> массаж пальцев перед письмом;</a:t>
            </a:r>
          </a:p>
          <a:p>
            <a:r>
              <a:rPr lang="ru-RU" b="1" dirty="0" smtClean="0">
                <a:latin typeface="Century Schoolbook" pitchFamily="18" charset="0"/>
              </a:rPr>
              <a:t> дыхательная гимнастика;</a:t>
            </a:r>
          </a:p>
          <a:p>
            <a:r>
              <a:rPr lang="ru-RU" b="1" dirty="0" smtClean="0">
                <a:latin typeface="Century Schoolbook" pitchFamily="18" charset="0"/>
              </a:rPr>
              <a:t> предупреждение утомления </a:t>
            </a:r>
            <a:r>
              <a:rPr lang="ru-RU" b="1" dirty="0" smtClean="0">
                <a:latin typeface="Century Schoolbook" pitchFamily="18" charset="0"/>
              </a:rPr>
              <a:t>глаз</a:t>
            </a:r>
            <a:r>
              <a:rPr lang="ru-RU" b="1" dirty="0" smtClean="0">
                <a:latin typeface="Century Schoolbook" pitchFamily="18" charset="0"/>
              </a:rPr>
              <a:t>;</a:t>
            </a:r>
          </a:p>
          <a:p>
            <a:r>
              <a:rPr lang="ru-RU" b="1" dirty="0" smtClean="0">
                <a:latin typeface="Century Schoolbook" pitchFamily="18" charset="0"/>
              </a:rPr>
              <a:t>д</a:t>
            </a:r>
            <a:r>
              <a:rPr lang="ru-RU" b="1" dirty="0" smtClean="0">
                <a:latin typeface="Century Schoolbook" pitchFamily="18" charset="0"/>
              </a:rPr>
              <a:t>вигательные упражнения.</a:t>
            </a:r>
            <a:endParaRPr lang="ru-RU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2071702" cy="19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367</Words>
  <Application>Microsoft Office PowerPoint</Application>
  <PresentationFormat>Экран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здоровьесберегающих технологий в начальной школе</vt:lpstr>
      <vt:lpstr>«Единственная красота, которую я знаю, – это здоровье»  Г. Гейне.</vt:lpstr>
      <vt:lpstr>Исследования здоровья детей.</vt:lpstr>
      <vt:lpstr>Причины неблагополучия здоровья учащихся</vt:lpstr>
      <vt:lpstr>Творческий подход к образовательному процессу</vt:lpstr>
      <vt:lpstr>Виды учебной деятельности</vt:lpstr>
      <vt:lpstr>Формы организации деятельности</vt:lpstr>
      <vt:lpstr>Игровые методы, способствующие активизации инициативы и творческого самовыражения самих обучающихся: </vt:lpstr>
      <vt:lpstr>Проведение физкультурных минуток</vt:lpstr>
      <vt:lpstr>Эмоциональный климат на уроке: </vt:lpstr>
      <vt:lpstr>Внеклассная работа: </vt:lpstr>
      <vt:lpstr>Агитбригада «3 Б выступает за здоровый образ жизни»</vt:lpstr>
      <vt:lpstr>Здоровье ученика в норме, если: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первом классе</dc:title>
  <dc:creator>Admin</dc:creator>
  <cp:lastModifiedBy>1</cp:lastModifiedBy>
  <cp:revision>42</cp:revision>
  <dcterms:created xsi:type="dcterms:W3CDTF">2011-01-23T15:25:32Z</dcterms:created>
  <dcterms:modified xsi:type="dcterms:W3CDTF">2013-03-24T11:46:57Z</dcterms:modified>
</cp:coreProperties>
</file>