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8" r:id="rId2"/>
    <p:sldId id="259" r:id="rId3"/>
    <p:sldId id="263" r:id="rId4"/>
    <p:sldId id="264" r:id="rId5"/>
    <p:sldId id="261" r:id="rId6"/>
    <p:sldId id="287" r:id="rId7"/>
    <p:sldId id="289" r:id="rId8"/>
    <p:sldId id="290" r:id="rId9"/>
    <p:sldId id="291" r:id="rId10"/>
    <p:sldId id="302" r:id="rId11"/>
    <p:sldId id="304" r:id="rId12"/>
    <p:sldId id="268" r:id="rId13"/>
    <p:sldId id="270" r:id="rId14"/>
    <p:sldId id="274" r:id="rId15"/>
    <p:sldId id="301" r:id="rId16"/>
    <p:sldId id="292" r:id="rId17"/>
    <p:sldId id="285" r:id="rId18"/>
    <p:sldId id="29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B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CB7AE-9AE8-4389-B871-6188D666C097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878E0-09F5-4BF7-81E4-855D0A0AC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568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4DE-1959-4EDD-AD7A-A3005A17E9A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37-12ED-4FDF-9FF4-0FDF9432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4DE-1959-4EDD-AD7A-A3005A17E9A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37-12ED-4FDF-9FF4-0FDF9432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4DE-1959-4EDD-AD7A-A3005A17E9A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37-12ED-4FDF-9FF4-0FDF9432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4DE-1959-4EDD-AD7A-A3005A17E9A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37-12ED-4FDF-9FF4-0FDF9432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4DE-1959-4EDD-AD7A-A3005A17E9A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37-12ED-4FDF-9FF4-0FDF9432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4DE-1959-4EDD-AD7A-A3005A17E9A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37-12ED-4FDF-9FF4-0FDF9432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4DE-1959-4EDD-AD7A-A3005A17E9A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37-12ED-4FDF-9FF4-0FDF9432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4DE-1959-4EDD-AD7A-A3005A17E9A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37-12ED-4FDF-9FF4-0FDF9432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4DE-1959-4EDD-AD7A-A3005A17E9A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37-12ED-4FDF-9FF4-0FDF9432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4DE-1959-4EDD-AD7A-A3005A17E9A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37-12ED-4FDF-9FF4-0FDF9432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C4DE-1959-4EDD-AD7A-A3005A17E9A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3D1537-12ED-4FDF-9FF4-0FDF94320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48C4DE-1959-4EDD-AD7A-A3005A17E9A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3D1537-12ED-4FDF-9FF4-0FDF9432087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5000636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 </a:t>
            </a:r>
            <a:r>
              <a:rPr lang="ru-RU" b="1" i="1" dirty="0" smtClean="0"/>
              <a:t>ГС(К)ОУ </a:t>
            </a:r>
            <a:r>
              <a:rPr lang="en-US" b="1" i="1" dirty="0"/>
              <a:t>VIII</a:t>
            </a:r>
            <a:r>
              <a:rPr lang="ru-RU" b="1" i="1" dirty="0"/>
              <a:t> вида школа№27 </a:t>
            </a:r>
            <a:r>
              <a:rPr lang="ru-RU" b="1" i="1" dirty="0" err="1"/>
              <a:t>г-к</a:t>
            </a:r>
            <a:r>
              <a:rPr lang="ru-RU" b="1" i="1" dirty="0"/>
              <a:t> Анапа</a:t>
            </a:r>
            <a:endParaRPr lang="ru-RU" dirty="0"/>
          </a:p>
          <a:p>
            <a:r>
              <a:rPr lang="ru-RU" b="1" i="1" dirty="0"/>
              <a:t> Из опыта работы учителя домашнего   обучения</a:t>
            </a:r>
            <a:endParaRPr lang="ru-RU" dirty="0"/>
          </a:p>
          <a:p>
            <a:r>
              <a:rPr lang="ru-RU" b="1" i="1" dirty="0"/>
              <a:t>  Васильченко Е.В.</a:t>
            </a:r>
            <a:endParaRPr lang="ru-RU" dirty="0"/>
          </a:p>
          <a:p>
            <a:r>
              <a:rPr lang="ru-RU" b="1" i="1" dirty="0"/>
              <a:t>   2013  год.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1428736"/>
            <a:ext cx="585791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ln w="19050">
                  <a:solidFill>
                    <a:srgbClr val="512B95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4400" b="1" i="1" dirty="0">
                <a:ln w="19050">
                  <a:solidFill>
                    <a:srgbClr val="512B95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ru-RU" sz="4400" b="1" i="1" dirty="0">
                <a:ln w="19050">
                  <a:solidFill>
                    <a:srgbClr val="512B95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ln w="19050">
                  <a:solidFill>
                    <a:srgbClr val="512B95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экскурсий  </a:t>
            </a:r>
            <a:r>
              <a:rPr lang="ru-RU" sz="4400" b="1" i="1" dirty="0">
                <a:ln w="19050">
                  <a:solidFill>
                    <a:srgbClr val="512B95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 учащимися надомного обучения</a:t>
            </a:r>
          </a:p>
          <a:p>
            <a:endParaRPr lang="ru-RU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 anchor="t"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Сравнение противоположностей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928802"/>
            <a:ext cx="4680520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«Педагог, желающий что-нибудь прочно запечатлеть в детской памяти, должен позаботиться о том, чтобы как можно больше органов чувств - глаз, ухо, голос, мускульные движения и даже, если возможно, обоняние и вкус, приняли участие и акте запоминания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ru-RU" sz="1050" dirty="0" err="1" smtClean="0">
                <a:latin typeface="Arial" pitchFamily="34" charset="0"/>
                <a:cs typeface="Arial" pitchFamily="34" charset="0"/>
              </a:rPr>
              <a:t>К.Д.Ушинский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60150" y="3183940"/>
            <a:ext cx="34839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4763" lvl="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верх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- низ</a:t>
            </a:r>
          </a:p>
        </p:txBody>
      </p:sp>
      <p:pic>
        <p:nvPicPr>
          <p:cNvPr id="2050" name="Picture 2" descr="C:\Users\Лена\Desktop\Новая папка\251002a7ae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00174"/>
            <a:ext cx="2928958" cy="1940434"/>
          </a:xfrm>
          <a:prstGeom prst="rect">
            <a:avLst/>
          </a:prstGeom>
          <a:noFill/>
        </p:spPr>
      </p:pic>
      <p:pic>
        <p:nvPicPr>
          <p:cNvPr id="2051" name="Picture 3" descr="C:\Users\Лена\Desktop\Новая папка\7f62f58872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00504"/>
            <a:ext cx="2857520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28757691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Группировка действий по признаку их 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однородности - Кто </a:t>
            </a:r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голос 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подает</a:t>
            </a:r>
            <a:endParaRPr lang="ru-RU" sz="3600" dirty="0"/>
          </a:p>
        </p:txBody>
      </p:sp>
      <p:pic>
        <p:nvPicPr>
          <p:cNvPr id="3074" name="Picture 2" descr="C:\Users\Лена\Desktop\Новая папка\7ac03dbca2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000240"/>
            <a:ext cx="2857520" cy="3810027"/>
          </a:xfrm>
          <a:prstGeom prst="rect">
            <a:avLst/>
          </a:prstGeom>
          <a:noFill/>
        </p:spPr>
      </p:pic>
      <p:pic>
        <p:nvPicPr>
          <p:cNvPr id="3075" name="Picture 3" descr="C:\Users\Лена\Desktop\Новая папка\924d177c6c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4268495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9706144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76456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Знакомство с садовыми инструментами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Лена\Desktop\Новая папка\b675734cbd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3720168" cy="3286148"/>
          </a:xfrm>
          <a:prstGeom prst="rect">
            <a:avLst/>
          </a:prstGeom>
          <a:noFill/>
        </p:spPr>
      </p:pic>
      <p:pic>
        <p:nvPicPr>
          <p:cNvPr id="4099" name="Picture 3" descr="C:\Users\Лена\Desktop\Новая папка\9581e59c85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3000396" cy="36927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7047" cy="710952"/>
          </a:xfrm>
        </p:spPr>
        <p:txBody>
          <a:bodyPr anchor="ctr">
            <a:normAutofit fontScale="90000"/>
          </a:bodyPr>
          <a:lstStyle/>
          <a:p>
            <a:pPr lvl="0" algn="ctr" fontAlgn="base">
              <a:spcAft>
                <a:spcPct val="0"/>
              </a:spcAft>
              <a:tabLst>
                <a:tab pos="1571625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Закрепление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показа одного  и нескольких одинаковых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предметов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5122" name="Picture 2" descr="C:\Users\Лена\Desktop\Новая пап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928670"/>
            <a:ext cx="3730319" cy="2786082"/>
          </a:xfrm>
          <a:prstGeom prst="rect">
            <a:avLst/>
          </a:prstGeom>
          <a:noFill/>
        </p:spPr>
      </p:pic>
      <p:pic>
        <p:nvPicPr>
          <p:cNvPr id="5123" name="Picture 3" descr="C:\Users\Лена\Desktop\Новая папка\a0b923b4e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3357586" cy="2668126"/>
          </a:xfrm>
          <a:prstGeom prst="rect">
            <a:avLst/>
          </a:prstGeom>
          <a:noFill/>
        </p:spPr>
      </p:pic>
      <p:pic>
        <p:nvPicPr>
          <p:cNvPr id="5124" name="Picture 4" descr="C:\Users\Лена\Desktop\Новая папка\Рисунок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929066"/>
            <a:ext cx="3286148" cy="26618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Лена\Desktop\фото мои\IMG_12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80"/>
            <a:ext cx="44291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Лена\Desktop\Новая папка\Рисунок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4224337" cy="36147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Лена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081" y="1340768"/>
            <a:ext cx="6572296" cy="437521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331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Музей  «</a:t>
            </a:r>
            <a:r>
              <a:rPr lang="ru-RU" sz="2800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Горгиппия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 (виртуальная экскурсия)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044" y="5715985"/>
            <a:ext cx="8312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ru-RU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«...для ребенка Родина 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начинается с куска хлеба и нивы пшеницы, с лесной опушки и голубого неба над маленьким прудом, с экскурсий в поле, лес, на берег реки, в соседние села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		           Сухомлинский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18" y="287987"/>
            <a:ext cx="1309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91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71625" algn="l"/>
              </a:tabLst>
            </a:pPr>
            <a:r>
              <a:rPr lang="ru-RU" sz="36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работу к маме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Саша\Desktop\SCAN0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00808"/>
            <a:ext cx="6092975" cy="501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260934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938" y="476672"/>
            <a:ext cx="8072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Аптека –дом для лекарств.</a:t>
            </a:r>
          </a:p>
          <a:p>
            <a:r>
              <a:rPr lang="ru-RU" sz="1600" dirty="0" smtClean="0"/>
              <a:t>  </a:t>
            </a:r>
            <a:r>
              <a:rPr lang="ru-RU" dirty="0" smtClean="0"/>
              <a:t>-познакомить учеников надомного обучения  с работой данной сети, ассортиментом выпускаемой продукции, названиями  отделов, ценами.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«Землянка»</a:t>
            </a:r>
          </a:p>
          <a:p>
            <a:r>
              <a:rPr lang="ru-RU" dirty="0" smtClean="0"/>
              <a:t>  -рассказать о героизме тружеников тыла, практическое занятие с демонстрацией оружия времен ВОВ и переодеванием в военную форму военных лет, фотосъемка.</a:t>
            </a:r>
          </a:p>
          <a:p>
            <a:r>
              <a:rPr lang="ru-RU" sz="16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«Жили-были» </a:t>
            </a:r>
          </a:p>
          <a:p>
            <a:r>
              <a:rPr lang="ru-RU" dirty="0" smtClean="0"/>
              <a:t>  -это театрализованная экскурсия, во время которой ученик через сказки знакомится с культурой разных народов, обычаями и традициями, творчеством писателей и художников. Во время экскурсии учитель, ученик и мама перевоплощаются в сказочных героев и вместе путешествуют по сказке.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714620"/>
            <a:ext cx="850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Благодарю за внимание!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0"/>
            <a:ext cx="80724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                                  « </a:t>
            </a:r>
            <a:r>
              <a:rPr lang="ru-RU" b="1" i="1" dirty="0"/>
              <a:t>Ты хороший ребенок, ты просто</a:t>
            </a:r>
            <a:endParaRPr lang="ru-RU" dirty="0"/>
          </a:p>
          <a:p>
            <a:r>
              <a:rPr lang="ru-RU" b="1" i="1" dirty="0"/>
              <a:t>                                            замечательный, но нам с тобой </a:t>
            </a:r>
            <a:endParaRPr lang="ru-RU" dirty="0"/>
          </a:p>
          <a:p>
            <a:r>
              <a:rPr lang="ru-RU" b="1" i="1" dirty="0"/>
              <a:t>                                           надо поработать, чтобы ты стал</a:t>
            </a:r>
            <a:endParaRPr lang="ru-RU" dirty="0"/>
          </a:p>
          <a:p>
            <a:r>
              <a:rPr lang="ru-RU" b="1" i="1" dirty="0"/>
              <a:t>                                           еще лучше и умнее» </a:t>
            </a:r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                 </a:t>
            </a:r>
            <a:r>
              <a:rPr lang="ru-RU" b="1" i="1" dirty="0" smtClean="0">
                <a:solidFill>
                  <a:srgbClr val="FF0000"/>
                </a:solidFill>
              </a:rPr>
              <a:t>Все равно я к тебе приду  - </a:t>
            </a:r>
            <a:r>
              <a:rPr lang="ru-RU" b="1" i="1" dirty="0">
                <a:solidFill>
                  <a:srgbClr val="FF0000"/>
                </a:solidFill>
              </a:rPr>
              <a:t>это девиз моей  работы</a:t>
            </a:r>
            <a:r>
              <a:rPr lang="ru-RU" b="1" i="1" dirty="0"/>
              <a:t>                               </a:t>
            </a:r>
            <a:endParaRPr lang="ru-RU" dirty="0"/>
          </a:p>
          <a:p>
            <a:r>
              <a:rPr lang="ru-RU" b="1" i="1" dirty="0"/>
              <a:t> </a:t>
            </a:r>
            <a:endParaRPr lang="ru-RU" dirty="0"/>
          </a:p>
          <a:p>
            <a:r>
              <a:rPr lang="ru-RU" b="1" i="1" dirty="0"/>
              <a:t>     </a:t>
            </a:r>
            <a:r>
              <a:rPr lang="ru-RU" dirty="0" smtClean="0"/>
              <a:t>Практика показывает, что многие обучающиеся на дому оказываются беспомощны в самостоятельном жизнеустройстве. Это  обусловлено  тем, что  дети:</a:t>
            </a:r>
          </a:p>
          <a:p>
            <a:r>
              <a:rPr lang="ru-RU" b="1" i="1" dirty="0" smtClean="0"/>
              <a:t>     </a:t>
            </a:r>
            <a:endParaRPr lang="ru-RU" dirty="0"/>
          </a:p>
          <a:p>
            <a:r>
              <a:rPr lang="ru-RU" dirty="0"/>
              <a:t>                                                                                        </a:t>
            </a:r>
          </a:p>
          <a:p>
            <a:r>
              <a:rPr lang="ru-RU" dirty="0"/>
              <a:t> </a:t>
            </a:r>
          </a:p>
          <a:p>
            <a:r>
              <a:rPr lang="ru-RU" dirty="0">
                <a:solidFill>
                  <a:srgbClr val="FF0000"/>
                </a:solidFill>
              </a:rPr>
              <a:t>     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000372"/>
            <a:ext cx="6000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не готовы взаимодействовать с окружающими на равных, не умеют продуктивно общаться с людьми;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не умеют самостоятельно продумывать и анализировать ситуацию, из- за их эмоционально-поведенческих особенностей;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им сложно с первого раза понять и правильно оценить необходимость тех или иных действий, поступков;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неспособность учащихся применять полученные знания в различных жизненных ситуациях;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err="1" smtClean="0"/>
              <a:t>несформированность</a:t>
            </a:r>
            <a:r>
              <a:rPr lang="ru-RU" dirty="0" smtClean="0"/>
              <a:t> мотивов и интересов к хозяйственно- бытовой деятельности;</a:t>
            </a:r>
          </a:p>
        </p:txBody>
      </p:sp>
    </p:spTree>
  </p:cSld>
  <p:clrMapOvr>
    <a:masterClrMapping/>
  </p:clrMapOvr>
  <p:transition spd="med" advTm="2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28604"/>
            <a:ext cx="2786082" cy="18573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Демонстрация и активные действия с демонстрируемым объектом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428604"/>
            <a:ext cx="2857520" cy="18573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Моделирование реальных ситуаций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643446"/>
            <a:ext cx="3000396" cy="17859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Использование проблемных ситуаций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43570" y="4572008"/>
            <a:ext cx="3000396" cy="17859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Обучение практической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2786058"/>
            <a:ext cx="385765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Пути формирования социально бытовой адаптации учеников домашнего обучения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6429388" y="142852"/>
            <a:ext cx="2214578" cy="221457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 smtClean="0"/>
          </a:p>
          <a:p>
            <a:r>
              <a:rPr lang="ru-RU" sz="2200" dirty="0" smtClean="0">
                <a:latin typeface="Arial" pitchFamily="34" charset="0"/>
              </a:rPr>
              <a:t>Экскурсии</a:t>
            </a:r>
            <a:endParaRPr lang="ru-RU" sz="2200" dirty="0">
              <a:latin typeface="Arial" pitchFamily="34" charset="0"/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785918" y="1785926"/>
            <a:ext cx="5214974" cy="292895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методы   формирования           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социально-  бытовой адаптации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42844" y="4643446"/>
            <a:ext cx="3286148" cy="192882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dirty="0" smtClean="0"/>
              <a:t>Практические упражнения</a:t>
            </a:r>
            <a:endParaRPr lang="ru-RU" sz="2400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5715008" y="4572008"/>
            <a:ext cx="3286148" cy="192882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dirty="0" smtClean="0"/>
              <a:t>     </a:t>
            </a:r>
          </a:p>
          <a:p>
            <a:r>
              <a:rPr lang="ru-RU" sz="2800" dirty="0" smtClean="0"/>
              <a:t>      Беседы</a:t>
            </a:r>
            <a:endParaRPr lang="ru-RU" sz="2800" dirty="0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 flipV="1">
            <a:off x="2357422" y="1643050"/>
            <a:ext cx="800100" cy="685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5643570" y="4214818"/>
            <a:ext cx="857256" cy="78581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2643174" y="4286256"/>
            <a:ext cx="1000132" cy="64294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V="1">
            <a:off x="6215074" y="1714488"/>
            <a:ext cx="785818" cy="78581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7" name="Oval 1"/>
          <p:cNvSpPr>
            <a:spLocks noChangeArrowheads="1"/>
          </p:cNvSpPr>
          <p:nvPr/>
        </p:nvSpPr>
        <p:spPr bwMode="auto">
          <a:xfrm>
            <a:off x="214282" y="0"/>
            <a:ext cx="2214578" cy="2286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</a:rPr>
              <a:t>Ролевые   игры</a:t>
            </a:r>
            <a:endParaRPr lang="ru-RU" sz="24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7868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r>
              <a:rPr lang="ru-RU" sz="1600" dirty="0"/>
              <a:t> </a:t>
            </a:r>
          </a:p>
          <a:p>
            <a:pPr lvl="0" algn="ctr"/>
            <a:r>
              <a:rPr lang="ru-RU" sz="48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Интегрированные экскурсии:</a:t>
            </a:r>
            <a:endParaRPr lang="ru-RU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14282" y="1985979"/>
            <a:ext cx="8643966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571625" algn="l"/>
              </a:tabLs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развивают </a:t>
            </a:r>
            <a:r>
              <a:rPr lang="ru-RU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потенциал самих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учащихся;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571625" algn="l"/>
              </a:tabLst>
            </a:pPr>
            <a:r>
              <a:rPr kumimoji="0" lang="ru-RU" sz="2400" b="0" i="0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побуждают к активному познанию окружающей действительности, к развитию логики, мышления, коммуникативных способностей;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способствуют развитию речи, формированию умения сравнивать, обобщать, делать выводы;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снимают утомляемость, перенапряжение учащихся за счет переключений на разнообразные виды деятельности;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571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резко повышают познавательный интерес;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571625" algn="l"/>
              </a:tabLst>
            </a:pPr>
            <a:r>
              <a:rPr lang="ru-RU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служат развитию воображения, внимания, мышления, речи и памяти школьников домашнего обучения;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16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6035634"/>
              </p:ext>
            </p:extLst>
          </p:nvPr>
        </p:nvGraphicFramePr>
        <p:xfrm>
          <a:off x="428596" y="357166"/>
          <a:ext cx="8286807" cy="6339840"/>
        </p:xfrm>
        <a:graphic>
          <a:graphicData uri="http://schemas.openxmlformats.org/drawingml/2006/table">
            <a:tbl>
              <a:tblPr/>
              <a:tblGrid>
                <a:gridCol w="451094"/>
                <a:gridCol w="1388054"/>
                <a:gridCol w="1944216"/>
                <a:gridCol w="4503443"/>
              </a:tblGrid>
              <a:tr h="263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экскурсии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проведения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Выработка учебного и социального навыка </a:t>
                      </a: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Сравнение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противоположностей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Во дворе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дома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-освоение мира природы, как ближайшее окружение ребенка ограниченного в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движении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 закрепить основные понятия: колючий- гладкий,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в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ерх-низ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Величина- действия с числами.</a:t>
                      </a: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Подъезд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(снять показания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счетчика)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читать, записывать и сравнивать целые числа в пределах 1 000 000;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развитие познавательной и практической учебной деятельности, эрудиции ребенка</a:t>
                      </a: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солнышку в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гости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Во дворе жилого дома</a:t>
                      </a: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формировать элементарные представления о тесной взаимосвязи в природе: солнцу рады все и люди, и звери;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-оказание первой помощи при тепловом и солнечном ударах. закаливание организма человека</a:t>
                      </a: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Валеоло-гия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дворе </a:t>
                      </a: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воспитывать у детей навыки и потребности здорового образа жизни.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-выработка навыков гигиены, умение обслуживать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себя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86225" algn="l"/>
                        </a:tabLst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-закрепить основные понятия: «распорядок дня», «личная гигиена», «витамины», «полезные продукты», «здоровый образ жизни»;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9018473"/>
              </p:ext>
            </p:extLst>
          </p:nvPr>
        </p:nvGraphicFramePr>
        <p:xfrm>
          <a:off x="251520" y="116632"/>
          <a:ext cx="8572560" cy="6184402"/>
        </p:xfrm>
        <a:graphic>
          <a:graphicData uri="http://schemas.openxmlformats.org/drawingml/2006/table">
            <a:tbl>
              <a:tblPr/>
              <a:tblGrid>
                <a:gridCol w="466650"/>
                <a:gridCol w="1731398"/>
                <a:gridCol w="1762392"/>
                <a:gridCol w="4612120"/>
              </a:tblGrid>
              <a:tr h="1739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Arial CYR"/>
                        </a:rPr>
                        <a:t>Слова</a:t>
                      </a:r>
                      <a:r>
                        <a:rPr lang="ru-RU" sz="2000" baseline="0" dirty="0">
                          <a:latin typeface="Times New Roman"/>
                          <a:ea typeface="Times New Roman"/>
                          <a:cs typeface="Arial CYR"/>
                        </a:rPr>
                        <a:t>, обозначающие предметы</a:t>
                      </a:r>
                      <a:endParaRPr lang="ru-RU" sz="20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Продовольственный магазин</a:t>
                      </a:r>
                      <a:endParaRPr lang="ru-RU" sz="20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Times New Roman"/>
                          <a:cs typeface="Times New Roman"/>
                        </a:rPr>
                        <a:t>-познакомить с работой продуктового магазина, его работниками, учить находить нужный товар на прилавках, различать отделы магазина, обращаться с вопросом к продавцу. вырабатывать умение находить самый безопасный путь, учитывать все опасные места по дороге домой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Arial CYR"/>
                        </a:rPr>
                        <a:t>-закрепление показа одного  и нескольких одинаковых предметов.</a:t>
                      </a:r>
                      <a:endParaRPr lang="ru-RU" sz="1600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Геометрические фигуры</a:t>
                      </a:r>
                      <a:endParaRPr lang="ru-RU" sz="20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Промтоварный магазин</a:t>
                      </a:r>
                      <a:endParaRPr lang="ru-RU" sz="20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Calibri"/>
                          <a:ea typeface="Calibri"/>
                          <a:cs typeface="Times New Roman"/>
                        </a:rPr>
                        <a:t>- стимулировать у ученика интерес и любовь к своему городу; оздоровить его  в процессе пешеходных экскурсий.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Times New Roman"/>
                          <a:cs typeface="Times New Roman"/>
                        </a:rPr>
                        <a:t>-познакомить с работой данного магазина, графиком работы, ассортиментом учить находить нужный отдел и нужный товар, обращаться с просьбой к продавцу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aseline="0">
                          <a:latin typeface="Times New Roman"/>
                          <a:ea typeface="Times New Roman"/>
                          <a:cs typeface="Times New Roman"/>
                        </a:rPr>
                        <a:t>Торговля</a:t>
                      </a: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На рынок.</a:t>
                      </a: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Times New Roman"/>
                          <a:cs typeface="Times New Roman"/>
                        </a:rPr>
                        <a:t>-уточнить расположение рынка, учить выбирать более дешевый  и качественный товар, торговаться с продавцом, находить месторасположение нужных товаров.</a:t>
                      </a: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aseline="0">
                          <a:latin typeface="Times New Roman"/>
                          <a:ea typeface="Times New Roman"/>
                          <a:cs typeface="Times New Roman"/>
                        </a:rPr>
                        <a:t>Транспорт</a:t>
                      </a: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latin typeface="Times New Roman"/>
                          <a:ea typeface="Times New Roman"/>
                          <a:cs typeface="Times New Roman"/>
                        </a:rPr>
                        <a:t>Маршрутное такси.</a:t>
                      </a: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Times New Roman"/>
                          <a:cs typeface="Times New Roman"/>
                        </a:rPr>
                        <a:t>-рассмотреть маршрутную карту, обращаться с вопросом к водителю.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Times New Roman"/>
                          <a:ea typeface="Times New Roman"/>
                          <a:cs typeface="Times New Roman"/>
                        </a:rPr>
                        <a:t>-вырабатывать умение находить самый безопасный путь домой, учитывая все опасные места по дороге. </a:t>
                      </a:r>
                    </a:p>
                  </a:txBody>
                  <a:tcPr marL="52728" marR="52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3564131"/>
              </p:ext>
            </p:extLst>
          </p:nvPr>
        </p:nvGraphicFramePr>
        <p:xfrm>
          <a:off x="395536" y="182134"/>
          <a:ext cx="8358246" cy="6251868"/>
        </p:xfrm>
        <a:graphic>
          <a:graphicData uri="http://schemas.openxmlformats.org/drawingml/2006/table">
            <a:tbl>
              <a:tblPr/>
              <a:tblGrid>
                <a:gridCol w="454984"/>
                <a:gridCol w="1955293"/>
                <a:gridCol w="1766187"/>
                <a:gridCol w="4181782"/>
              </a:tblGrid>
              <a:tr h="1270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 CYR"/>
                        </a:rPr>
                        <a:t>Группировка действий по признаку их однородности.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Двор 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 CYR"/>
                        </a:rPr>
                        <a:t>(Кто как голос подает)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-ученик усваивает приемы содержания животных и ухода за ним в доме ; учится распознавать голоса  домашних животных.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Знакомство с садовыми инструментами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Двор, огород.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-развитие внимания, воображения, восприятия.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-расширение знаний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названии и использовании инструментов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Музей 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Горгиппия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Виртуальная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использованием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компьютера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у детей внимания, воображения, восприятия, разных форм мышления;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Учреждения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и организации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 школу №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27 Экскурсия-праздник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-познакомить с работой школы, кружками, учить выбирать кружки по интересам, поинтересоваться о работе понравившегося кружка.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Учреждения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и организации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 аптеку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-формирование сознательного ответственного отношения к личной безопасности,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-познакомить с работой данной сети, ассортиментом выпускаемой продукции, названиями  отделов, ценами.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-развитие памяти, логического мышления.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1931344"/>
              </p:ext>
            </p:extLst>
          </p:nvPr>
        </p:nvGraphicFramePr>
        <p:xfrm>
          <a:off x="357157" y="214290"/>
          <a:ext cx="8429685" cy="5518966"/>
        </p:xfrm>
        <a:graphic>
          <a:graphicData uri="http://schemas.openxmlformats.org/drawingml/2006/table">
            <a:tbl>
              <a:tblPr/>
              <a:tblGrid>
                <a:gridCol w="458872"/>
                <a:gridCol w="1811755"/>
                <a:gridCol w="2088232"/>
                <a:gridCol w="4070826"/>
              </a:tblGrid>
              <a:tr h="1270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Экологическая экскурсия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На водоем (море)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 фоне общей картины природных явлений дать детям определенный объем систематизированной информации о многообразии адаптаций живых организмов к условиям водной среды;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«Жили-были» театрализованная экскурсия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Квартира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Во время экскурсии ученик,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мама, учитель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перевоплощаются в сказочных героев и путешествуют по сказкам.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-через сказки знакомится с культурой разных народов, обычаями и традициями, творчеством писателей и художников.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Героизм тружеников тыла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"Землянка"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-практическое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занятие с демонстрацией оружия времен ВОВ и переодеванием в военную форму военных лет, фотосъемка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840</TotalTime>
  <Words>1049</Words>
  <Application>Microsoft Office PowerPoint</Application>
  <PresentationFormat>Экран (4:3)</PresentationFormat>
  <Paragraphs>152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Сравнение противоположностей</vt:lpstr>
      <vt:lpstr>Группировка действий по признаку их однородности - Кто как голос подает</vt:lpstr>
      <vt:lpstr>Знакомство с садовыми инструментами</vt:lpstr>
      <vt:lpstr>   Закрепление показа одного  и нескольких одинаковых предметов 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85</cp:revision>
  <dcterms:created xsi:type="dcterms:W3CDTF">2013-04-17T13:43:59Z</dcterms:created>
  <dcterms:modified xsi:type="dcterms:W3CDTF">2013-10-27T09:52:19Z</dcterms:modified>
</cp:coreProperties>
</file>