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59" r:id="rId4"/>
    <p:sldId id="268" r:id="rId5"/>
    <p:sldId id="261" r:id="rId6"/>
    <p:sldId id="262" r:id="rId7"/>
    <p:sldId id="269" r:id="rId8"/>
    <p:sldId id="263" r:id="rId9"/>
    <p:sldId id="264" r:id="rId10"/>
    <p:sldId id="265" r:id="rId11"/>
    <p:sldId id="267" r:id="rId12"/>
    <p:sldId id="271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00FF"/>
    <a:srgbClr val="006600"/>
    <a:srgbClr val="008000"/>
    <a:srgbClr val="744D00"/>
    <a:srgbClr val="00CC00"/>
    <a:srgbClr val="4972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608" y="-2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9DE0E-15AE-4973-9B16-E9D632D05F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4352-5C91-4FA5-9478-717423AF1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4352-5C91-4FA5-9478-717423AF19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nachalnaya-shkola/okruzhayushchii-mir/lenta-kubani" TargetMode="External"/><Relationship Id="rId13" Type="http://schemas.openxmlformats.org/officeDocument/2006/relationships/hyperlink" Target="http://nsportal.ru/nachalnaya-shkola/raznoe/kalendarno-tematicheskoe-planirovanie-vneurochnoy-deyatelnosti-3-klass" TargetMode="External"/><Relationship Id="rId18" Type="http://schemas.openxmlformats.org/officeDocument/2006/relationships/hyperlink" Target="http://nsportal.ru/nachalnaya-shkola/materialy-dlya-roditelei/kak-lyubit-svoego-rebenka-sovety-roditelyam" TargetMode="External"/><Relationship Id="rId3" Type="http://schemas.openxmlformats.org/officeDocument/2006/relationships/hyperlink" Target="http://nsportal.ru/nachalnaya-shkola/vospitatelnaya-rabota/zhizn-dana-na-dobrye-dela-klassnyy-chas-k-dnyu-invalida" TargetMode="External"/><Relationship Id="rId7" Type="http://schemas.openxmlformats.org/officeDocument/2006/relationships/hyperlink" Target="http://nsportal.ru/nachalnaya-shkola/regionalnyy-komponent/edinyy-vsekubanskiy-urok-zemlya-ottsov-moya-zemlya" TargetMode="External"/><Relationship Id="rId12" Type="http://schemas.openxmlformats.org/officeDocument/2006/relationships/hyperlink" Target="http://nsportal.ru/nachalnaya-shkola/fizkultura/prezentatsiya-moi-sportivnye-kumiry-iz-serii-olimpiyskaya-privivka" TargetMode="External"/><Relationship Id="rId17" Type="http://schemas.openxmlformats.org/officeDocument/2006/relationships/hyperlink" Target="http://nsportal.ru/nachalnaya-shkola/materialy-dlya-roditelei/esli-rebenok-ne-khochet-delat-uroki-konsultatsiya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nsportal.ru/nachalnaya-shkola/materialy-dlya-roditelei/den-materi-stsenariy-prazdnika-2-klas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nachalnaya-shkola/obshchepedagogicheskie-tekhnologii/fgos-noo-1" TargetMode="External"/><Relationship Id="rId11" Type="http://schemas.openxmlformats.org/officeDocument/2006/relationships/hyperlink" Target="http://nsportal.ru/nachalnaya-shkola/russkii-yazyk/konspekt-uroka-orfogramma-v-znachimykh-chastyakh-slova-russkiy-yazyk" TargetMode="External"/><Relationship Id="rId5" Type="http://schemas.openxmlformats.org/officeDocument/2006/relationships/hyperlink" Target="http://nsportal.ru/nachalnaya-shkola/matematika/matematika-proverka-slozheniya-i-vychitaniya" TargetMode="External"/><Relationship Id="rId15" Type="http://schemas.openxmlformats.org/officeDocument/2006/relationships/hyperlink" Target="http://nsportal.ru/nachalnaya-shkola/obshchepedagogicheskie-tekhnologii/rabochie-programmy-vneurochnoy-deyatelnosti-2" TargetMode="External"/><Relationship Id="rId10" Type="http://schemas.openxmlformats.org/officeDocument/2006/relationships/hyperlink" Target="http://nsportal.ru/nachalnaya-shkola/okruzhayushchii-mir/urok-kachestva-kubanskoe-kachestvo-olimpiytsam" TargetMode="External"/><Relationship Id="rId4" Type="http://schemas.openxmlformats.org/officeDocument/2006/relationships/hyperlink" Target="http://nsportal.ru/nachalnaya-shkola/vospitatelnaya-rabota/letnyaya-tvorcheskaya-dacha-2-klass" TargetMode="External"/><Relationship Id="rId9" Type="http://schemas.openxmlformats.org/officeDocument/2006/relationships/hyperlink" Target="http://nsportal.ru/nachalnaya-shkola/okruzhayushchii-mir/urok-kachestva-znak-kachestva-kubani" TargetMode="External"/><Relationship Id="rId14" Type="http://schemas.openxmlformats.org/officeDocument/2006/relationships/hyperlink" Target="http://nsportal.ru/nachalnaya-shkola/raznoe/kalendarno-tematicheskoe-planirovanie-vneurochnoy-deyatelnosti-2-klas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ap/ap/drugoe/prezentatsiya-my-vybiraem-sport-iz-serii-olimpiyskaya-privivka" TargetMode="External"/><Relationship Id="rId13" Type="http://schemas.openxmlformats.org/officeDocument/2006/relationships/image" Target="../media/image25.png"/><Relationship Id="rId3" Type="http://schemas.openxmlformats.org/officeDocument/2006/relationships/hyperlink" Target="http://nsportal.ru/ap/ap/drugoe/issledovatelskiy-proekt-tsepi-pitaniya" TargetMode="External"/><Relationship Id="rId7" Type="http://schemas.openxmlformats.org/officeDocument/2006/relationships/hyperlink" Target="http://nsportal.ru/ap/ap/drugoe/moy-lyubimyy-klass-prezentatsiya" TargetMode="External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ap/ap/drugoe/prezentatsiya-v-zdorovom-tele-zdorovyy-dukh-iz-serii-olimpiyskaya-privivka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://nsportal.ru/ap/ap/drugoe/nauchno-issledovatelskaya-konferentsiya-shkolnikov-kazak-bez-very-ne-kazak" TargetMode="External"/><Relationship Id="rId10" Type="http://schemas.openxmlformats.org/officeDocument/2006/relationships/hyperlink" Target="http://nsportal.ru/ap/ap/drugoe/prezentatsiya-figurnoe-katanie-iz-serii-olimpiyskaya-privika" TargetMode="External"/><Relationship Id="rId4" Type="http://schemas.openxmlformats.org/officeDocument/2006/relationships/hyperlink" Target="http://nsportal.ru/ap/ap/drugoe/issledovatelsko-ekologicheskiy-proekt-voda-nasha-zhizn" TargetMode="External"/><Relationship Id="rId9" Type="http://schemas.openxmlformats.org/officeDocument/2006/relationships/hyperlink" Target="http://nsportal.ru/ap/ap/drugoe/prezentatsiya-puteshestvie-k-pamyatnikam-st-kanelovsko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ixels-and-light-abstract-vector-background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-1143000" y="1143001"/>
            <a:ext cx="9144001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22" y="571472"/>
            <a:ext cx="46987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Портфолио</a:t>
            </a: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 педагога</a:t>
            </a:r>
            <a:endParaRPr lang="ru-RU" sz="5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04" y="6715140"/>
            <a:ext cx="6072230" cy="21929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ПЛОСКОНОС</a:t>
            </a:r>
          </a:p>
          <a:p>
            <a:pPr algn="ctr"/>
            <a:r>
              <a:rPr lang="ru-RU" sz="4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ТАТЬЯНА</a:t>
            </a:r>
          </a:p>
          <a:p>
            <a:pPr algn="ctr"/>
            <a:r>
              <a:rPr lang="ru-RU" sz="4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АЛЕКСАНДРОВНА</a:t>
            </a:r>
          </a:p>
          <a:p>
            <a:pPr algn="ctr"/>
            <a:endParaRPr lang="ru-RU" sz="105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57232" y="2786050"/>
            <a:ext cx="5191104" cy="3729041"/>
            <a:chOff x="1000108" y="2714612"/>
            <a:chExt cx="5191104" cy="3729041"/>
          </a:xfrm>
        </p:grpSpPr>
        <p:pic>
          <p:nvPicPr>
            <p:cNvPr id="7170" name="Picture 2" descr="D:\Рисунки все\4Коллекция Microsoft\Ленточки\771210001361897220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00108" y="4572000"/>
              <a:ext cx="5191104" cy="1871653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User\Мои документы\Сайты учителей\Плосконос Т.А\Мои фото\SWScan00269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14554" y="2714612"/>
              <a:ext cx="2728340" cy="3191814"/>
            </a:xfrm>
            <a:prstGeom prst="ellipse">
              <a:avLst/>
            </a:prstGeom>
            <a:noFill/>
          </p:spPr>
        </p:pic>
        <p:pic>
          <p:nvPicPr>
            <p:cNvPr id="10" name="Picture 2" descr="D:\Рисунки все\4Коллекция Microsoft\Ленточки\771210001361897220.gif"/>
            <p:cNvPicPr>
              <a:picLocks noChangeAspect="1" noChangeArrowheads="1"/>
            </p:cNvPicPr>
            <p:nvPr/>
          </p:nvPicPr>
          <p:blipFill>
            <a:blip r:embed="rId4" cstate="email"/>
            <a:srcRect l="16514" t="45802" r="13302"/>
            <a:stretch>
              <a:fillRect/>
            </a:stretch>
          </p:blipFill>
          <p:spPr bwMode="auto">
            <a:xfrm>
              <a:off x="1857364" y="5429256"/>
              <a:ext cx="3643338" cy="1014397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857364" y="4500562"/>
              <a:ext cx="3286148" cy="135732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436633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b="1" dirty="0" smtClean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  УЧИТЕЛЬ</a:t>
              </a:r>
            </a:p>
            <a:p>
              <a:pPr algn="ctr"/>
              <a:r>
                <a:rPr lang="ru-RU" b="1" dirty="0" smtClean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начальных классов</a:t>
              </a:r>
              <a:endParaRPr lang="ru-RU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9" y="1142994"/>
            <a:ext cx="9144001" cy="6858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34" y="857224"/>
            <a:ext cx="350046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МОИ  </a:t>
            </a:r>
          </a:p>
          <a:p>
            <a:pPr algn="ctr"/>
            <a:r>
              <a:rPr lang="ru-RU" sz="36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НАГРАДЫ</a:t>
            </a:r>
          </a:p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(моих воспитанников)</a:t>
            </a:r>
            <a:endParaRPr lang="ru-RU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" name="Рисунок 10" descr="istockphoto_3577714_golden_cup_b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42" y="285720"/>
            <a:ext cx="1198558" cy="157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User\Мои документы\Сайты учителей\Плосконос Т.А\Грамоты учащихся Плосконос\Копия SWScan003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32" y="2643174"/>
            <a:ext cx="2003421" cy="28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User\Мои документы\Сайты учителей\Плосконос Т.А\Грамоты учащихся Плосконос\Копия SWScan003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8" y="5929322"/>
            <a:ext cx="201298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User\Мои документы\Сайты учителей\Плосконос Т.А\Грамоты учащихся Плосконос\Иванов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8" y="2643174"/>
            <a:ext cx="1990745" cy="267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User\Мои документы\Сайты учителей\Плосконос Т.А\Грамоты учащихся Плосконос\SWScan0029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8" y="2857488"/>
            <a:ext cx="1859107" cy="268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Documents and Settings\User\Мои документы\Сайты учителей\Плосконос Т.А\Грамоты учащихся Плосконос\SWScan0029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8" y="5857884"/>
            <a:ext cx="1877245" cy="270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Documents and Settings\User\Мои документы\Сайты учителей\Плосконос Т.А\Грамоты учащихся Плосконос\SWScan0029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66" y="5715008"/>
            <a:ext cx="1862130" cy="275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7" y="1142999"/>
            <a:ext cx="914400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8" y="285720"/>
            <a:ext cx="45720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rgbClr val="996600"/>
                  </a:solidFill>
                </a:ln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МЕТОДИЧЕСКАЯ  КОПИЛКА</a:t>
            </a:r>
            <a:endParaRPr lang="ru-RU" sz="3600" b="1" cap="none" spc="0" dirty="0">
              <a:ln w="11430">
                <a:solidFill>
                  <a:srgbClr val="996600"/>
                </a:solidFill>
              </a:ln>
              <a:solidFill>
                <a:srgbClr val="99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66" y="1643042"/>
            <a:ext cx="6143668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МОИ ПУБЛИКАЦИИ: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1500" b="1" dirty="0" smtClean="0"/>
              <a:t>ВОСПИТАТЕЛЬНАЯ РАБОТА</a:t>
            </a:r>
          </a:p>
          <a:p>
            <a:pPr lvl="0"/>
            <a:r>
              <a:rPr lang="ru-RU" sz="1500" u="sng" dirty="0" smtClean="0">
                <a:hlinkClick r:id="rId3"/>
              </a:rPr>
              <a:t>"Жизнь дана на добрые дела" - классный час к Дню инвалида</a:t>
            </a:r>
            <a:endParaRPr lang="ru-RU" sz="1500" dirty="0" smtClean="0"/>
          </a:p>
          <a:p>
            <a:pPr lvl="0"/>
            <a:r>
              <a:rPr lang="ru-RU" sz="1500" u="sng" dirty="0" smtClean="0">
                <a:hlinkClick r:id="rId4"/>
              </a:rPr>
              <a:t>Летняя творческая дача - 2 класс</a:t>
            </a:r>
            <a:endParaRPr lang="ru-RU" sz="1500" dirty="0" smtClean="0"/>
          </a:p>
          <a:p>
            <a:r>
              <a:rPr lang="ru-RU" sz="1500" b="1" dirty="0" smtClean="0">
                <a:solidFill>
                  <a:srgbClr val="FF0000"/>
                </a:solidFill>
              </a:rPr>
              <a:t>МАТЕМАТИКА</a:t>
            </a:r>
          </a:p>
          <a:p>
            <a:pPr lvl="0"/>
            <a:r>
              <a:rPr lang="ru-RU" sz="1500" u="sng" dirty="0" smtClean="0">
                <a:hlinkClick r:id="rId5"/>
              </a:rPr>
              <a:t>Математика "Проверка сложения и вычитания"</a:t>
            </a:r>
            <a:endParaRPr lang="ru-RU" sz="1500" dirty="0" smtClean="0"/>
          </a:p>
          <a:p>
            <a:r>
              <a:rPr lang="ru-RU" sz="1500" b="1" dirty="0" smtClean="0">
                <a:solidFill>
                  <a:srgbClr val="FF0000"/>
                </a:solidFill>
              </a:rPr>
              <a:t>ОБЩЕПЕДАГОГИЧЕСКИЕ ТЕХНОЛОГИИ</a:t>
            </a:r>
          </a:p>
          <a:p>
            <a:pPr lvl="0"/>
            <a:r>
              <a:rPr lang="ru-RU" sz="1500" u="sng" dirty="0" smtClean="0">
                <a:hlinkClick r:id="rId6"/>
              </a:rPr>
              <a:t>ФГОС НОО</a:t>
            </a:r>
            <a:endParaRPr lang="ru-RU" sz="1500" dirty="0" smtClean="0"/>
          </a:p>
          <a:p>
            <a:pPr lvl="0"/>
            <a:r>
              <a:rPr lang="ru-RU" sz="1500" u="sng" dirty="0" smtClean="0">
                <a:solidFill>
                  <a:srgbClr val="0000FF"/>
                </a:solidFill>
              </a:rPr>
              <a:t>Мое ПОРТФОЛИО</a:t>
            </a:r>
            <a:endParaRPr lang="ru-RU" sz="1500" dirty="0" smtClean="0">
              <a:solidFill>
                <a:srgbClr val="0000FF"/>
              </a:solidFill>
            </a:endParaRPr>
          </a:p>
          <a:p>
            <a:r>
              <a:rPr lang="ru-RU" sz="1500" b="1" dirty="0" smtClean="0"/>
              <a:t>РЕГИОНАЛЬНЫЙ КОМПОНЕНТ</a:t>
            </a:r>
          </a:p>
          <a:p>
            <a:pPr lvl="0"/>
            <a:r>
              <a:rPr lang="ru-RU" sz="1500" u="sng" dirty="0" smtClean="0">
                <a:hlinkClick r:id="rId7"/>
              </a:rPr>
              <a:t>Единый </a:t>
            </a:r>
            <a:r>
              <a:rPr lang="ru-RU" sz="1500" u="sng" dirty="0" err="1" smtClean="0">
                <a:hlinkClick r:id="rId7"/>
              </a:rPr>
              <a:t>Всекубанский</a:t>
            </a:r>
            <a:r>
              <a:rPr lang="ru-RU" sz="1500" u="sng" dirty="0" smtClean="0">
                <a:hlinkClick r:id="rId7"/>
              </a:rPr>
              <a:t> урок "Земля отцов - моя земля"</a:t>
            </a:r>
            <a:endParaRPr lang="ru-RU" sz="1500" dirty="0" smtClean="0"/>
          </a:p>
          <a:p>
            <a:pPr lvl="0"/>
            <a:r>
              <a:rPr lang="ru-RU" sz="1500" u="sng" dirty="0" smtClean="0">
                <a:hlinkClick r:id="rId8"/>
              </a:rPr>
              <a:t>Лента Кубани</a:t>
            </a:r>
            <a:endParaRPr lang="ru-RU" sz="1500" dirty="0" smtClean="0"/>
          </a:p>
          <a:p>
            <a:pPr lvl="0"/>
            <a:r>
              <a:rPr lang="ru-RU" sz="1500" u="sng" dirty="0" smtClean="0">
                <a:hlinkClick r:id="rId9"/>
              </a:rPr>
              <a:t>Урок качества "Знак качества Кубани"</a:t>
            </a:r>
            <a:endParaRPr lang="ru-RU" sz="1500" dirty="0" smtClean="0"/>
          </a:p>
          <a:p>
            <a:pPr lvl="0"/>
            <a:r>
              <a:rPr lang="ru-RU" sz="1500" u="sng" dirty="0" smtClean="0">
                <a:hlinkClick r:id="rId10"/>
              </a:rPr>
              <a:t>Урок качества "Кубанское качество - Олимпийцам"</a:t>
            </a:r>
            <a:endParaRPr lang="ru-RU" sz="1500" dirty="0" smtClean="0"/>
          </a:p>
          <a:p>
            <a:r>
              <a:rPr lang="ru-RU" sz="1500" b="1" dirty="0" smtClean="0"/>
              <a:t>РУССКИЙ ЯЗЫК</a:t>
            </a:r>
          </a:p>
          <a:p>
            <a:pPr lvl="0"/>
            <a:r>
              <a:rPr lang="ru-RU" sz="1500" u="sng" dirty="0" smtClean="0">
                <a:hlinkClick r:id="rId11"/>
              </a:rPr>
              <a:t>Конспект урока "Орфограмма в значимых частях слова" – русский язык 3 класс</a:t>
            </a:r>
            <a:endParaRPr lang="ru-RU" sz="1500" dirty="0" smtClean="0"/>
          </a:p>
          <a:p>
            <a:r>
              <a:rPr lang="ru-RU" sz="1500" b="1" dirty="0" smtClean="0"/>
              <a:t>ФИЗКУЛЬТУРА</a:t>
            </a:r>
          </a:p>
          <a:p>
            <a:pPr lvl="0"/>
            <a:r>
              <a:rPr lang="ru-RU" sz="1500" u="sng" dirty="0" smtClean="0">
                <a:hlinkClick r:id="rId12"/>
              </a:rPr>
              <a:t>Презентация "Мои спортивные кумиры" из серии олимпийская прививка</a:t>
            </a:r>
            <a:endParaRPr lang="ru-RU" sz="1500" dirty="0" smtClean="0"/>
          </a:p>
          <a:p>
            <a:r>
              <a:rPr lang="ru-RU" sz="1500" b="1" dirty="0" smtClean="0"/>
              <a:t>РАЗНОЕ</a:t>
            </a:r>
          </a:p>
          <a:p>
            <a:pPr lvl="0"/>
            <a:r>
              <a:rPr lang="ru-RU" sz="1500" u="sng" dirty="0" smtClean="0">
                <a:hlinkClick r:id="rId13"/>
              </a:rPr>
              <a:t>Календарно - тематическое планирование внеурочной деятельности 3 класс</a:t>
            </a:r>
            <a:endParaRPr lang="ru-RU" sz="1500" dirty="0" smtClean="0"/>
          </a:p>
          <a:p>
            <a:pPr lvl="0"/>
            <a:r>
              <a:rPr lang="ru-RU" sz="1500" u="sng" dirty="0" smtClean="0">
                <a:hlinkClick r:id="rId14"/>
              </a:rPr>
              <a:t>Календарно – тематическое планирование внеурочной деятельности 2 класс</a:t>
            </a:r>
            <a:endParaRPr lang="ru-RU" sz="1500" dirty="0" smtClean="0"/>
          </a:p>
          <a:p>
            <a:pPr lvl="0"/>
            <a:r>
              <a:rPr lang="ru-RU" sz="1500" u="sng" dirty="0" smtClean="0">
                <a:hlinkClick r:id="rId15"/>
              </a:rPr>
              <a:t>Рабочие программы внеурочной деятельности 2 класс</a:t>
            </a:r>
            <a:endParaRPr lang="ru-RU" sz="1500" dirty="0" smtClean="0"/>
          </a:p>
          <a:p>
            <a:r>
              <a:rPr lang="ru-RU" sz="1500" b="1" dirty="0" smtClean="0"/>
              <a:t>МАТЕРИАЛЫ ДЛЯ РОДИТЕЛЕЙ</a:t>
            </a:r>
          </a:p>
          <a:p>
            <a:pPr lvl="0"/>
            <a:r>
              <a:rPr lang="ru-RU" sz="1500" u="sng" dirty="0" smtClean="0">
                <a:hlinkClick r:id="rId16"/>
              </a:rPr>
              <a:t>"День матери" - сценарий праздника 2 класс</a:t>
            </a:r>
            <a:endParaRPr lang="ru-RU" sz="1500" dirty="0" smtClean="0"/>
          </a:p>
          <a:p>
            <a:pPr lvl="0"/>
            <a:r>
              <a:rPr lang="ru-RU" sz="1500" u="sng" dirty="0" smtClean="0">
                <a:hlinkClick r:id="rId17"/>
              </a:rPr>
              <a:t>"Если ребенок не хочет делать уроки" (консультация родителям)</a:t>
            </a:r>
            <a:endParaRPr lang="ru-RU" sz="1500" dirty="0" smtClean="0"/>
          </a:p>
          <a:p>
            <a:pPr lvl="0"/>
            <a:r>
              <a:rPr lang="ru-RU" sz="1500" u="sng" dirty="0" smtClean="0">
                <a:hlinkClick r:id="rId18"/>
              </a:rPr>
              <a:t>"Как любить своего ребенка" (советы родителям)</a:t>
            </a:r>
            <a:endParaRPr lang="ru-RU" sz="15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7" y="1142999"/>
            <a:ext cx="914400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802" y="357158"/>
            <a:ext cx="45720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rgbClr val="996600"/>
                  </a:solidFill>
                </a:ln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РАБОТЫ МОИХ УЧЕНИКОВ</a:t>
            </a:r>
            <a:endParaRPr lang="ru-RU" sz="3600" b="1" cap="none" spc="0" dirty="0">
              <a:ln w="11430">
                <a:solidFill>
                  <a:srgbClr val="996600"/>
                </a:solidFill>
              </a:ln>
              <a:solidFill>
                <a:srgbClr val="99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8" y="2285984"/>
            <a:ext cx="57864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3"/>
              </a:rPr>
              <a:t>Исследовательский проект "Цепи питания"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err="1" smtClean="0">
                <a:hlinkClick r:id="rId4"/>
              </a:rPr>
              <a:t>Исследовательско-экологический</a:t>
            </a:r>
            <a:r>
              <a:rPr lang="ru-RU" sz="1600" u="sng" dirty="0" smtClean="0">
                <a:hlinkClick r:id="rId4"/>
              </a:rPr>
              <a:t> проект "Вода - наша жизнь"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5"/>
              </a:rPr>
              <a:t>Научно-исследовательская конференция школьников "Казак без веры - не казак!"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6"/>
              </a:rPr>
              <a:t>Презентация "В здоровом теле здоровый дух" из серии олимпийская прививка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7"/>
              </a:rPr>
              <a:t>Презентация "Мой любимый класс"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8"/>
              </a:rPr>
              <a:t>Презентация "Мы выбираем спорт!" из серии олимпийская прививка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9"/>
              </a:rPr>
              <a:t>Презентация "Путешествие к памятникам ст. Канеловской"</a:t>
            </a:r>
            <a:endParaRPr lang="ru-RU" sz="1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1600" u="sng" dirty="0" smtClean="0">
                <a:hlinkClick r:id="rId10"/>
              </a:rPr>
              <a:t>Презентация "Фигурное катание" из серии олимпийская прививка</a:t>
            </a:r>
            <a:endParaRPr lang="ru-RU" sz="1600" dirty="0" smtClean="0"/>
          </a:p>
        </p:txBody>
      </p:sp>
      <p:pic>
        <p:nvPicPr>
          <p:cNvPr id="2" name="Picture 2" descr="C:\Documents and Settings\User\Мои документы\Сайты учителей\ap-logo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57158"/>
            <a:ext cx="1907293" cy="194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K:\Материалы моего сайта\Грамоты учащихся Плосконос\Ванин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5794" y="5572132"/>
            <a:ext cx="2286016" cy="3232718"/>
          </a:xfrm>
          <a:prstGeom prst="rect">
            <a:avLst/>
          </a:prstGeom>
          <a:noFill/>
        </p:spPr>
      </p:pic>
      <p:pic>
        <p:nvPicPr>
          <p:cNvPr id="1027" name="Picture 3" descr="K:\Материалы моего сайта\Грамоты учащихся Плосконос\Приходько С.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857628" y="5572132"/>
            <a:ext cx="2295517" cy="324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7" y="1142999"/>
            <a:ext cx="914400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80" y="428596"/>
            <a:ext cx="592935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Мое  педагогическое </a:t>
            </a:r>
          </a:p>
          <a:p>
            <a:pPr algn="ctr"/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КРЕДО: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46" y="2714612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996600"/>
                  </a:solidFill>
                </a:ln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«Требовательность. Требуй сначала от себя, потом - от учеников»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80" y="4643438"/>
            <a:ext cx="6286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Georgia" pitchFamily="18" charset="0"/>
              </a:rPr>
              <a:t>«Счастье в труде плодотворном</a:t>
            </a:r>
            <a:br>
              <a:rPr lang="ru-RU" sz="26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6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Georgia" pitchFamily="18" charset="0"/>
              </a:rPr>
              <a:t>Когда ты нашел, что искал.</a:t>
            </a:r>
            <a:br>
              <a:rPr lang="ru-RU" sz="26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6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Georgia" pitchFamily="18" charset="0"/>
              </a:rPr>
              <a:t>Счастье – что самое доброе,</a:t>
            </a:r>
            <a:br>
              <a:rPr lang="ru-RU" sz="26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6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Georgia" pitchFamily="18" charset="0"/>
              </a:rPr>
              <a:t>Людям ты щедро отдал».</a:t>
            </a:r>
            <a:br>
              <a:rPr lang="ru-RU" sz="26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Georgia" pitchFamily="18" charset="0"/>
              </a:rPr>
            </a:br>
            <a:r>
              <a:rPr lang="ru-RU" sz="2600" b="1" i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Georgia" pitchFamily="18" charset="0"/>
              </a:rPr>
              <a:t>                         В. А. </a:t>
            </a:r>
            <a:r>
              <a:rPr lang="ru-RU" sz="2600" b="1" i="1" dirty="0" err="1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Georgia" pitchFamily="18" charset="0"/>
              </a:rPr>
              <a:t>Сабанова</a:t>
            </a:r>
            <a:endParaRPr lang="ru-RU" sz="2600" b="1" dirty="0" smtClean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Georgia" pitchFamily="18" charset="0"/>
            </a:endParaRPr>
          </a:p>
        </p:txBody>
      </p:sp>
      <p:pic>
        <p:nvPicPr>
          <p:cNvPr id="6146" name="Picture 2" descr="C:\Documents and Settings\User\Мои документы\УСайт ДОУ на  uCoz\7067962f8bc33a980d68a2d8b0d294476d7fbd9449696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56" y="7286644"/>
            <a:ext cx="5143536" cy="1332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7" y="1142999"/>
            <a:ext cx="914400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80" y="642910"/>
            <a:ext cx="59293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Georgia" pitchFamily="18" charset="0"/>
              </a:rPr>
              <a:t>Мой   ДЕВИЗ:</a:t>
            </a:r>
            <a:endParaRPr lang="ru-RU" sz="44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56" y="2000232"/>
            <a:ext cx="528641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996600"/>
                  </a:solidFill>
                </a:ln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«Стать первым учителем не по счету, а по уважению!»</a:t>
            </a:r>
            <a:endParaRPr lang="ru-RU" sz="4000" b="1" dirty="0">
              <a:ln w="11430">
                <a:solidFill>
                  <a:srgbClr val="996600"/>
                </a:solidFill>
              </a:ln>
              <a:solidFill>
                <a:srgbClr val="99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 descr="C:\Documents and Settings\User\Мои документы\e9977404ecfb9a5e2852320b35668d75thumb640x48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70" y="4643438"/>
            <a:ext cx="5143507" cy="385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00174" y="5286380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HeinrichScript" pitchFamily="2" charset="0"/>
              </a:rPr>
              <a:t>Учительница первая Моя!</a:t>
            </a:r>
            <a:endParaRPr lang="ru-RU" sz="3200" b="1" dirty="0">
              <a:solidFill>
                <a:schemeClr val="bg1"/>
              </a:solidFill>
              <a:latin typeface="HeinrichScrip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7" y="1142999"/>
            <a:ext cx="9144001" cy="6857999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642918" y="5214942"/>
            <a:ext cx="550072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Образование  </a:t>
            </a:r>
            <a:r>
              <a:rPr kumimoji="0" lang="ru-RU" sz="3200" b="1" i="0" u="none" strike="noStrike" kern="0" cap="none" spc="0" normalizeH="0" baseline="0" noProof="0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среднее-педагогическое</a:t>
            </a:r>
            <a:r>
              <a:rPr kumimoji="0" lang="ru-RU" sz="3200" b="1" i="0" u="none" strike="noStrike" kern="0" cap="none" spc="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: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285728" y="6673422"/>
            <a:ext cx="5857916" cy="18158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44D00"/>
                  </a:solidFill>
                </a:ln>
                <a:latin typeface="Georgia" pitchFamily="18" charset="0"/>
              </a:rPr>
              <a:t>Ленинградское педагогическое училище Краснодарского края</a:t>
            </a:r>
          </a:p>
          <a:p>
            <a:pPr algn="ctr"/>
            <a:r>
              <a:rPr lang="ru-RU" sz="2800" b="1" dirty="0" smtClean="0">
                <a:ln>
                  <a:solidFill>
                    <a:srgbClr val="744D00"/>
                  </a:solidFill>
                </a:ln>
                <a:latin typeface="Georgia" pitchFamily="18" charset="0"/>
              </a:rPr>
              <a:t>1994 год</a:t>
            </a:r>
            <a:endParaRPr lang="ru-RU" sz="2800" b="1" dirty="0">
              <a:ln>
                <a:solidFill>
                  <a:srgbClr val="744D00"/>
                </a:solidFill>
              </a:ln>
              <a:latin typeface="Georgia" pitchFamily="18" charset="0"/>
            </a:endParaRPr>
          </a:p>
        </p:txBody>
      </p:sp>
      <p:pic>
        <p:nvPicPr>
          <p:cNvPr id="2050" name="Picture 2" descr="C:\Documents and Settings\User\Мои документы\Сайты учителей\Плосконос Т.А\Мои грамоты и сертификаты\Дипло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55205">
            <a:off x="160744" y="1842041"/>
            <a:ext cx="6349799" cy="230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857232" y="4572000"/>
            <a:ext cx="550072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  отличием</a:t>
            </a:r>
            <a:endParaRPr kumimoji="0" lang="ru-RU" sz="3200" b="1" i="0" u="none" strike="noStrike" kern="0" cap="none" spc="0" normalizeH="0" baseline="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7" y="1142999"/>
            <a:ext cx="914400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56" y="5072066"/>
            <a:ext cx="547260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Квалификация: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04" y="7500958"/>
            <a:ext cx="5929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n>
                  <a:solidFill>
                    <a:srgbClr val="744D00"/>
                  </a:solidFill>
                </a:ln>
                <a:solidFill>
                  <a:srgbClr val="744D00"/>
                </a:solidFill>
                <a:latin typeface="Arbat" pitchFamily="2" charset="0"/>
              </a:rPr>
              <a:t>Педагогический стаж  -20 лет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n>
                  <a:solidFill>
                    <a:srgbClr val="744D00"/>
                  </a:solidFill>
                </a:ln>
                <a:solidFill>
                  <a:srgbClr val="744D00"/>
                </a:solidFill>
                <a:latin typeface="Arbat" pitchFamily="2" charset="0"/>
              </a:rPr>
              <a:t>Квалификационная категория - вторая</a:t>
            </a:r>
            <a:endParaRPr lang="ru-RU" sz="2800" b="1" dirty="0">
              <a:ln>
                <a:solidFill>
                  <a:srgbClr val="744D00"/>
                </a:solidFill>
              </a:ln>
              <a:solidFill>
                <a:srgbClr val="744D00"/>
              </a:solidFill>
              <a:latin typeface="Arba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42" y="6000760"/>
            <a:ext cx="5857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44D00"/>
                  </a:solidFill>
                </a:ln>
                <a:solidFill>
                  <a:srgbClr val="744D00"/>
                </a:solidFill>
                <a:latin typeface="Georgia" pitchFamily="18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ln>
                  <a:solidFill>
                    <a:srgbClr val="744D00"/>
                  </a:solidFill>
                </a:ln>
                <a:solidFill>
                  <a:srgbClr val="744D00"/>
                </a:solidFill>
                <a:latin typeface="Georgia" pitchFamily="18" charset="0"/>
              </a:rPr>
              <a:t>по специальности  </a:t>
            </a:r>
          </a:p>
          <a:p>
            <a:pPr algn="ctr"/>
            <a:r>
              <a:rPr lang="ru-RU" sz="2400" dirty="0" smtClean="0">
                <a:ln>
                  <a:solidFill>
                    <a:srgbClr val="744D00"/>
                  </a:solidFill>
                </a:ln>
                <a:solidFill>
                  <a:srgbClr val="744D00"/>
                </a:solidFill>
                <a:latin typeface="Georgia" pitchFamily="18" charset="0"/>
              </a:rPr>
              <a:t>«Преподавание в начальных классах»</a:t>
            </a:r>
          </a:p>
        </p:txBody>
      </p:sp>
      <p:pic>
        <p:nvPicPr>
          <p:cNvPr id="1026" name="Picture 2" descr="D:\Рисунки все\4Коллекция Microsoft\Канеловская моя\5268441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42" y="571472"/>
            <a:ext cx="5907057" cy="4357718"/>
          </a:xfrm>
          <a:prstGeom prst="round2DiagRect">
            <a:avLst>
              <a:gd name="adj1" fmla="val 28589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7" y="1142999"/>
            <a:ext cx="9144001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66" y="6215074"/>
            <a:ext cx="6143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/>
            <a:r>
              <a:rPr lang="ru-RU" sz="2000" b="1" dirty="0" smtClean="0">
                <a:latin typeface="Georgia" pitchFamily="18" charset="0"/>
              </a:rPr>
              <a:t>Краткосрочное повышение квалификации  в ГОУ ККИДППО Краснодарского края</a:t>
            </a:r>
          </a:p>
          <a:p>
            <a:pPr marL="95250" algn="ctr"/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06.04.2009 по 17.04.2009</a:t>
            </a:r>
          </a:p>
          <a:p>
            <a:pPr marL="95250" algn="ctr"/>
            <a:r>
              <a:rPr lang="ru-RU" sz="2000" b="1" dirty="0" smtClean="0">
                <a:latin typeface="Georgia" pitchFamily="18" charset="0"/>
              </a:rPr>
              <a:t>по теме: «Психолого-педагогические основы личностно-ориентированной развивающей модели образования»</a:t>
            </a:r>
          </a:p>
        </p:txBody>
      </p:sp>
      <p:pic>
        <p:nvPicPr>
          <p:cNvPr id="1026" name="Picture 2" descr="C:\Documents and Settings\User\Мои документы\Сайты учителей\Плосконос Т.А\Мои грамоты и сертификаты\SWScan003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8" y="1428728"/>
            <a:ext cx="6286544" cy="426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7" y="1142999"/>
            <a:ext cx="914400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8" y="5715008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/>
            <a:r>
              <a:rPr lang="ru-RU" sz="2000" b="1" dirty="0" smtClean="0">
                <a:latin typeface="Georgia" pitchFamily="18" charset="0"/>
              </a:rPr>
              <a:t>Краткосрочное повышение квалификации  в ГАОУ СПО»Ленинградский педагогический колледж»</a:t>
            </a:r>
          </a:p>
          <a:p>
            <a:pPr marL="95250" algn="ctr"/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15.02.2011 по 13.03.2011</a:t>
            </a:r>
          </a:p>
          <a:p>
            <a:pPr marL="95250" algn="ctr"/>
            <a:r>
              <a:rPr lang="ru-RU" sz="2000" b="1" dirty="0" smtClean="0">
                <a:latin typeface="Georgia" pitchFamily="18" charset="0"/>
              </a:rPr>
              <a:t>по программе: «Современные подходы к организации образовательного процесса в начальной школе на основе ФГОС НОО»</a:t>
            </a:r>
          </a:p>
        </p:txBody>
      </p:sp>
      <p:pic>
        <p:nvPicPr>
          <p:cNvPr id="2050" name="Picture 2" descr="C:\Documents and Settings\User\Мои документы\Сайты учителей\Плосконос Т.А\Мои грамоты и сертификаты\Курс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04" y="1214414"/>
            <a:ext cx="578647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7" y="1142999"/>
            <a:ext cx="9144001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0306" y="357158"/>
            <a:ext cx="3786214" cy="1214446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Работаю над  темой:</a:t>
            </a:r>
            <a:br>
              <a:rPr kumimoji="0" lang="ru-RU" sz="3600" b="1" i="0" u="none" strike="noStrike" kern="0" cap="none" spc="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Рисунок 3" descr="891c79a69979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66" y="785786"/>
            <a:ext cx="2138837" cy="1500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04" y="2428860"/>
            <a:ext cx="607223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«Проектно – исследовательская деятельность на уроках в начальных классах»</a:t>
            </a:r>
            <a:endParaRPr lang="ru-RU" sz="3200" b="1" dirty="0">
              <a:ln w="11430"/>
              <a:solidFill>
                <a:srgbClr val="99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04" y="4572000"/>
            <a:ext cx="6072230" cy="39159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b="1" dirty="0" smtClean="0">
                <a:latin typeface="Georgia" pitchFamily="18" charset="0"/>
              </a:rPr>
              <a:t>Моей любимой темой уже 3 года является  </a:t>
            </a:r>
            <a:r>
              <a:rPr lang="ru-RU" sz="1600" b="1" dirty="0" smtClean="0">
                <a:ln w="11430"/>
                <a:latin typeface="Georgia" pitchFamily="18" charset="0"/>
              </a:rPr>
              <a:t> «Проектно – исследовательская деятельность на уроках в начальных классах»</a:t>
            </a:r>
          </a:p>
          <a:p>
            <a:pPr>
              <a:buClr>
                <a:srgbClr val="C00000"/>
              </a:buClr>
            </a:pPr>
            <a:r>
              <a:rPr lang="ru-RU" sz="1600" b="1" dirty="0" smtClean="0">
                <a:latin typeface="Georgia" pitchFamily="18" charset="0"/>
              </a:rPr>
              <a:t>В связи с новыми требованиями ФГОС,  введя соответствующие инновации, я убедилась, что в процессе самостоятельной деятельности, ребенок осуществляет многоуровневый эксперимент: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b="1" dirty="0" smtClean="0">
                <a:latin typeface="Georgia" pitchFamily="18" charset="0"/>
              </a:rPr>
              <a:t>физический – учится управлять своим телом;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b="1" dirty="0" smtClean="0">
                <a:latin typeface="Georgia" pitchFamily="18" charset="0"/>
              </a:rPr>
              <a:t>природоведческий – знакомится с окружающим миром;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b="1" dirty="0" smtClean="0">
                <a:latin typeface="Georgia" pitchFamily="18" charset="0"/>
              </a:rPr>
              <a:t>социальный – запоминает формы взаимодействия людей друг с другом;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b="1" dirty="0" smtClean="0">
                <a:latin typeface="Georgia" pitchFamily="18" charset="0"/>
              </a:rPr>
              <a:t>личностный – узнает свои личные возможности.</a:t>
            </a:r>
            <a:endParaRPr lang="ru-RU" sz="16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ixels-and-light-abstract-vector-background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-1142997" y="1142999"/>
            <a:ext cx="914400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34" y="428596"/>
            <a:ext cx="3500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МОИ  </a:t>
            </a:r>
          </a:p>
          <a:p>
            <a:pPr algn="ctr"/>
            <a:r>
              <a:rPr lang="ru-RU" sz="36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НАГРАДЫ</a:t>
            </a:r>
            <a:endParaRPr lang="ru-RU" sz="36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Рисунок 8" descr="istockphoto_3577714_golden_cup_b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84" y="500034"/>
            <a:ext cx="1198558" cy="157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Documents and Settings\User\Мои документы\Сайты учителей\Плосконос Т.А\Мои грамоты и сертификаты\SWScan002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42" y="5500694"/>
            <a:ext cx="2406655" cy="329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User\Мои документы\Сайты учителей\Плосконос Т.А\Мои грамоты и сертификаты\SWScan002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66" y="2071670"/>
            <a:ext cx="2478093" cy="309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Documents and Settings\User\Мои документы\Сайты учителей\Плосконос Т.А\Мои грамоты и сертификаты\viewe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80" y="2143108"/>
            <a:ext cx="2395237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Documents and Settings\User\Мои документы\Сайты учителей\Плосконос Т.А\Мои грамоты и сертификаты\SWScan0025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8" y="5572132"/>
            <a:ext cx="2422989" cy="323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Documents and Settings\User\Мои документы\УСайт ДОУ на  uCoz\34978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>
            <a:off x="642938" y="5286368"/>
            <a:ext cx="571500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463</Words>
  <Application>Microsoft Office PowerPoint</Application>
  <PresentationFormat>Экран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Плосконос Т.А.</dc:creator>
  <cp:lastModifiedBy>User</cp:lastModifiedBy>
  <cp:revision>47</cp:revision>
  <dcterms:modified xsi:type="dcterms:W3CDTF">2014-01-16T10:57:38Z</dcterms:modified>
</cp:coreProperties>
</file>